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7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89" autoAdjust="0"/>
    <p:restoredTop sz="86331" autoAdjust="0"/>
  </p:normalViewPr>
  <p:slideViewPr>
    <p:cSldViewPr>
      <p:cViewPr varScale="1">
        <p:scale>
          <a:sx n="64" d="100"/>
          <a:sy n="64" d="100"/>
        </p:scale>
        <p:origin x="2976" y="8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318" y="-10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5" y="0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r">
              <a:defRPr sz="1200"/>
            </a:lvl1pPr>
          </a:lstStyle>
          <a:p>
            <a:fld id="{0DA824DE-5EF7-4DC4-B626-9DE488E2A2A7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5" y="9371285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r">
              <a:defRPr sz="1200"/>
            </a:lvl1pPr>
          </a:lstStyle>
          <a:p>
            <a:fld id="{0BBD6EF2-D2E4-4452-90E3-56AD89EBD6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15598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r">
              <a:defRPr sz="1200"/>
            </a:lvl1pPr>
          </a:lstStyle>
          <a:p>
            <a:fld id="{19742C56-E269-4692-B3AB-BC0770943E9E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981200" y="739775"/>
            <a:ext cx="2773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1" tIns="45705" rIns="91411" bIns="4570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vert="horz" lIns="91411" tIns="45705" rIns="91411" bIns="4570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r">
              <a:defRPr sz="1200"/>
            </a:lvl1pPr>
          </a:lstStyle>
          <a:p>
            <a:fld id="{782C2425-AFE4-4B3F-924D-E9F6612A4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074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2C2425-AFE4-4B3F-924D-E9F6612A45A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648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33965" y="47706"/>
            <a:ext cx="6607403" cy="678687"/>
          </a:xfrm>
          <a:prstGeom prst="rect">
            <a:avLst/>
          </a:prstGeom>
          <a:solidFill>
            <a:schemeClr val="bg2">
              <a:lumMod val="25000"/>
            </a:schemeClr>
          </a:solidFill>
          <a:ln w="73025" cmpd="tri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868188" y="156404"/>
            <a:ext cx="49712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●●年度　</a:t>
            </a:r>
            <a:r>
              <a:rPr lang="ja-JP" altLang="en-US" sz="2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「日本漢字能力検定</a:t>
            </a:r>
            <a:r>
              <a:rPr lang="zh-TW" altLang="en-US" sz="2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」</a:t>
            </a:r>
            <a:r>
              <a:rPr lang="ja-JP" altLang="en-US" sz="2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zh-TW" altLang="en-US" sz="2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表彰</a:t>
            </a:r>
            <a:endParaRPr lang="en-US" altLang="ja-JP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134899" y="1228819"/>
            <a:ext cx="149630" cy="299261"/>
          </a:xfrm>
          <a:prstGeom prst="rect">
            <a:avLst/>
          </a:prstGeom>
          <a:solidFill>
            <a:schemeClr val="bg2">
              <a:lumMod val="25000"/>
            </a:schemeClr>
          </a:solidFill>
          <a:ln w="190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9" name="直線コネクタ 48"/>
          <p:cNvCxnSpPr/>
          <p:nvPr/>
        </p:nvCxnSpPr>
        <p:spPr>
          <a:xfrm>
            <a:off x="141249" y="1527481"/>
            <a:ext cx="3348000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284529" y="1199656"/>
            <a:ext cx="877163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表彰者</a:t>
            </a:r>
            <a:endParaRPr lang="ja-JP" altLang="ja-JP" b="1" dirty="0">
              <a:solidFill>
                <a:schemeClr val="bg2">
                  <a:lumMod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987347" y="794527"/>
            <a:ext cx="55232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●●年度の「日本漢字能力検定」において、以下の成績をおさめられた方を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/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表彰します。おめでとうございます！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72" name="直線コネクタ 71"/>
          <p:cNvCxnSpPr/>
          <p:nvPr/>
        </p:nvCxnSpPr>
        <p:spPr>
          <a:xfrm>
            <a:off x="724038" y="7738552"/>
            <a:ext cx="5868000" cy="0"/>
          </a:xfrm>
          <a:prstGeom prst="line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>
            <a:off x="724038" y="8154256"/>
            <a:ext cx="5868000" cy="0"/>
          </a:xfrm>
          <a:prstGeom prst="line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FDEB45F3-F459-436C-A709-F5BF520D4FFF}"/>
              </a:ext>
            </a:extLst>
          </p:cNvPr>
          <p:cNvSpPr/>
          <p:nvPr/>
        </p:nvSpPr>
        <p:spPr>
          <a:xfrm>
            <a:off x="133965" y="1615695"/>
            <a:ext cx="6534892" cy="2375164"/>
          </a:xfrm>
          <a:prstGeom prst="rect">
            <a:avLst/>
          </a:prstGeom>
          <a:pattFill prst="pct50">
            <a:fgClr>
              <a:schemeClr val="bg1">
                <a:lumMod val="95000"/>
              </a:schemeClr>
            </a:fgClr>
            <a:bgClr>
              <a:schemeClr val="bg2">
                <a:lumMod val="9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46" name="正方形/長方形 45"/>
          <p:cNvSpPr/>
          <p:nvPr/>
        </p:nvSpPr>
        <p:spPr>
          <a:xfrm>
            <a:off x="2120598" y="1790847"/>
            <a:ext cx="19038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dist"/>
            <a:r>
              <a:rPr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最優秀賞</a:t>
            </a:r>
            <a:endParaRPr lang="en-US" altLang="ja-JP" sz="3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4052690" y="1699821"/>
            <a:ext cx="2542746" cy="523220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●●●（表彰基準）において、</a:t>
            </a:r>
            <a:r>
              <a:rPr lang="ja-JP" altLang="en-US" sz="1000" b="1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●●●●。</a:t>
            </a:r>
            <a:endParaRPr lang="en-US" altLang="ja-JP" sz="1000" b="1" dirty="0">
              <a:solidFill>
                <a:schemeClr val="accent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＜例＞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級を受検した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年生の中で最も得点が高い</a:t>
            </a:r>
            <a:endParaRPr lang="en-US" altLang="ja-JP" sz="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95" name="直線コネクタ 94">
            <a:extLst>
              <a:ext uri="{FF2B5EF4-FFF2-40B4-BE49-F238E27FC236}">
                <a16:creationId xmlns:a16="http://schemas.microsoft.com/office/drawing/2014/main" id="{CEEDE886-BA69-4992-BA22-0BCC73E4B97D}"/>
              </a:ext>
            </a:extLst>
          </p:cNvPr>
          <p:cNvCxnSpPr>
            <a:cxnSpLocks/>
          </p:cNvCxnSpPr>
          <p:nvPr/>
        </p:nvCxnSpPr>
        <p:spPr>
          <a:xfrm>
            <a:off x="2110000" y="2381778"/>
            <a:ext cx="4271328" cy="0"/>
          </a:xfrm>
          <a:prstGeom prst="line">
            <a:avLst/>
          </a:prstGeom>
          <a:ln w="381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A4058670-2B31-42CA-A881-C41574D24308}"/>
              </a:ext>
            </a:extLst>
          </p:cNvPr>
          <p:cNvSpPr/>
          <p:nvPr/>
        </p:nvSpPr>
        <p:spPr>
          <a:xfrm>
            <a:off x="1012507" y="2499030"/>
            <a:ext cx="56236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●年●組　●●　●●さん</a:t>
            </a:r>
            <a:endParaRPr lang="en-US" altLang="ja-JP" sz="3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F5802904-7C4A-474F-8431-3DEE460C43C2}"/>
              </a:ext>
            </a:extLst>
          </p:cNvPr>
          <p:cNvSpPr/>
          <p:nvPr/>
        </p:nvSpPr>
        <p:spPr>
          <a:xfrm>
            <a:off x="908720" y="3083805"/>
            <a:ext cx="5472608" cy="775164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635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bg2">
                    <a:lumMod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担当教員のコメント／本人の受賞コメントなど</a:t>
            </a:r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14DE8F22-4FD1-4D7A-9B56-BDBC93629AAA}"/>
              </a:ext>
            </a:extLst>
          </p:cNvPr>
          <p:cNvSpPr/>
          <p:nvPr/>
        </p:nvSpPr>
        <p:spPr>
          <a:xfrm>
            <a:off x="133965" y="4067944"/>
            <a:ext cx="6534892" cy="2245080"/>
          </a:xfrm>
          <a:prstGeom prst="rect">
            <a:avLst/>
          </a:prstGeom>
          <a:pattFill prst="pct50">
            <a:fgClr>
              <a:schemeClr val="bg1">
                <a:lumMod val="95000"/>
              </a:schemeClr>
            </a:fgClr>
            <a:bgClr>
              <a:schemeClr val="bg2">
                <a:lumMod val="9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75A38AB7-2FF2-4E55-AA8B-5A865370FB0F}"/>
              </a:ext>
            </a:extLst>
          </p:cNvPr>
          <p:cNvSpPr/>
          <p:nvPr/>
        </p:nvSpPr>
        <p:spPr>
          <a:xfrm>
            <a:off x="1522037" y="4311127"/>
            <a:ext cx="18177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dist"/>
            <a:r>
              <a:rPr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優秀賞</a:t>
            </a:r>
            <a:endParaRPr lang="en-US" altLang="ja-JP" sz="3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102" name="直線コネクタ 101">
            <a:extLst>
              <a:ext uri="{FF2B5EF4-FFF2-40B4-BE49-F238E27FC236}">
                <a16:creationId xmlns:a16="http://schemas.microsoft.com/office/drawing/2014/main" id="{C741655E-3E6C-4B3C-BE21-47FFA5D29899}"/>
              </a:ext>
            </a:extLst>
          </p:cNvPr>
          <p:cNvCxnSpPr>
            <a:cxnSpLocks/>
          </p:cNvCxnSpPr>
          <p:nvPr/>
        </p:nvCxnSpPr>
        <p:spPr>
          <a:xfrm>
            <a:off x="1466106" y="4911226"/>
            <a:ext cx="4929349" cy="0"/>
          </a:xfrm>
          <a:prstGeom prst="line">
            <a:avLst/>
          </a:prstGeom>
          <a:ln w="381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1B09CD6B-F2E5-4E78-AB70-D2AC38A8373E}"/>
              </a:ext>
            </a:extLst>
          </p:cNvPr>
          <p:cNvSpPr/>
          <p:nvPr/>
        </p:nvSpPr>
        <p:spPr>
          <a:xfrm>
            <a:off x="1012507" y="4987712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●年●組　●●　●●さん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DDA2B481-941C-4E36-A04C-E0DEDEEE142F}"/>
              </a:ext>
            </a:extLst>
          </p:cNvPr>
          <p:cNvSpPr/>
          <p:nvPr/>
        </p:nvSpPr>
        <p:spPr>
          <a:xfrm>
            <a:off x="1012506" y="5371035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●年●組　●●　●●さん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C85936C2-29CD-4F9E-B193-7B29D523ABCB}"/>
              </a:ext>
            </a:extLst>
          </p:cNvPr>
          <p:cNvSpPr/>
          <p:nvPr/>
        </p:nvSpPr>
        <p:spPr>
          <a:xfrm>
            <a:off x="1012506" y="5735314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●年●組　●●　●●さん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8" name="四角形: 角を丸くする 107">
            <a:extLst>
              <a:ext uri="{FF2B5EF4-FFF2-40B4-BE49-F238E27FC236}">
                <a16:creationId xmlns:a16="http://schemas.microsoft.com/office/drawing/2014/main" id="{678D1D54-EB22-4933-9FE1-E26B56EC0939}"/>
              </a:ext>
            </a:extLst>
          </p:cNvPr>
          <p:cNvSpPr/>
          <p:nvPr/>
        </p:nvSpPr>
        <p:spPr>
          <a:xfrm>
            <a:off x="4382919" y="5024229"/>
            <a:ext cx="2142425" cy="1117616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635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bg2">
                    <a:lumMod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担当教員のコメント／本人の受賞コメントなど</a:t>
            </a:r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CC930D94-0D40-4C26-8413-40078A5E89E5}"/>
              </a:ext>
            </a:extLst>
          </p:cNvPr>
          <p:cNvSpPr/>
          <p:nvPr/>
        </p:nvSpPr>
        <p:spPr>
          <a:xfrm>
            <a:off x="133965" y="6389508"/>
            <a:ext cx="6534892" cy="2706785"/>
          </a:xfrm>
          <a:prstGeom prst="rect">
            <a:avLst/>
          </a:prstGeom>
          <a:pattFill prst="pct50">
            <a:fgClr>
              <a:schemeClr val="bg1">
                <a:lumMod val="95000"/>
              </a:schemeClr>
            </a:fgClr>
            <a:bgClr>
              <a:schemeClr val="bg2">
                <a:lumMod val="9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BD31A767-F6F9-420E-8D96-87750CB2B0F2}"/>
              </a:ext>
            </a:extLst>
          </p:cNvPr>
          <p:cNvSpPr/>
          <p:nvPr/>
        </p:nvSpPr>
        <p:spPr>
          <a:xfrm>
            <a:off x="1522037" y="6543375"/>
            <a:ext cx="18177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dist"/>
            <a:r>
              <a:rPr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努力賞</a:t>
            </a:r>
            <a:endParaRPr lang="en-US" altLang="ja-JP" sz="3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114" name="直線コネクタ 113">
            <a:extLst>
              <a:ext uri="{FF2B5EF4-FFF2-40B4-BE49-F238E27FC236}">
                <a16:creationId xmlns:a16="http://schemas.microsoft.com/office/drawing/2014/main" id="{3CFC9EB9-E4F3-4BC6-B503-82DF56987AD0}"/>
              </a:ext>
            </a:extLst>
          </p:cNvPr>
          <p:cNvCxnSpPr>
            <a:cxnSpLocks/>
          </p:cNvCxnSpPr>
          <p:nvPr/>
        </p:nvCxnSpPr>
        <p:spPr>
          <a:xfrm>
            <a:off x="1340768" y="7122775"/>
            <a:ext cx="5054687" cy="0"/>
          </a:xfrm>
          <a:prstGeom prst="line">
            <a:avLst/>
          </a:prstGeom>
          <a:ln w="381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3CCB1129-A3D4-445E-8A8D-6947D9792CC1}"/>
              </a:ext>
            </a:extLst>
          </p:cNvPr>
          <p:cNvSpPr/>
          <p:nvPr/>
        </p:nvSpPr>
        <p:spPr>
          <a:xfrm>
            <a:off x="1012506" y="7209915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●年●組　●●　●●さん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A77A775B-86B8-459C-84A8-F77B42A36B8A}"/>
              </a:ext>
            </a:extLst>
          </p:cNvPr>
          <p:cNvSpPr/>
          <p:nvPr/>
        </p:nvSpPr>
        <p:spPr>
          <a:xfrm>
            <a:off x="1012506" y="7567086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●年●組　●●　●●さん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BEE9A824-4586-4521-B8F6-F4A7F26B33D7}"/>
              </a:ext>
            </a:extLst>
          </p:cNvPr>
          <p:cNvSpPr/>
          <p:nvPr/>
        </p:nvSpPr>
        <p:spPr>
          <a:xfrm>
            <a:off x="1012506" y="7914315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●年●組　●●　●●さん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DA3F17B9-1AFA-48A1-B7C0-005DA7E3EB51}"/>
              </a:ext>
            </a:extLst>
          </p:cNvPr>
          <p:cNvSpPr/>
          <p:nvPr/>
        </p:nvSpPr>
        <p:spPr>
          <a:xfrm>
            <a:off x="1018828" y="8259652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●年●組　●●　●●さん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113C4E7E-1DD1-4D20-8D70-F9A0A50B592A}"/>
              </a:ext>
            </a:extLst>
          </p:cNvPr>
          <p:cNvSpPr/>
          <p:nvPr/>
        </p:nvSpPr>
        <p:spPr>
          <a:xfrm>
            <a:off x="1012505" y="8612068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●年●組　●●　●●さん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1" name="四角形: 角を丸くする 120">
            <a:extLst>
              <a:ext uri="{FF2B5EF4-FFF2-40B4-BE49-F238E27FC236}">
                <a16:creationId xmlns:a16="http://schemas.microsoft.com/office/drawing/2014/main" id="{3A92A439-478C-418B-9C27-2FF27661D96C}"/>
              </a:ext>
            </a:extLst>
          </p:cNvPr>
          <p:cNvSpPr/>
          <p:nvPr/>
        </p:nvSpPr>
        <p:spPr>
          <a:xfrm>
            <a:off x="4382919" y="7284502"/>
            <a:ext cx="2142425" cy="1703091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635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bg2">
                    <a:lumMod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担当教員のコメント／本人の受賞コメントなど</a:t>
            </a:r>
          </a:p>
        </p:txBody>
      </p:sp>
      <p:pic>
        <p:nvPicPr>
          <p:cNvPr id="16" name="図 15" descr="グラフィカル ユーザー インターフェイス, アプリケーション&#10;&#10;自動的に生成された説明">
            <a:extLst>
              <a:ext uri="{FF2B5EF4-FFF2-40B4-BE49-F238E27FC236}">
                <a16:creationId xmlns:a16="http://schemas.microsoft.com/office/drawing/2014/main" id="{3C387608-D639-47F0-A5D2-DA9E3FFBBF2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4899" y="1646871"/>
            <a:ext cx="1975101" cy="762220"/>
          </a:xfrm>
          <a:prstGeom prst="rect">
            <a:avLst/>
          </a:prstGeom>
        </p:spPr>
      </p:pic>
      <p:pic>
        <p:nvPicPr>
          <p:cNvPr id="122" name="図 121" descr="グラフィカル ユーザー インターフェイス, アプリケーション&#10;&#10;自動的に生成された説明">
            <a:extLst>
              <a:ext uri="{FF2B5EF4-FFF2-40B4-BE49-F238E27FC236}">
                <a16:creationId xmlns:a16="http://schemas.microsoft.com/office/drawing/2014/main" id="{A5A6110D-3BE7-44EC-A7E0-59DD7FF63B5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1866"/>
          <a:stretch/>
        </p:blipFill>
        <p:spPr>
          <a:xfrm>
            <a:off x="294794" y="4139967"/>
            <a:ext cx="1090713" cy="894257"/>
          </a:xfrm>
          <a:prstGeom prst="rect">
            <a:avLst/>
          </a:prstGeom>
        </p:spPr>
      </p:pic>
      <p:pic>
        <p:nvPicPr>
          <p:cNvPr id="123" name="図 122" descr="グラフィカル ユーザー インターフェイス, アプリケーション&#10;&#10;自動的に生成された説明">
            <a:extLst>
              <a:ext uri="{FF2B5EF4-FFF2-40B4-BE49-F238E27FC236}">
                <a16:creationId xmlns:a16="http://schemas.microsoft.com/office/drawing/2014/main" id="{B2617289-7DC3-4D61-970E-2D78022F6A4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3020"/>
          <a:stretch/>
        </p:blipFill>
        <p:spPr>
          <a:xfrm>
            <a:off x="308699" y="6448149"/>
            <a:ext cx="1090713" cy="842241"/>
          </a:xfrm>
          <a:prstGeom prst="rect">
            <a:avLst/>
          </a:prstGeom>
        </p:spPr>
      </p:pic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1154DEDC-86A1-48FE-85A9-4D5E9AE57C63}"/>
              </a:ext>
            </a:extLst>
          </p:cNvPr>
          <p:cNvSpPr/>
          <p:nvPr/>
        </p:nvSpPr>
        <p:spPr>
          <a:xfrm>
            <a:off x="3568096" y="4333640"/>
            <a:ext cx="2813232" cy="523220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●●●（表彰基準）において、</a:t>
            </a:r>
            <a:r>
              <a:rPr lang="ja-JP" altLang="en-US" sz="1000" b="1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●●●●。</a:t>
            </a:r>
            <a:endParaRPr lang="en-US" altLang="ja-JP" sz="1000" b="1" dirty="0">
              <a:solidFill>
                <a:schemeClr val="accent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＜例＞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級を受検した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年生の中で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番目に得点が高い</a:t>
            </a:r>
            <a:endParaRPr lang="en-US" altLang="ja-JP" sz="800" b="1" dirty="0">
              <a:solidFill>
                <a:schemeClr val="accent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79787ADC-295B-4041-A958-B512D9780882}"/>
              </a:ext>
            </a:extLst>
          </p:cNvPr>
          <p:cNvSpPr/>
          <p:nvPr/>
        </p:nvSpPr>
        <p:spPr>
          <a:xfrm>
            <a:off x="3568096" y="6493567"/>
            <a:ext cx="2542746" cy="677108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●●●（表彰基準）において、</a:t>
            </a:r>
            <a:r>
              <a:rPr lang="ja-JP" altLang="en-US" sz="1000" b="1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●●●●。</a:t>
            </a:r>
            <a:endParaRPr lang="en-US" altLang="ja-JP" sz="1000" b="1" dirty="0">
              <a:solidFill>
                <a:schemeClr val="accent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＜例＞学校が推奨する級より上位の級に合格／挑戦</a:t>
            </a:r>
            <a:endParaRPr lang="en-US" altLang="ja-JP" sz="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000" b="1" dirty="0">
              <a:solidFill>
                <a:schemeClr val="accent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6097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95000"/>
            <a:lumOff val="5000"/>
          </a:schemeClr>
        </a:solidFill>
        <a:ln>
          <a:solidFill>
            <a:schemeClr val="tx1">
              <a:lumMod val="95000"/>
              <a:lumOff val="5000"/>
            </a:schemeClr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</Words>
  <Application>Microsoft Office PowerPoint</Application>
  <PresentationFormat>画面に合わせる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2022-03-09T12:01:26Z</dcterms:created>
  <dcterms:modified xsi:type="dcterms:W3CDTF">2022-03-10T10:41:26Z</dcterms:modified>
</cp:coreProperties>
</file>