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58" r:id="rId2"/>
    <p:sldId id="259" r:id="rId3"/>
  </p:sldIdLst>
  <p:sldSz cx="7561263" cy="10261600"/>
  <p:notesSz cx="6735763" cy="9866313"/>
  <p:defaultTextStyle>
    <a:defPPr>
      <a:defRPr lang="ja-JP"/>
    </a:defPPr>
    <a:lvl1pPr marL="0" algn="l" defTabSz="1018369" rtl="0" eaLnBrk="1" latinLnBrk="0" hangingPunct="1">
      <a:defRPr kumimoji="1" sz="2000" kern="1200">
        <a:solidFill>
          <a:schemeClr val="tx1"/>
        </a:solidFill>
        <a:latin typeface="+mn-lt"/>
        <a:ea typeface="+mn-ea"/>
        <a:cs typeface="+mn-cs"/>
      </a:defRPr>
    </a:lvl1pPr>
    <a:lvl2pPr marL="509184" algn="l" defTabSz="1018369" rtl="0" eaLnBrk="1" latinLnBrk="0" hangingPunct="1">
      <a:defRPr kumimoji="1" sz="2000" kern="1200">
        <a:solidFill>
          <a:schemeClr val="tx1"/>
        </a:solidFill>
        <a:latin typeface="+mn-lt"/>
        <a:ea typeface="+mn-ea"/>
        <a:cs typeface="+mn-cs"/>
      </a:defRPr>
    </a:lvl2pPr>
    <a:lvl3pPr marL="1018369" algn="l" defTabSz="1018369" rtl="0" eaLnBrk="1" latinLnBrk="0" hangingPunct="1">
      <a:defRPr kumimoji="1" sz="2000" kern="1200">
        <a:solidFill>
          <a:schemeClr val="tx1"/>
        </a:solidFill>
        <a:latin typeface="+mn-lt"/>
        <a:ea typeface="+mn-ea"/>
        <a:cs typeface="+mn-cs"/>
      </a:defRPr>
    </a:lvl3pPr>
    <a:lvl4pPr marL="1527552" algn="l" defTabSz="1018369" rtl="0" eaLnBrk="1" latinLnBrk="0" hangingPunct="1">
      <a:defRPr kumimoji="1" sz="2000" kern="1200">
        <a:solidFill>
          <a:schemeClr val="tx1"/>
        </a:solidFill>
        <a:latin typeface="+mn-lt"/>
        <a:ea typeface="+mn-ea"/>
        <a:cs typeface="+mn-cs"/>
      </a:defRPr>
    </a:lvl4pPr>
    <a:lvl5pPr marL="2036736" algn="l" defTabSz="1018369" rtl="0" eaLnBrk="1" latinLnBrk="0" hangingPunct="1">
      <a:defRPr kumimoji="1" sz="2000" kern="1200">
        <a:solidFill>
          <a:schemeClr val="tx1"/>
        </a:solidFill>
        <a:latin typeface="+mn-lt"/>
        <a:ea typeface="+mn-ea"/>
        <a:cs typeface="+mn-cs"/>
      </a:defRPr>
    </a:lvl5pPr>
    <a:lvl6pPr marL="2545920" algn="l" defTabSz="1018369" rtl="0" eaLnBrk="1" latinLnBrk="0" hangingPunct="1">
      <a:defRPr kumimoji="1" sz="2000" kern="1200">
        <a:solidFill>
          <a:schemeClr val="tx1"/>
        </a:solidFill>
        <a:latin typeface="+mn-lt"/>
        <a:ea typeface="+mn-ea"/>
        <a:cs typeface="+mn-cs"/>
      </a:defRPr>
    </a:lvl6pPr>
    <a:lvl7pPr marL="3055105" algn="l" defTabSz="1018369" rtl="0" eaLnBrk="1" latinLnBrk="0" hangingPunct="1">
      <a:defRPr kumimoji="1" sz="2000" kern="1200">
        <a:solidFill>
          <a:schemeClr val="tx1"/>
        </a:solidFill>
        <a:latin typeface="+mn-lt"/>
        <a:ea typeface="+mn-ea"/>
        <a:cs typeface="+mn-cs"/>
      </a:defRPr>
    </a:lvl7pPr>
    <a:lvl8pPr marL="3564288" algn="l" defTabSz="1018369" rtl="0" eaLnBrk="1" latinLnBrk="0" hangingPunct="1">
      <a:defRPr kumimoji="1" sz="2000" kern="1200">
        <a:solidFill>
          <a:schemeClr val="tx1"/>
        </a:solidFill>
        <a:latin typeface="+mn-lt"/>
        <a:ea typeface="+mn-ea"/>
        <a:cs typeface="+mn-cs"/>
      </a:defRPr>
    </a:lvl8pPr>
    <a:lvl9pPr marL="4073472" algn="l" defTabSz="1018369"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2">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6C0A"/>
    <a:srgbClr val="FCD5B5"/>
    <a:srgbClr val="15C2FF"/>
    <a:srgbClr val="81DEFF"/>
    <a:srgbClr val="8FE2FF"/>
    <a:srgbClr val="71DAFF"/>
    <a:srgbClr val="7FA3CF"/>
    <a:srgbClr val="F8F8F8"/>
    <a:srgbClr val="E7FF01"/>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3514" autoAdjust="0"/>
  </p:normalViewPr>
  <p:slideViewPr>
    <p:cSldViewPr>
      <p:cViewPr varScale="1">
        <p:scale>
          <a:sx n="42" d="100"/>
          <a:sy n="42" d="100"/>
        </p:scale>
        <p:origin x="2188" y="40"/>
      </p:cViewPr>
      <p:guideLst>
        <p:guide orient="horz" pos="3232"/>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594762539743478"/>
          <c:y val="0.16885090909721157"/>
          <c:w val="0.6935428208526393"/>
          <c:h val="0.73580069101960488"/>
        </c:manualLayout>
      </c:layout>
      <c:doughnutChart>
        <c:varyColors val="1"/>
        <c:ser>
          <c:idx val="0"/>
          <c:order val="0"/>
          <c:tx>
            <c:strRef>
              <c:f>Sheet1!$B$1</c:f>
              <c:strCache>
                <c:ptCount val="1"/>
                <c:pt idx="0">
                  <c:v>売上高</c:v>
                </c:pt>
              </c:strCache>
            </c:strRef>
          </c:tx>
          <c:spPr>
            <a:effectLst>
              <a:outerShdw blurRad="50800" dist="38100" dir="2700000" algn="tl" rotWithShape="0">
                <a:srgbClr val="F8F8F8">
                  <a:alpha val="38824"/>
                </a:srgbClr>
              </a:outerShdw>
            </a:effectLst>
          </c:spPr>
          <c:dPt>
            <c:idx val="0"/>
            <c:bubble3D val="0"/>
            <c:spPr>
              <a:solidFill>
                <a:srgbClr val="FCD5B5"/>
              </a:solidFill>
              <a:effectLst>
                <a:outerShdw blurRad="50800" dist="38100" dir="2700000" algn="tl" rotWithShape="0">
                  <a:srgbClr val="F8F8F8">
                    <a:alpha val="38824"/>
                  </a:srgbClr>
                </a:outerShdw>
              </a:effectLst>
            </c:spPr>
            <c:extLst>
              <c:ext xmlns:c16="http://schemas.microsoft.com/office/drawing/2014/chart" uri="{C3380CC4-5D6E-409C-BE32-E72D297353CC}">
                <c16:uniqueId val="{00000001-C239-4BD1-88DD-6D671E28A1C9}"/>
              </c:ext>
            </c:extLst>
          </c:dPt>
          <c:dPt>
            <c:idx val="1"/>
            <c:bubble3D val="0"/>
            <c:spPr>
              <a:solidFill>
                <a:schemeClr val="bg1">
                  <a:lumMod val="85000"/>
                </a:schemeClr>
              </a:solidFill>
              <a:ln>
                <a:noFill/>
              </a:ln>
              <a:effectLst>
                <a:outerShdw blurRad="50800" dist="38100" dir="2700000" algn="tl" rotWithShape="0">
                  <a:srgbClr val="F8F8F8">
                    <a:alpha val="38824"/>
                  </a:srgbClr>
                </a:outerShdw>
              </a:effectLst>
            </c:spPr>
            <c:extLst>
              <c:ext xmlns:c16="http://schemas.microsoft.com/office/drawing/2014/chart" uri="{C3380CC4-5D6E-409C-BE32-E72D297353CC}">
                <c16:uniqueId val="{00000003-C239-4BD1-88DD-6D671E28A1C9}"/>
              </c:ext>
            </c:extLst>
          </c:dPt>
          <c:dPt>
            <c:idx val="2"/>
            <c:bubble3D val="0"/>
            <c:spPr>
              <a:solidFill>
                <a:schemeClr val="bg1">
                  <a:lumMod val="85000"/>
                </a:schemeClr>
              </a:solidFill>
              <a:ln>
                <a:solidFill>
                  <a:srgbClr val="00B0F0"/>
                </a:solidFill>
              </a:ln>
              <a:effectLst>
                <a:outerShdw blurRad="50800" dist="38100" dir="2700000" algn="tl" rotWithShape="0">
                  <a:srgbClr val="F8F8F8">
                    <a:alpha val="38824"/>
                  </a:srgbClr>
                </a:outerShdw>
              </a:effectLst>
            </c:spPr>
            <c:extLst>
              <c:ext xmlns:c16="http://schemas.microsoft.com/office/drawing/2014/chart" uri="{C3380CC4-5D6E-409C-BE32-E72D297353CC}">
                <c16:uniqueId val="{00000005-C239-4BD1-88DD-6D671E28A1C9}"/>
              </c:ext>
            </c:extLst>
          </c:dPt>
          <c:cat>
            <c:strRef>
              <c:f>Sheet1!$A$2:$A$5</c:f>
              <c:strCache>
                <c:ptCount val="2"/>
                <c:pt idx="0">
                  <c:v>第 1 四半期</c:v>
                </c:pt>
                <c:pt idx="1">
                  <c:v>第 2 四半期</c:v>
                </c:pt>
              </c:strCache>
            </c:strRef>
          </c:cat>
          <c:val>
            <c:numRef>
              <c:f>Sheet1!$B$2:$B$5</c:f>
              <c:numCache>
                <c:formatCode>General</c:formatCode>
                <c:ptCount val="4"/>
                <c:pt idx="0">
                  <c:v>4364</c:v>
                </c:pt>
                <c:pt idx="1">
                  <c:v>3000</c:v>
                </c:pt>
              </c:numCache>
            </c:numRef>
          </c:val>
          <c:extLst>
            <c:ext xmlns:c16="http://schemas.microsoft.com/office/drawing/2014/chart" uri="{C3380CC4-5D6E-409C-BE32-E72D297353CC}">
              <c16:uniqueId val="{00000006-C239-4BD1-88DD-6D671E28A1C9}"/>
            </c:ext>
          </c:extLst>
        </c:ser>
        <c:dLbls>
          <c:showLegendKey val="0"/>
          <c:showVal val="0"/>
          <c:showCatName val="0"/>
          <c:showSerName val="0"/>
          <c:showPercent val="0"/>
          <c:showBubbleSize val="0"/>
          <c:showLeaderLines val="1"/>
        </c:dLbls>
        <c:firstSliceAng val="0"/>
        <c:holeSize val="55"/>
      </c:doughnutChart>
    </c:plotArea>
    <c:plotVisOnly val="1"/>
    <c:dispBlanksAs val="gap"/>
    <c:showDLblsOverMax val="0"/>
  </c:chart>
  <c:spPr>
    <a:ln>
      <a:noFill/>
    </a:ln>
  </c:spPr>
  <c:txPr>
    <a:bodyPr/>
    <a:lstStyle/>
    <a:p>
      <a:pPr>
        <a:defRPr sz="18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売上高</c:v>
                </c:pt>
              </c:strCache>
            </c:strRef>
          </c:tx>
          <c:spPr>
            <a:ln>
              <a:solidFill>
                <a:srgbClr val="E46C0A"/>
              </a:solidFill>
            </a:ln>
            <a:effectLst>
              <a:outerShdw blurRad="50800" dist="38100" dir="2700000" algn="tl" rotWithShape="0">
                <a:srgbClr val="F8F8F8">
                  <a:alpha val="38824"/>
                </a:srgbClr>
              </a:outerShdw>
            </a:effectLst>
          </c:spPr>
          <c:dPt>
            <c:idx val="0"/>
            <c:bubble3D val="0"/>
            <c:spPr>
              <a:solidFill>
                <a:srgbClr val="E46C0A"/>
              </a:solidFill>
              <a:ln>
                <a:solidFill>
                  <a:srgbClr val="E46C0A"/>
                </a:solidFill>
              </a:ln>
              <a:effectLst>
                <a:outerShdw blurRad="50800" dist="38100" dir="2700000" algn="tl" rotWithShape="0">
                  <a:srgbClr val="F8F8F8">
                    <a:alpha val="38824"/>
                  </a:srgbClr>
                </a:outerShdw>
              </a:effectLst>
            </c:spPr>
            <c:extLst>
              <c:ext xmlns:c16="http://schemas.microsoft.com/office/drawing/2014/chart" uri="{C3380CC4-5D6E-409C-BE32-E72D297353CC}">
                <c16:uniqueId val="{00000001-241C-4CC0-B039-002149BAC6B7}"/>
              </c:ext>
            </c:extLst>
          </c:dPt>
          <c:dPt>
            <c:idx val="1"/>
            <c:bubble3D val="0"/>
            <c:spPr>
              <a:solidFill>
                <a:schemeClr val="bg1">
                  <a:lumMod val="75000"/>
                </a:schemeClr>
              </a:solidFill>
              <a:ln>
                <a:solidFill>
                  <a:srgbClr val="E46C0A"/>
                </a:solidFill>
              </a:ln>
              <a:effectLst>
                <a:outerShdw blurRad="50800" dist="38100" dir="2700000" algn="tl" rotWithShape="0">
                  <a:srgbClr val="F8F8F8">
                    <a:alpha val="38824"/>
                  </a:srgbClr>
                </a:outerShdw>
              </a:effectLst>
            </c:spPr>
            <c:extLst>
              <c:ext xmlns:c16="http://schemas.microsoft.com/office/drawing/2014/chart" uri="{C3380CC4-5D6E-409C-BE32-E72D297353CC}">
                <c16:uniqueId val="{00000003-241C-4CC0-B039-002149BAC6B7}"/>
              </c:ext>
            </c:extLst>
          </c:dPt>
          <c:dPt>
            <c:idx val="2"/>
            <c:bubble3D val="0"/>
            <c:spPr>
              <a:solidFill>
                <a:schemeClr val="bg1">
                  <a:lumMod val="85000"/>
                </a:schemeClr>
              </a:solidFill>
              <a:ln>
                <a:solidFill>
                  <a:srgbClr val="E46C0A"/>
                </a:solidFill>
              </a:ln>
              <a:effectLst>
                <a:outerShdw blurRad="50800" dist="38100" dir="2700000" algn="tl" rotWithShape="0">
                  <a:srgbClr val="F8F8F8">
                    <a:alpha val="38824"/>
                  </a:srgbClr>
                </a:outerShdw>
              </a:effectLst>
            </c:spPr>
            <c:extLst>
              <c:ext xmlns:c16="http://schemas.microsoft.com/office/drawing/2014/chart" uri="{C3380CC4-5D6E-409C-BE32-E72D297353CC}">
                <c16:uniqueId val="{00000005-241C-4CC0-B039-002149BAC6B7}"/>
              </c:ext>
            </c:extLst>
          </c:dPt>
          <c:cat>
            <c:strRef>
              <c:f>Sheet1!$A$2:$A$5</c:f>
              <c:strCache>
                <c:ptCount val="2"/>
                <c:pt idx="0">
                  <c:v>第 1 四半期</c:v>
                </c:pt>
                <c:pt idx="1">
                  <c:v>第 2 四半期</c:v>
                </c:pt>
              </c:strCache>
            </c:strRef>
          </c:cat>
          <c:val>
            <c:numRef>
              <c:f>Sheet1!$B$2:$B$5</c:f>
              <c:numCache>
                <c:formatCode>General</c:formatCode>
                <c:ptCount val="4"/>
                <c:pt idx="0">
                  <c:v>3000</c:v>
                </c:pt>
                <c:pt idx="1">
                  <c:v>2761</c:v>
                </c:pt>
              </c:numCache>
            </c:numRef>
          </c:val>
          <c:extLst>
            <c:ext xmlns:c16="http://schemas.microsoft.com/office/drawing/2014/chart" uri="{C3380CC4-5D6E-409C-BE32-E72D297353CC}">
              <c16:uniqueId val="{00000006-241C-4CC0-B039-002149BAC6B7}"/>
            </c:ext>
          </c:extLst>
        </c:ser>
        <c:dLbls>
          <c:showLegendKey val="0"/>
          <c:showVal val="0"/>
          <c:showCatName val="0"/>
          <c:showSerName val="0"/>
          <c:showPercent val="0"/>
          <c:showBubbleSize val="0"/>
          <c:showLeaderLines val="1"/>
        </c:dLbls>
        <c:firstSliceAng val="0"/>
        <c:holeSize val="55"/>
      </c:doughnutChart>
    </c:plotArea>
    <c:plotVisOnly val="1"/>
    <c:dispBlanksAs val="gap"/>
    <c:showDLblsOverMax val="0"/>
  </c:chart>
  <c:spPr>
    <a:ln>
      <a:noFill/>
    </a:ln>
  </c:spPr>
  <c:txPr>
    <a:bodyPr/>
    <a:lstStyle/>
    <a:p>
      <a:pPr>
        <a:defRPr sz="1800"/>
      </a:pPr>
      <a:endParaRPr lang="ja-JP"/>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8831" cy="493316"/>
          </a:xfrm>
          <a:prstGeom prst="rect">
            <a:avLst/>
          </a:prstGeom>
        </p:spPr>
        <p:txBody>
          <a:bodyPr vert="horz" lIns="90654" tIns="45327" rIns="90654" bIns="4532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5" y="1"/>
            <a:ext cx="2918831" cy="493316"/>
          </a:xfrm>
          <a:prstGeom prst="rect">
            <a:avLst/>
          </a:prstGeom>
        </p:spPr>
        <p:txBody>
          <a:bodyPr vert="horz" lIns="90654" tIns="45327" rIns="90654" bIns="45327" rtlCol="0"/>
          <a:lstStyle>
            <a:lvl1pPr algn="r">
              <a:defRPr sz="1200"/>
            </a:lvl1pPr>
          </a:lstStyle>
          <a:p>
            <a:fld id="{7BF590CD-1D39-4520-BD5D-34C40EDA58D2}" type="datetimeFigureOut">
              <a:rPr kumimoji="1" lang="ja-JP" altLang="en-US" smtClean="0"/>
              <a:t>2024/3/28</a:t>
            </a:fld>
            <a:endParaRPr kumimoji="1" lang="ja-JP" altLang="en-US"/>
          </a:p>
        </p:txBody>
      </p:sp>
      <p:sp>
        <p:nvSpPr>
          <p:cNvPr id="4" name="スライド イメージ プレースホルダー 3"/>
          <p:cNvSpPr>
            <a:spLocks noGrp="1" noRot="1" noChangeAspect="1"/>
          </p:cNvSpPr>
          <p:nvPr>
            <p:ph type="sldImg" idx="2"/>
          </p:nvPr>
        </p:nvSpPr>
        <p:spPr>
          <a:xfrm>
            <a:off x="2006600" y="741363"/>
            <a:ext cx="2722563" cy="3697287"/>
          </a:xfrm>
          <a:prstGeom prst="rect">
            <a:avLst/>
          </a:prstGeom>
          <a:noFill/>
          <a:ln w="12700">
            <a:solidFill>
              <a:prstClr val="black"/>
            </a:solidFill>
          </a:ln>
        </p:spPr>
        <p:txBody>
          <a:bodyPr vert="horz" lIns="90654" tIns="45327" rIns="90654" bIns="45327"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0654" tIns="45327" rIns="90654" bIns="4532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6"/>
            <a:ext cx="2918831" cy="493316"/>
          </a:xfrm>
          <a:prstGeom prst="rect">
            <a:avLst/>
          </a:prstGeom>
        </p:spPr>
        <p:txBody>
          <a:bodyPr vert="horz" lIns="90654" tIns="45327" rIns="90654" bIns="4532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1286"/>
            <a:ext cx="2918831" cy="493316"/>
          </a:xfrm>
          <a:prstGeom prst="rect">
            <a:avLst/>
          </a:prstGeom>
        </p:spPr>
        <p:txBody>
          <a:bodyPr vert="horz" lIns="90654" tIns="45327" rIns="90654" bIns="45327" rtlCol="0" anchor="b"/>
          <a:lstStyle>
            <a:lvl1pPr algn="r">
              <a:defRPr sz="1200"/>
            </a:lvl1pPr>
          </a:lstStyle>
          <a:p>
            <a:fld id="{F1D5B796-6CA8-4D80-B6B5-9F7CA4FDB071}" type="slidenum">
              <a:rPr kumimoji="1" lang="ja-JP" altLang="en-US" smtClean="0"/>
              <a:t>‹#›</a:t>
            </a:fld>
            <a:endParaRPr kumimoji="1" lang="ja-JP" altLang="en-US"/>
          </a:p>
        </p:txBody>
      </p:sp>
    </p:spTree>
    <p:extLst>
      <p:ext uri="{BB962C8B-B14F-4D97-AF65-F5344CB8AC3E}">
        <p14:creationId xmlns:p14="http://schemas.microsoft.com/office/powerpoint/2010/main" val="3942195246"/>
      </p:ext>
    </p:extLst>
  </p:cSld>
  <p:clrMap bg1="lt1" tx1="dk1" bg2="lt2" tx2="dk2" accent1="accent1" accent2="accent2" accent3="accent3" accent4="accent4" accent5="accent5" accent6="accent6" hlink="hlink" folHlink="folHlink"/>
  <p:notesStyle>
    <a:lvl1pPr marL="0" algn="l" defTabSz="1018369" rtl="0" eaLnBrk="1" latinLnBrk="0" hangingPunct="1">
      <a:defRPr kumimoji="1" sz="1300" kern="1200">
        <a:solidFill>
          <a:schemeClr val="tx1"/>
        </a:solidFill>
        <a:latin typeface="+mn-lt"/>
        <a:ea typeface="+mn-ea"/>
        <a:cs typeface="+mn-cs"/>
      </a:defRPr>
    </a:lvl1pPr>
    <a:lvl2pPr marL="509184" algn="l" defTabSz="1018369" rtl="0" eaLnBrk="1" latinLnBrk="0" hangingPunct="1">
      <a:defRPr kumimoji="1" sz="1300" kern="1200">
        <a:solidFill>
          <a:schemeClr val="tx1"/>
        </a:solidFill>
        <a:latin typeface="+mn-lt"/>
        <a:ea typeface="+mn-ea"/>
        <a:cs typeface="+mn-cs"/>
      </a:defRPr>
    </a:lvl2pPr>
    <a:lvl3pPr marL="1018369" algn="l" defTabSz="1018369" rtl="0" eaLnBrk="1" latinLnBrk="0" hangingPunct="1">
      <a:defRPr kumimoji="1" sz="1300" kern="1200">
        <a:solidFill>
          <a:schemeClr val="tx1"/>
        </a:solidFill>
        <a:latin typeface="+mn-lt"/>
        <a:ea typeface="+mn-ea"/>
        <a:cs typeface="+mn-cs"/>
      </a:defRPr>
    </a:lvl3pPr>
    <a:lvl4pPr marL="1527552" algn="l" defTabSz="1018369" rtl="0" eaLnBrk="1" latinLnBrk="0" hangingPunct="1">
      <a:defRPr kumimoji="1" sz="1300" kern="1200">
        <a:solidFill>
          <a:schemeClr val="tx1"/>
        </a:solidFill>
        <a:latin typeface="+mn-lt"/>
        <a:ea typeface="+mn-ea"/>
        <a:cs typeface="+mn-cs"/>
      </a:defRPr>
    </a:lvl4pPr>
    <a:lvl5pPr marL="2036736" algn="l" defTabSz="1018369" rtl="0" eaLnBrk="1" latinLnBrk="0" hangingPunct="1">
      <a:defRPr kumimoji="1" sz="1300" kern="1200">
        <a:solidFill>
          <a:schemeClr val="tx1"/>
        </a:solidFill>
        <a:latin typeface="+mn-lt"/>
        <a:ea typeface="+mn-ea"/>
        <a:cs typeface="+mn-cs"/>
      </a:defRPr>
    </a:lvl5pPr>
    <a:lvl6pPr marL="2545920" algn="l" defTabSz="1018369" rtl="0" eaLnBrk="1" latinLnBrk="0" hangingPunct="1">
      <a:defRPr kumimoji="1" sz="1300" kern="1200">
        <a:solidFill>
          <a:schemeClr val="tx1"/>
        </a:solidFill>
        <a:latin typeface="+mn-lt"/>
        <a:ea typeface="+mn-ea"/>
        <a:cs typeface="+mn-cs"/>
      </a:defRPr>
    </a:lvl6pPr>
    <a:lvl7pPr marL="3055105" algn="l" defTabSz="1018369" rtl="0" eaLnBrk="1" latinLnBrk="0" hangingPunct="1">
      <a:defRPr kumimoji="1" sz="1300" kern="1200">
        <a:solidFill>
          <a:schemeClr val="tx1"/>
        </a:solidFill>
        <a:latin typeface="+mn-lt"/>
        <a:ea typeface="+mn-ea"/>
        <a:cs typeface="+mn-cs"/>
      </a:defRPr>
    </a:lvl7pPr>
    <a:lvl8pPr marL="3564288" algn="l" defTabSz="1018369" rtl="0" eaLnBrk="1" latinLnBrk="0" hangingPunct="1">
      <a:defRPr kumimoji="1" sz="1300" kern="1200">
        <a:solidFill>
          <a:schemeClr val="tx1"/>
        </a:solidFill>
        <a:latin typeface="+mn-lt"/>
        <a:ea typeface="+mn-ea"/>
        <a:cs typeface="+mn-cs"/>
      </a:defRPr>
    </a:lvl8pPr>
    <a:lvl9pPr marL="4073472" algn="l" defTabSz="1018369"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06600" y="741363"/>
            <a:ext cx="2722563" cy="36972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1D5B796-6CA8-4D80-B6B5-9F7CA4FDB071}" type="slidenum">
              <a:rPr kumimoji="1" lang="ja-JP" altLang="en-US" smtClean="0"/>
              <a:t>1</a:t>
            </a:fld>
            <a:endParaRPr kumimoji="1" lang="ja-JP" altLang="en-US"/>
          </a:p>
        </p:txBody>
      </p:sp>
    </p:spTree>
    <p:extLst>
      <p:ext uri="{BB962C8B-B14F-4D97-AF65-F5344CB8AC3E}">
        <p14:creationId xmlns:p14="http://schemas.microsoft.com/office/powerpoint/2010/main" val="3504779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06600" y="741363"/>
            <a:ext cx="2722563" cy="36972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1D5B796-6CA8-4D80-B6B5-9F7CA4FDB071}" type="slidenum">
              <a:rPr kumimoji="1" lang="ja-JP" altLang="en-US" smtClean="0"/>
              <a:t>2</a:t>
            </a:fld>
            <a:endParaRPr kumimoji="1" lang="ja-JP" altLang="en-US"/>
          </a:p>
        </p:txBody>
      </p:sp>
    </p:spTree>
    <p:extLst>
      <p:ext uri="{BB962C8B-B14F-4D97-AF65-F5344CB8AC3E}">
        <p14:creationId xmlns:p14="http://schemas.microsoft.com/office/powerpoint/2010/main" val="3504779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6" y="3187751"/>
            <a:ext cx="6427074" cy="2199592"/>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134190" y="5814907"/>
            <a:ext cx="5292884" cy="2622409"/>
          </a:xfrm>
        </p:spPr>
        <p:txBody>
          <a:bodyPr/>
          <a:lstStyle>
            <a:lvl1pPr marL="0" indent="0" algn="ctr">
              <a:buNone/>
              <a:defRPr>
                <a:solidFill>
                  <a:schemeClr val="tx1">
                    <a:tint val="75000"/>
                  </a:schemeClr>
                </a:solidFill>
              </a:defRPr>
            </a:lvl1pPr>
            <a:lvl2pPr marL="509184" indent="0" algn="ctr">
              <a:buNone/>
              <a:defRPr>
                <a:solidFill>
                  <a:schemeClr val="tx1">
                    <a:tint val="75000"/>
                  </a:schemeClr>
                </a:solidFill>
              </a:defRPr>
            </a:lvl2pPr>
            <a:lvl3pPr marL="1018369" indent="0" algn="ctr">
              <a:buNone/>
              <a:defRPr>
                <a:solidFill>
                  <a:schemeClr val="tx1">
                    <a:tint val="75000"/>
                  </a:schemeClr>
                </a:solidFill>
              </a:defRPr>
            </a:lvl3pPr>
            <a:lvl4pPr marL="1527552" indent="0" algn="ctr">
              <a:buNone/>
              <a:defRPr>
                <a:solidFill>
                  <a:schemeClr val="tx1">
                    <a:tint val="75000"/>
                  </a:schemeClr>
                </a:solidFill>
              </a:defRPr>
            </a:lvl4pPr>
            <a:lvl5pPr marL="2036736" indent="0" algn="ctr">
              <a:buNone/>
              <a:defRPr>
                <a:solidFill>
                  <a:schemeClr val="tx1">
                    <a:tint val="75000"/>
                  </a:schemeClr>
                </a:solidFill>
              </a:defRPr>
            </a:lvl5pPr>
            <a:lvl6pPr marL="2545920" indent="0" algn="ctr">
              <a:buNone/>
              <a:defRPr>
                <a:solidFill>
                  <a:schemeClr val="tx1">
                    <a:tint val="75000"/>
                  </a:schemeClr>
                </a:solidFill>
              </a:defRPr>
            </a:lvl6pPr>
            <a:lvl7pPr marL="3055105" indent="0" algn="ctr">
              <a:buNone/>
              <a:defRPr>
                <a:solidFill>
                  <a:schemeClr val="tx1">
                    <a:tint val="75000"/>
                  </a:schemeClr>
                </a:solidFill>
              </a:defRPr>
            </a:lvl7pPr>
            <a:lvl8pPr marL="3564288" indent="0" algn="ctr">
              <a:buNone/>
              <a:defRPr>
                <a:solidFill>
                  <a:schemeClr val="tx1">
                    <a:tint val="75000"/>
                  </a:schemeClr>
                </a:solidFill>
              </a:defRPr>
            </a:lvl8pPr>
            <a:lvl9pPr marL="4073472"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2024/3/28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2024/3/28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1916" y="410943"/>
            <a:ext cx="1701285" cy="875561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78064" y="410943"/>
            <a:ext cx="4977832" cy="875561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2024/3/28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2024/3/28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9" y="6594028"/>
            <a:ext cx="6427074" cy="2038068"/>
          </a:xfrm>
        </p:spPr>
        <p:txBody>
          <a:bodyPr anchor="t"/>
          <a:lstStyle>
            <a:lvl1pPr algn="l">
              <a:defRPr sz="44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97289" y="4349307"/>
            <a:ext cx="6427074" cy="2244724"/>
          </a:xfrm>
        </p:spPr>
        <p:txBody>
          <a:bodyPr anchor="b"/>
          <a:lstStyle>
            <a:lvl1pPr marL="0" indent="0">
              <a:buNone/>
              <a:defRPr sz="2300">
                <a:solidFill>
                  <a:schemeClr val="tx1">
                    <a:tint val="75000"/>
                  </a:schemeClr>
                </a:solidFill>
              </a:defRPr>
            </a:lvl1pPr>
            <a:lvl2pPr marL="509184" indent="0">
              <a:buNone/>
              <a:defRPr sz="2000">
                <a:solidFill>
                  <a:schemeClr val="tx1">
                    <a:tint val="75000"/>
                  </a:schemeClr>
                </a:solidFill>
              </a:defRPr>
            </a:lvl2pPr>
            <a:lvl3pPr marL="1018369" indent="0">
              <a:buNone/>
              <a:defRPr sz="1800">
                <a:solidFill>
                  <a:schemeClr val="tx1">
                    <a:tint val="75000"/>
                  </a:schemeClr>
                </a:solidFill>
              </a:defRPr>
            </a:lvl3pPr>
            <a:lvl4pPr marL="1527552" indent="0">
              <a:buNone/>
              <a:defRPr sz="1500">
                <a:solidFill>
                  <a:schemeClr val="tx1">
                    <a:tint val="75000"/>
                  </a:schemeClr>
                </a:solidFill>
              </a:defRPr>
            </a:lvl4pPr>
            <a:lvl5pPr marL="2036736" indent="0">
              <a:buNone/>
              <a:defRPr sz="1500">
                <a:solidFill>
                  <a:schemeClr val="tx1">
                    <a:tint val="75000"/>
                  </a:schemeClr>
                </a:solidFill>
              </a:defRPr>
            </a:lvl5pPr>
            <a:lvl6pPr marL="2545920" indent="0">
              <a:buNone/>
              <a:defRPr sz="1500">
                <a:solidFill>
                  <a:schemeClr val="tx1">
                    <a:tint val="75000"/>
                  </a:schemeClr>
                </a:solidFill>
              </a:defRPr>
            </a:lvl6pPr>
            <a:lvl7pPr marL="3055105" indent="0">
              <a:buNone/>
              <a:defRPr sz="1500">
                <a:solidFill>
                  <a:schemeClr val="tx1">
                    <a:tint val="75000"/>
                  </a:schemeClr>
                </a:solidFill>
              </a:defRPr>
            </a:lvl7pPr>
            <a:lvl8pPr marL="3564288" indent="0">
              <a:buNone/>
              <a:defRPr sz="1500">
                <a:solidFill>
                  <a:schemeClr val="tx1">
                    <a:tint val="75000"/>
                  </a:schemeClr>
                </a:solidFill>
              </a:defRPr>
            </a:lvl8pPr>
            <a:lvl9pPr marL="4073472" indent="0">
              <a:buNone/>
              <a:defRPr sz="15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2024/3/28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78063" y="2394377"/>
            <a:ext cx="3339558" cy="6772181"/>
          </a:xfrm>
        </p:spPr>
        <p:txBody>
          <a:bodyPr/>
          <a:lstStyle>
            <a:lvl1pPr>
              <a:defRPr sz="31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843642" y="2394377"/>
            <a:ext cx="3339558" cy="6772181"/>
          </a:xfrm>
        </p:spPr>
        <p:txBody>
          <a:bodyPr/>
          <a:lstStyle>
            <a:lvl1pPr>
              <a:defRPr sz="31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2024/3/28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78065" y="2296984"/>
            <a:ext cx="3340871" cy="957274"/>
          </a:xfrm>
        </p:spPr>
        <p:txBody>
          <a:bodyPr anchor="b"/>
          <a:lstStyle>
            <a:lvl1pPr marL="0" indent="0">
              <a:buNone/>
              <a:defRPr sz="2700" b="1"/>
            </a:lvl1pPr>
            <a:lvl2pPr marL="509184" indent="0">
              <a:buNone/>
              <a:defRPr sz="2300" b="1"/>
            </a:lvl2pPr>
            <a:lvl3pPr marL="1018369" indent="0">
              <a:buNone/>
              <a:defRPr sz="2000" b="1"/>
            </a:lvl3pPr>
            <a:lvl4pPr marL="1527552" indent="0">
              <a:buNone/>
              <a:defRPr sz="1800" b="1"/>
            </a:lvl4pPr>
            <a:lvl5pPr marL="2036736" indent="0">
              <a:buNone/>
              <a:defRPr sz="1800" b="1"/>
            </a:lvl5pPr>
            <a:lvl6pPr marL="2545920" indent="0">
              <a:buNone/>
              <a:defRPr sz="1800" b="1"/>
            </a:lvl6pPr>
            <a:lvl7pPr marL="3055105" indent="0">
              <a:buNone/>
              <a:defRPr sz="1800" b="1"/>
            </a:lvl7pPr>
            <a:lvl8pPr marL="3564288" indent="0">
              <a:buNone/>
              <a:defRPr sz="1800" b="1"/>
            </a:lvl8pPr>
            <a:lvl9pPr marL="4073472" indent="0">
              <a:buNone/>
              <a:defRPr sz="18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78065" y="3254257"/>
            <a:ext cx="3340871" cy="591229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841019" y="2296984"/>
            <a:ext cx="3342183" cy="957274"/>
          </a:xfrm>
        </p:spPr>
        <p:txBody>
          <a:bodyPr anchor="b"/>
          <a:lstStyle>
            <a:lvl1pPr marL="0" indent="0">
              <a:buNone/>
              <a:defRPr sz="2700" b="1"/>
            </a:lvl1pPr>
            <a:lvl2pPr marL="509184" indent="0">
              <a:buNone/>
              <a:defRPr sz="2300" b="1"/>
            </a:lvl2pPr>
            <a:lvl3pPr marL="1018369" indent="0">
              <a:buNone/>
              <a:defRPr sz="2000" b="1"/>
            </a:lvl3pPr>
            <a:lvl4pPr marL="1527552" indent="0">
              <a:buNone/>
              <a:defRPr sz="1800" b="1"/>
            </a:lvl4pPr>
            <a:lvl5pPr marL="2036736" indent="0">
              <a:buNone/>
              <a:defRPr sz="1800" b="1"/>
            </a:lvl5pPr>
            <a:lvl6pPr marL="2545920" indent="0">
              <a:buNone/>
              <a:defRPr sz="1800" b="1"/>
            </a:lvl6pPr>
            <a:lvl7pPr marL="3055105" indent="0">
              <a:buNone/>
              <a:defRPr sz="1800" b="1"/>
            </a:lvl7pPr>
            <a:lvl8pPr marL="3564288" indent="0">
              <a:buNone/>
              <a:defRPr sz="1800" b="1"/>
            </a:lvl8pPr>
            <a:lvl9pPr marL="4073472" indent="0">
              <a:buNone/>
              <a:defRPr sz="18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841019" y="3254257"/>
            <a:ext cx="3342183" cy="5912298"/>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2024/3/28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2024/3/28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2024/3/28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5" y="408565"/>
            <a:ext cx="2487604" cy="1738771"/>
          </a:xfrm>
        </p:spPr>
        <p:txBody>
          <a:bodyPr anchor="b"/>
          <a:lstStyle>
            <a:lvl1pPr algn="l">
              <a:defRPr sz="2300" b="1"/>
            </a:lvl1pPr>
          </a:lstStyle>
          <a:p>
            <a:r>
              <a:rPr kumimoji="1" lang="ja-JP" altLang="en-US"/>
              <a:t>マスタ タイトルの書式設定</a:t>
            </a:r>
          </a:p>
        </p:txBody>
      </p:sp>
      <p:sp>
        <p:nvSpPr>
          <p:cNvPr id="3" name="コンテンツ プレースホルダ 2"/>
          <p:cNvSpPr>
            <a:spLocks noGrp="1"/>
          </p:cNvSpPr>
          <p:nvPr>
            <p:ph idx="1"/>
          </p:nvPr>
        </p:nvSpPr>
        <p:spPr>
          <a:xfrm>
            <a:off x="2956245" y="408567"/>
            <a:ext cx="4226957" cy="8757992"/>
          </a:xfrm>
        </p:spPr>
        <p:txBody>
          <a:bodyPr/>
          <a:lstStyle>
            <a:lvl1pPr>
              <a:defRPr sz="3600"/>
            </a:lvl1pPr>
            <a:lvl2pPr>
              <a:defRPr sz="31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78065" y="2147338"/>
            <a:ext cx="2487604" cy="7019221"/>
          </a:xfrm>
        </p:spPr>
        <p:txBody>
          <a:bodyPr/>
          <a:lstStyle>
            <a:lvl1pPr marL="0" indent="0">
              <a:buNone/>
              <a:defRPr sz="1500"/>
            </a:lvl1pPr>
            <a:lvl2pPr marL="509184" indent="0">
              <a:buNone/>
              <a:defRPr sz="1300"/>
            </a:lvl2pPr>
            <a:lvl3pPr marL="1018369" indent="0">
              <a:buNone/>
              <a:defRPr sz="1100"/>
            </a:lvl3pPr>
            <a:lvl4pPr marL="1527552" indent="0">
              <a:buNone/>
              <a:defRPr sz="1000"/>
            </a:lvl4pPr>
            <a:lvl5pPr marL="2036736" indent="0">
              <a:buNone/>
              <a:defRPr sz="1000"/>
            </a:lvl5pPr>
            <a:lvl6pPr marL="2545920" indent="0">
              <a:buNone/>
              <a:defRPr sz="1000"/>
            </a:lvl6pPr>
            <a:lvl7pPr marL="3055105" indent="0">
              <a:buNone/>
              <a:defRPr sz="1000"/>
            </a:lvl7pPr>
            <a:lvl8pPr marL="3564288" indent="0">
              <a:buNone/>
              <a:defRPr sz="1000"/>
            </a:lvl8pPr>
            <a:lvl9pPr marL="4073472" indent="0">
              <a:buNone/>
              <a:defRPr sz="10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2024/3/28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1" y="7183122"/>
            <a:ext cx="4536758" cy="848009"/>
          </a:xfrm>
        </p:spPr>
        <p:txBody>
          <a:bodyPr anchor="b"/>
          <a:lstStyle>
            <a:lvl1pPr algn="l">
              <a:defRPr sz="2300" b="1"/>
            </a:lvl1pPr>
          </a:lstStyle>
          <a:p>
            <a:r>
              <a:rPr kumimoji="1" lang="ja-JP" altLang="en-US"/>
              <a:t>マスタ タイトルの書式設定</a:t>
            </a:r>
          </a:p>
        </p:txBody>
      </p:sp>
      <p:sp>
        <p:nvSpPr>
          <p:cNvPr id="3" name="図プレースホルダ 2"/>
          <p:cNvSpPr>
            <a:spLocks noGrp="1"/>
          </p:cNvSpPr>
          <p:nvPr>
            <p:ph type="pic" idx="1"/>
          </p:nvPr>
        </p:nvSpPr>
        <p:spPr>
          <a:xfrm>
            <a:off x="1482061" y="916893"/>
            <a:ext cx="4536758" cy="6156960"/>
          </a:xfrm>
        </p:spPr>
        <p:txBody>
          <a:bodyPr/>
          <a:lstStyle>
            <a:lvl1pPr marL="0" indent="0">
              <a:buNone/>
              <a:defRPr sz="3600"/>
            </a:lvl1pPr>
            <a:lvl2pPr marL="509184" indent="0">
              <a:buNone/>
              <a:defRPr sz="3100"/>
            </a:lvl2pPr>
            <a:lvl3pPr marL="1018369" indent="0">
              <a:buNone/>
              <a:defRPr sz="2700"/>
            </a:lvl3pPr>
            <a:lvl4pPr marL="1527552" indent="0">
              <a:buNone/>
              <a:defRPr sz="2300"/>
            </a:lvl4pPr>
            <a:lvl5pPr marL="2036736" indent="0">
              <a:buNone/>
              <a:defRPr sz="2300"/>
            </a:lvl5pPr>
            <a:lvl6pPr marL="2545920" indent="0">
              <a:buNone/>
              <a:defRPr sz="2300"/>
            </a:lvl6pPr>
            <a:lvl7pPr marL="3055105" indent="0">
              <a:buNone/>
              <a:defRPr sz="2300"/>
            </a:lvl7pPr>
            <a:lvl8pPr marL="3564288" indent="0">
              <a:buNone/>
              <a:defRPr sz="2300"/>
            </a:lvl8pPr>
            <a:lvl9pPr marL="4073472" indent="0">
              <a:buNone/>
              <a:defRPr sz="2300"/>
            </a:lvl9pPr>
          </a:lstStyle>
          <a:p>
            <a:endParaRPr kumimoji="1" lang="ja-JP" altLang="en-US"/>
          </a:p>
        </p:txBody>
      </p:sp>
      <p:sp>
        <p:nvSpPr>
          <p:cNvPr id="4" name="テキスト プレースホルダ 3"/>
          <p:cNvSpPr>
            <a:spLocks noGrp="1"/>
          </p:cNvSpPr>
          <p:nvPr>
            <p:ph type="body" sz="half" idx="2"/>
          </p:nvPr>
        </p:nvSpPr>
        <p:spPr>
          <a:xfrm>
            <a:off x="1482061" y="8031130"/>
            <a:ext cx="4536758" cy="1204311"/>
          </a:xfrm>
        </p:spPr>
        <p:txBody>
          <a:bodyPr/>
          <a:lstStyle>
            <a:lvl1pPr marL="0" indent="0">
              <a:buNone/>
              <a:defRPr sz="1500"/>
            </a:lvl1pPr>
            <a:lvl2pPr marL="509184" indent="0">
              <a:buNone/>
              <a:defRPr sz="1300"/>
            </a:lvl2pPr>
            <a:lvl3pPr marL="1018369" indent="0">
              <a:buNone/>
              <a:defRPr sz="1100"/>
            </a:lvl3pPr>
            <a:lvl4pPr marL="1527552" indent="0">
              <a:buNone/>
              <a:defRPr sz="1000"/>
            </a:lvl4pPr>
            <a:lvl5pPr marL="2036736" indent="0">
              <a:buNone/>
              <a:defRPr sz="1000"/>
            </a:lvl5pPr>
            <a:lvl6pPr marL="2545920" indent="0">
              <a:buNone/>
              <a:defRPr sz="1000"/>
            </a:lvl6pPr>
            <a:lvl7pPr marL="3055105" indent="0">
              <a:buNone/>
              <a:defRPr sz="1000"/>
            </a:lvl7pPr>
            <a:lvl8pPr marL="3564288" indent="0">
              <a:buNone/>
              <a:defRPr sz="1000"/>
            </a:lvl8pPr>
            <a:lvl9pPr marL="4073472" indent="0">
              <a:buNone/>
              <a:defRPr sz="10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2024/3/28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78063" y="410941"/>
            <a:ext cx="6805137" cy="1710266"/>
          </a:xfrm>
          <a:prstGeom prst="rect">
            <a:avLst/>
          </a:prstGeom>
        </p:spPr>
        <p:txBody>
          <a:bodyPr vert="horz" lIns="101837" tIns="50918" rIns="101837" bIns="50918"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78063" y="2394377"/>
            <a:ext cx="6805137" cy="6772181"/>
          </a:xfrm>
          <a:prstGeom prst="rect">
            <a:avLst/>
          </a:prstGeom>
        </p:spPr>
        <p:txBody>
          <a:bodyPr vert="horz" lIns="101837" tIns="50918" rIns="101837" bIns="50918"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78063" y="9510986"/>
            <a:ext cx="1764295" cy="546335"/>
          </a:xfrm>
          <a:prstGeom prst="rect">
            <a:avLst/>
          </a:prstGeom>
        </p:spPr>
        <p:txBody>
          <a:bodyPr vert="horz" lIns="101837" tIns="50918" rIns="101837" bIns="50918" rtlCol="0" anchor="ctr"/>
          <a:lstStyle>
            <a:lvl1pPr algn="l">
              <a:defRPr sz="1300">
                <a:solidFill>
                  <a:schemeClr val="tx1">
                    <a:tint val="75000"/>
                  </a:schemeClr>
                </a:solidFill>
              </a:defRPr>
            </a:lvl1pPr>
          </a:lstStyle>
          <a:p>
            <a:fld id="{E90ED720-0104-4369-84BC-D37694168613}" type="datetimeFigureOut">
              <a:rPr kumimoji="1" lang="ja-JP" altLang="en-US" smtClean="0"/>
              <a:t>2024/3/28</a:t>
            </a:fld>
            <a:endParaRPr kumimoji="1" lang="ja-JP" altLang="en-US"/>
          </a:p>
        </p:txBody>
      </p:sp>
      <p:sp>
        <p:nvSpPr>
          <p:cNvPr id="5" name="フッター プレースホルダ 4"/>
          <p:cNvSpPr>
            <a:spLocks noGrp="1"/>
          </p:cNvSpPr>
          <p:nvPr>
            <p:ph type="ftr" sz="quarter" idx="3"/>
          </p:nvPr>
        </p:nvSpPr>
        <p:spPr>
          <a:xfrm>
            <a:off x="2583433" y="9510986"/>
            <a:ext cx="2394400" cy="546335"/>
          </a:xfrm>
          <a:prstGeom prst="rect">
            <a:avLst/>
          </a:prstGeom>
        </p:spPr>
        <p:txBody>
          <a:bodyPr vert="horz" lIns="101837" tIns="50918" rIns="101837" bIns="50918"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5418905" y="9510986"/>
            <a:ext cx="1764295" cy="546335"/>
          </a:xfrm>
          <a:prstGeom prst="rect">
            <a:avLst/>
          </a:prstGeom>
        </p:spPr>
        <p:txBody>
          <a:bodyPr vert="horz" lIns="101837" tIns="50918" rIns="101837" bIns="50918" rtlCol="0" anchor="ctr"/>
          <a:lstStyle>
            <a:lvl1pPr algn="r">
              <a:defRPr sz="13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18369" rtl="0" eaLnBrk="1" latinLnBrk="0" hangingPunct="1">
        <a:spcBef>
          <a:spcPct val="0"/>
        </a:spcBef>
        <a:buNone/>
        <a:defRPr kumimoji="1" sz="5000" kern="1200">
          <a:solidFill>
            <a:schemeClr val="tx1"/>
          </a:solidFill>
          <a:latin typeface="+mj-lt"/>
          <a:ea typeface="+mj-ea"/>
          <a:cs typeface="+mj-cs"/>
        </a:defRPr>
      </a:lvl1pPr>
    </p:titleStyle>
    <p:bodyStyle>
      <a:lvl1pPr marL="381888" indent="-381888" algn="l" defTabSz="1018369" rtl="0" eaLnBrk="1" latinLnBrk="0" hangingPunct="1">
        <a:spcBef>
          <a:spcPct val="20000"/>
        </a:spcBef>
        <a:buFont typeface="Arial" pitchFamily="34" charset="0"/>
        <a:buChar char="•"/>
        <a:defRPr kumimoji="1" sz="3600" kern="1200">
          <a:solidFill>
            <a:schemeClr val="tx1"/>
          </a:solidFill>
          <a:latin typeface="+mn-lt"/>
          <a:ea typeface="+mn-ea"/>
          <a:cs typeface="+mn-cs"/>
        </a:defRPr>
      </a:lvl1pPr>
      <a:lvl2pPr marL="827424" indent="-318240" algn="l" defTabSz="1018369" rtl="0" eaLnBrk="1" latinLnBrk="0" hangingPunct="1">
        <a:spcBef>
          <a:spcPct val="20000"/>
        </a:spcBef>
        <a:buFont typeface="Arial" pitchFamily="34" charset="0"/>
        <a:buChar char="–"/>
        <a:defRPr kumimoji="1" sz="3100" kern="1200">
          <a:solidFill>
            <a:schemeClr val="tx1"/>
          </a:solidFill>
          <a:latin typeface="+mn-lt"/>
          <a:ea typeface="+mn-ea"/>
          <a:cs typeface="+mn-cs"/>
        </a:defRPr>
      </a:lvl2pPr>
      <a:lvl3pPr marL="1272960" indent="-254592" algn="l" defTabSz="1018369" rtl="0" eaLnBrk="1" latinLnBrk="0" hangingPunct="1">
        <a:spcBef>
          <a:spcPct val="20000"/>
        </a:spcBef>
        <a:buFont typeface="Arial" pitchFamily="34" charset="0"/>
        <a:buChar char="•"/>
        <a:defRPr kumimoji="1" sz="2700" kern="1200">
          <a:solidFill>
            <a:schemeClr val="tx1"/>
          </a:solidFill>
          <a:latin typeface="+mn-lt"/>
          <a:ea typeface="+mn-ea"/>
          <a:cs typeface="+mn-cs"/>
        </a:defRPr>
      </a:lvl3pPr>
      <a:lvl4pPr marL="1782144" indent="-254592" algn="l" defTabSz="1018369"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291328" indent="-254592" algn="l" defTabSz="1018369"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800513" indent="-254592" algn="l" defTabSz="1018369"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309696" indent="-254592" algn="l" defTabSz="1018369"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3818880" indent="-254592" algn="l" defTabSz="1018369"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328064" indent="-254592" algn="l" defTabSz="1018369"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18369" rtl="0" eaLnBrk="1" latinLnBrk="0" hangingPunct="1">
        <a:defRPr kumimoji="1" sz="2000" kern="1200">
          <a:solidFill>
            <a:schemeClr val="tx1"/>
          </a:solidFill>
          <a:latin typeface="+mn-lt"/>
          <a:ea typeface="+mn-ea"/>
          <a:cs typeface="+mn-cs"/>
        </a:defRPr>
      </a:lvl1pPr>
      <a:lvl2pPr marL="509184" algn="l" defTabSz="1018369" rtl="0" eaLnBrk="1" latinLnBrk="0" hangingPunct="1">
        <a:defRPr kumimoji="1" sz="2000" kern="1200">
          <a:solidFill>
            <a:schemeClr val="tx1"/>
          </a:solidFill>
          <a:latin typeface="+mn-lt"/>
          <a:ea typeface="+mn-ea"/>
          <a:cs typeface="+mn-cs"/>
        </a:defRPr>
      </a:lvl2pPr>
      <a:lvl3pPr marL="1018369" algn="l" defTabSz="1018369" rtl="0" eaLnBrk="1" latinLnBrk="0" hangingPunct="1">
        <a:defRPr kumimoji="1" sz="2000" kern="1200">
          <a:solidFill>
            <a:schemeClr val="tx1"/>
          </a:solidFill>
          <a:latin typeface="+mn-lt"/>
          <a:ea typeface="+mn-ea"/>
          <a:cs typeface="+mn-cs"/>
        </a:defRPr>
      </a:lvl3pPr>
      <a:lvl4pPr marL="1527552" algn="l" defTabSz="1018369" rtl="0" eaLnBrk="1" latinLnBrk="0" hangingPunct="1">
        <a:defRPr kumimoji="1" sz="2000" kern="1200">
          <a:solidFill>
            <a:schemeClr val="tx1"/>
          </a:solidFill>
          <a:latin typeface="+mn-lt"/>
          <a:ea typeface="+mn-ea"/>
          <a:cs typeface="+mn-cs"/>
        </a:defRPr>
      </a:lvl4pPr>
      <a:lvl5pPr marL="2036736" algn="l" defTabSz="1018369" rtl="0" eaLnBrk="1" latinLnBrk="0" hangingPunct="1">
        <a:defRPr kumimoji="1" sz="2000" kern="1200">
          <a:solidFill>
            <a:schemeClr val="tx1"/>
          </a:solidFill>
          <a:latin typeface="+mn-lt"/>
          <a:ea typeface="+mn-ea"/>
          <a:cs typeface="+mn-cs"/>
        </a:defRPr>
      </a:lvl5pPr>
      <a:lvl6pPr marL="2545920" algn="l" defTabSz="1018369" rtl="0" eaLnBrk="1" latinLnBrk="0" hangingPunct="1">
        <a:defRPr kumimoji="1" sz="2000" kern="1200">
          <a:solidFill>
            <a:schemeClr val="tx1"/>
          </a:solidFill>
          <a:latin typeface="+mn-lt"/>
          <a:ea typeface="+mn-ea"/>
          <a:cs typeface="+mn-cs"/>
        </a:defRPr>
      </a:lvl6pPr>
      <a:lvl7pPr marL="3055105" algn="l" defTabSz="1018369" rtl="0" eaLnBrk="1" latinLnBrk="0" hangingPunct="1">
        <a:defRPr kumimoji="1" sz="2000" kern="1200">
          <a:solidFill>
            <a:schemeClr val="tx1"/>
          </a:solidFill>
          <a:latin typeface="+mn-lt"/>
          <a:ea typeface="+mn-ea"/>
          <a:cs typeface="+mn-cs"/>
        </a:defRPr>
      </a:lvl7pPr>
      <a:lvl8pPr marL="3564288" algn="l" defTabSz="1018369" rtl="0" eaLnBrk="1" latinLnBrk="0" hangingPunct="1">
        <a:defRPr kumimoji="1" sz="2000" kern="1200">
          <a:solidFill>
            <a:schemeClr val="tx1"/>
          </a:solidFill>
          <a:latin typeface="+mn-lt"/>
          <a:ea typeface="+mn-ea"/>
          <a:cs typeface="+mn-cs"/>
        </a:defRPr>
      </a:lvl8pPr>
      <a:lvl9pPr marL="4073472" algn="l" defTabSz="1018369"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2.xml"/><Relationship Id="rId3" Type="http://schemas.openxmlformats.org/officeDocument/2006/relationships/chart" Target="../charts/chart1.xml"/><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http://frame-illust.com/fi/wp-content/uploads/2014/10/dc57643fa4661cee217779245bb71f9c.png" TargetMode="External"/><Relationship Id="rId9"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9" name="グラフ 48">
            <a:extLst>
              <a:ext uri="{FF2B5EF4-FFF2-40B4-BE49-F238E27FC236}">
                <a16:creationId xmlns:a16="http://schemas.microsoft.com/office/drawing/2014/main" id="{CBCEE18D-360E-4D1A-845C-1C06851DC15B}"/>
              </a:ext>
            </a:extLst>
          </p:cNvPr>
          <p:cNvGraphicFramePr/>
          <p:nvPr>
            <p:extLst>
              <p:ext uri="{D42A27DB-BD31-4B8C-83A1-F6EECF244321}">
                <p14:modId xmlns:p14="http://schemas.microsoft.com/office/powerpoint/2010/main" val="2361238515"/>
              </p:ext>
            </p:extLst>
          </p:nvPr>
        </p:nvGraphicFramePr>
        <p:xfrm>
          <a:off x="4975454" y="3023069"/>
          <a:ext cx="2234222" cy="2213309"/>
        </p:xfrm>
        <a:graphic>
          <a:graphicData uri="http://schemas.openxmlformats.org/drawingml/2006/chart">
            <c:chart xmlns:c="http://schemas.openxmlformats.org/drawingml/2006/chart" xmlns:r="http://schemas.openxmlformats.org/officeDocument/2006/relationships" r:id="rId3"/>
          </a:graphicData>
        </a:graphic>
      </p:graphicFrame>
      <p:pic>
        <p:nvPicPr>
          <p:cNvPr id="38" name="図 37" descr="黒板のイラスト（W800×H300px）">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180231" y="311660"/>
            <a:ext cx="7078533" cy="1860593"/>
          </a:xfrm>
          <a:prstGeom prst="rect">
            <a:avLst/>
          </a:prstGeom>
          <a:noFill/>
          <a:ln>
            <a:noFill/>
          </a:ln>
          <a:effectLst>
            <a:glow>
              <a:schemeClr val="bg1"/>
            </a:glow>
          </a:effectLst>
        </p:spPr>
      </p:pic>
      <p:sp>
        <p:nvSpPr>
          <p:cNvPr id="5" name="正方形/長方形 4"/>
          <p:cNvSpPr/>
          <p:nvPr/>
        </p:nvSpPr>
        <p:spPr>
          <a:xfrm>
            <a:off x="1520110" y="568918"/>
            <a:ext cx="5141587" cy="1229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4302" tIns="47151" rIns="94302" bIns="47151" rtlCol="0" anchor="ctr"/>
          <a:lstStyle/>
          <a:p>
            <a:pPr algn="ctr"/>
            <a:endParaRPr lang="en-US" altLang="ja-JP" sz="3200" dirty="0">
              <a:effectLst>
                <a:glow>
                  <a:schemeClr val="bg1">
                    <a:alpha val="73000"/>
                  </a:schemeClr>
                </a:glow>
              </a:effectLst>
              <a:latin typeface="BIZ UDPゴシック" panose="020B0400000000000000" pitchFamily="50" charset="-128"/>
              <a:ea typeface="BIZ UDPゴシック" panose="020B0400000000000000" pitchFamily="50" charset="-128"/>
            </a:endParaRPr>
          </a:p>
          <a:p>
            <a:pPr algn="ctr"/>
            <a:r>
              <a:rPr lang="ja-JP" altLang="en-US" sz="3200" dirty="0">
                <a:effectLst>
                  <a:glow>
                    <a:schemeClr val="bg1">
                      <a:alpha val="73000"/>
                    </a:schemeClr>
                  </a:glow>
                </a:effectLst>
                <a:latin typeface="BIZ UDPゴシック" panose="020B0400000000000000" pitchFamily="50" charset="-128"/>
                <a:ea typeface="BIZ UDPゴシック" panose="020B0400000000000000" pitchFamily="50" charset="-128"/>
              </a:rPr>
              <a:t>　　　にチャレンジ！</a:t>
            </a:r>
          </a:p>
        </p:txBody>
      </p:sp>
      <p:grpSp>
        <p:nvGrpSpPr>
          <p:cNvPr id="13" name="グループ化 12"/>
          <p:cNvGrpSpPr/>
          <p:nvPr/>
        </p:nvGrpSpPr>
        <p:grpSpPr>
          <a:xfrm rot="180658">
            <a:off x="1685084" y="1704764"/>
            <a:ext cx="4283139" cy="298972"/>
            <a:chOff x="952500" y="960239"/>
            <a:chExt cx="5467295" cy="269412"/>
          </a:xfrm>
        </p:grpSpPr>
        <p:sp>
          <p:nvSpPr>
            <p:cNvPr id="12" name="フリーフォーム 11"/>
            <p:cNvSpPr/>
            <p:nvPr/>
          </p:nvSpPr>
          <p:spPr>
            <a:xfrm rot="-60000">
              <a:off x="952500" y="960239"/>
              <a:ext cx="5410200" cy="211336"/>
            </a:xfrm>
            <a:custGeom>
              <a:avLst/>
              <a:gdLst>
                <a:gd name="connsiteX0" fmla="*/ 0 w 5410200"/>
                <a:gd name="connsiteY0" fmla="*/ 285750 h 285750"/>
                <a:gd name="connsiteX1" fmla="*/ 2952750 w 5410200"/>
                <a:gd name="connsiteY1" fmla="*/ 47625 h 285750"/>
                <a:gd name="connsiteX2" fmla="*/ 5410200 w 5410200"/>
                <a:gd name="connsiteY2" fmla="*/ 0 h 285750"/>
                <a:gd name="connsiteX3" fmla="*/ 5410200 w 5410200"/>
                <a:gd name="connsiteY3" fmla="*/ 0 h 285750"/>
                <a:gd name="connsiteX4" fmla="*/ 5410200 w 5410200"/>
                <a:gd name="connsiteY4" fmla="*/ 0 h 285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10200" h="285750">
                  <a:moveTo>
                    <a:pt x="0" y="285750"/>
                  </a:moveTo>
                  <a:cubicBezTo>
                    <a:pt x="1025525" y="190500"/>
                    <a:pt x="2051050" y="95250"/>
                    <a:pt x="2952750" y="47625"/>
                  </a:cubicBezTo>
                  <a:cubicBezTo>
                    <a:pt x="3854450" y="0"/>
                    <a:pt x="5410200" y="0"/>
                    <a:pt x="5410200" y="0"/>
                  </a:cubicBezTo>
                  <a:lnTo>
                    <a:pt x="5410200" y="0"/>
                  </a:lnTo>
                  <a:lnTo>
                    <a:pt x="5410200" y="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BIZ UDPゴシック" panose="020B0400000000000000" pitchFamily="50" charset="-128"/>
                <a:ea typeface="BIZ UDPゴシック" panose="020B0400000000000000" pitchFamily="50" charset="-128"/>
              </a:endParaRPr>
            </a:p>
          </p:txBody>
        </p:sp>
        <p:sp>
          <p:nvSpPr>
            <p:cNvPr id="18" name="フリーフォーム 17"/>
            <p:cNvSpPr/>
            <p:nvPr/>
          </p:nvSpPr>
          <p:spPr>
            <a:xfrm rot="-60000">
              <a:off x="1009595" y="1018315"/>
              <a:ext cx="5410200" cy="211336"/>
            </a:xfrm>
            <a:custGeom>
              <a:avLst/>
              <a:gdLst>
                <a:gd name="connsiteX0" fmla="*/ 0 w 5410200"/>
                <a:gd name="connsiteY0" fmla="*/ 285750 h 285750"/>
                <a:gd name="connsiteX1" fmla="*/ 2952750 w 5410200"/>
                <a:gd name="connsiteY1" fmla="*/ 47625 h 285750"/>
                <a:gd name="connsiteX2" fmla="*/ 5410200 w 5410200"/>
                <a:gd name="connsiteY2" fmla="*/ 0 h 285750"/>
                <a:gd name="connsiteX3" fmla="*/ 5410200 w 5410200"/>
                <a:gd name="connsiteY3" fmla="*/ 0 h 285750"/>
                <a:gd name="connsiteX4" fmla="*/ 5410200 w 5410200"/>
                <a:gd name="connsiteY4" fmla="*/ 0 h 285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10200" h="285750">
                  <a:moveTo>
                    <a:pt x="0" y="285750"/>
                  </a:moveTo>
                  <a:cubicBezTo>
                    <a:pt x="1025525" y="190500"/>
                    <a:pt x="2051050" y="95250"/>
                    <a:pt x="2952750" y="47625"/>
                  </a:cubicBezTo>
                  <a:cubicBezTo>
                    <a:pt x="3854450" y="0"/>
                    <a:pt x="5410200" y="0"/>
                    <a:pt x="5410200" y="0"/>
                  </a:cubicBezTo>
                  <a:lnTo>
                    <a:pt x="5410200" y="0"/>
                  </a:lnTo>
                  <a:lnTo>
                    <a:pt x="5410200" y="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BIZ UDPゴシック" panose="020B0400000000000000" pitchFamily="50" charset="-128"/>
                <a:ea typeface="BIZ UDPゴシック" panose="020B0400000000000000" pitchFamily="50" charset="-128"/>
              </a:endParaRPr>
            </a:p>
          </p:txBody>
        </p:sp>
      </p:grpSp>
      <p:sp>
        <p:nvSpPr>
          <p:cNvPr id="20" name="正方形/長方形 19"/>
          <p:cNvSpPr/>
          <p:nvPr/>
        </p:nvSpPr>
        <p:spPr>
          <a:xfrm>
            <a:off x="302499" y="356865"/>
            <a:ext cx="3326910" cy="614501"/>
          </a:xfrm>
          <a:prstGeom prst="rect">
            <a:avLst/>
          </a:prstGeom>
          <a:noFill/>
          <a:ln>
            <a:noFill/>
          </a:ln>
          <a:effectLst>
            <a:glow>
              <a:schemeClr val="accent1"/>
            </a:glow>
            <a:reflection endPos="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lIns="94302" tIns="47151" rIns="94302" bIns="47151" rtlCol="0" anchor="ctr"/>
          <a:lstStyle/>
          <a:p>
            <a:pPr algn="ctr"/>
            <a:r>
              <a:rPr lang="ja-JP" altLang="en-US" sz="1300" b="1" dirty="0">
                <a:solidFill>
                  <a:schemeClr val="bg1"/>
                </a:solidFill>
                <a:effectLst>
                  <a:glow>
                    <a:schemeClr val="accent1"/>
                  </a:glow>
                </a:effectLst>
                <a:latin typeface="BIZ UDPゴシック" panose="020B0400000000000000" pitchFamily="50" charset="-128"/>
                <a:ea typeface="BIZ UDPゴシック" panose="020B0400000000000000" pitchFamily="50" charset="-128"/>
              </a:rPr>
              <a:t>中学生保護者のみなさまへ</a:t>
            </a:r>
          </a:p>
        </p:txBody>
      </p:sp>
      <p:sp>
        <p:nvSpPr>
          <p:cNvPr id="30" name="テキスト ボックス 29"/>
          <p:cNvSpPr txBox="1"/>
          <p:nvPr/>
        </p:nvSpPr>
        <p:spPr>
          <a:xfrm>
            <a:off x="348103" y="2754536"/>
            <a:ext cx="4871924" cy="1880327"/>
          </a:xfrm>
          <a:prstGeom prst="rect">
            <a:avLst/>
          </a:prstGeom>
          <a:noFill/>
        </p:spPr>
        <p:txBody>
          <a:bodyPr wrap="square" lIns="94302" tIns="47151" rIns="94302" bIns="47151" rtlCol="0">
            <a:spAutoFit/>
          </a:bodyPr>
          <a:lstStyle/>
          <a:p>
            <a:endParaRPr lang="en-US" altLang="ja-JP" sz="400" dirty="0">
              <a:latin typeface="BIZ UDPゴシック" panose="020B0400000000000000" pitchFamily="50" charset="-128"/>
              <a:ea typeface="BIZ UDPゴシック" panose="020B0400000000000000" pitchFamily="50" charset="-128"/>
              <a:cs typeface="メイリオ" panose="020B0604030504040204" pitchFamily="50" charset="-128"/>
            </a:endParaRPr>
          </a:p>
          <a:p>
            <a:r>
              <a:rPr lang="ja-JP" altLang="en-US" sz="1600" dirty="0">
                <a:latin typeface="BIZ UDPゴシック" panose="020B0400000000000000" pitchFamily="50" charset="-128"/>
                <a:ea typeface="BIZ UDPゴシック" panose="020B0400000000000000" pitchFamily="50" charset="-128"/>
                <a:cs typeface="メイリオ" panose="020B0604030504040204" pitchFamily="50" charset="-128"/>
              </a:rPr>
              <a:t>①高校入試で評価される！</a:t>
            </a:r>
            <a:endParaRPr lang="en-US" altLang="ja-JP" sz="1600" dirty="0">
              <a:latin typeface="BIZ UDPゴシック" panose="020B0400000000000000" pitchFamily="50" charset="-128"/>
              <a:ea typeface="BIZ UDPゴシック" panose="020B0400000000000000" pitchFamily="50" charset="-128"/>
              <a:cs typeface="メイリオ" panose="020B0604030504040204" pitchFamily="50" charset="-128"/>
            </a:endParaRPr>
          </a:p>
          <a:p>
            <a:endParaRPr lang="en-US" altLang="ja-JP" sz="1200" b="1" dirty="0">
              <a:latin typeface="BIZ UDPゴシック" panose="020B0400000000000000" pitchFamily="50" charset="-128"/>
              <a:ea typeface="BIZ UDPゴシック" panose="020B0400000000000000" pitchFamily="50" charset="-128"/>
              <a:cs typeface="メイリオ" panose="020B0604030504040204" pitchFamily="50" charset="-128"/>
            </a:endParaRPr>
          </a:p>
          <a:p>
            <a:r>
              <a:rPr lang="ja-JP" altLang="en-US" sz="1100" dirty="0">
                <a:latin typeface="BIZ UDPゴシック" panose="020B0400000000000000" pitchFamily="50" charset="-128"/>
                <a:ea typeface="BIZ UDPゴシック" panose="020B0400000000000000" pitchFamily="50" charset="-128"/>
                <a:cs typeface="メイリオ" panose="020B0604030504040204" pitchFamily="50" charset="-128"/>
              </a:rPr>
              <a:t>　</a:t>
            </a: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全国の高校・高等専門学校のうち、</a:t>
            </a:r>
            <a:r>
              <a:rPr lang="ja-JP" altLang="en-US" sz="1200" dirty="0">
                <a:highlight>
                  <a:srgbClr val="FFFF00"/>
                </a:highlight>
                <a:latin typeface="BIZ UDPゴシック" panose="020B0400000000000000" pitchFamily="50" charset="-128"/>
                <a:ea typeface="BIZ UDPゴシック" panose="020B0400000000000000" pitchFamily="50" charset="-128"/>
                <a:cs typeface="メイリオ" panose="020B0604030504040204" pitchFamily="50" charset="-128"/>
              </a:rPr>
              <a:t>２校に１校以上（</a:t>
            </a:r>
            <a:r>
              <a:rPr lang="en-US" altLang="ja-JP" sz="1200" dirty="0">
                <a:highlight>
                  <a:srgbClr val="FFFF00"/>
                </a:highlight>
                <a:latin typeface="BIZ UDPゴシック" panose="020B0400000000000000" pitchFamily="50" charset="-128"/>
                <a:ea typeface="BIZ UDPゴシック" panose="020B0400000000000000" pitchFamily="50" charset="-128"/>
                <a:cs typeface="メイリオ" panose="020B0604030504040204" pitchFamily="50" charset="-128"/>
              </a:rPr>
              <a:t>※2,823</a:t>
            </a:r>
            <a:r>
              <a:rPr lang="ja-JP" altLang="en-US" sz="1200" dirty="0">
                <a:highlight>
                  <a:srgbClr val="FFFF00"/>
                </a:highlight>
                <a:latin typeface="BIZ UDPゴシック" panose="020B0400000000000000" pitchFamily="50" charset="-128"/>
                <a:ea typeface="BIZ UDPゴシック" panose="020B0400000000000000" pitchFamily="50" charset="-128"/>
                <a:cs typeface="メイリオ" panose="020B0604030504040204" pitchFamily="50" charset="-128"/>
              </a:rPr>
              <a:t>校）</a:t>
            </a: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が</a:t>
            </a:r>
            <a:endPar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endParaRPr>
          </a:p>
          <a:p>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　入試で漢検を評価しています。評価の内容は、「点数加算」や</a:t>
            </a:r>
            <a:endPar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endParaRPr>
          </a:p>
          <a:p>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　「合否判定時に考慮する」など学校によってさまざまですが、中学</a:t>
            </a:r>
            <a:endPar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endParaRPr>
          </a:p>
          <a:p>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　時代の取り組みを証明するひとつの指標として漢検を評価している　</a:t>
            </a:r>
            <a:endPar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endParaRPr>
          </a:p>
          <a:p>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　高校・高等専門学校が多くあります。</a:t>
            </a:r>
            <a:endPar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endParaRPr>
          </a:p>
          <a:p>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　また、入試以外での評価（在学中の単位認定等）も含めると、</a:t>
            </a:r>
            <a:endPar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endParaRPr>
          </a:p>
          <a:p>
            <a:r>
              <a:rPr lang="ja-JP" altLang="en-US" sz="1200" dirty="0">
                <a:highlight>
                  <a:srgbClr val="FFFF00"/>
                </a:highlight>
                <a:latin typeface="BIZ UDPゴシック" panose="020B0400000000000000" pitchFamily="50" charset="-128"/>
                <a:ea typeface="BIZ UDPゴシック" panose="020B0400000000000000" pitchFamily="50" charset="-128"/>
                <a:cs typeface="メイリオ" panose="020B0604030504040204" pitchFamily="50" charset="-128"/>
              </a:rPr>
              <a:t>　</a:t>
            </a:r>
            <a:r>
              <a:rPr lang="en-US" altLang="ja-JP" sz="1200" dirty="0">
                <a:highlight>
                  <a:srgbClr val="FFFF00"/>
                </a:highlight>
                <a:latin typeface="BIZ UDPゴシック" panose="020B0400000000000000" pitchFamily="50" charset="-128"/>
                <a:ea typeface="BIZ UDPゴシック" panose="020B0400000000000000" pitchFamily="50" charset="-128"/>
                <a:cs typeface="メイリオ" panose="020B0604030504040204" pitchFamily="50" charset="-128"/>
              </a:rPr>
              <a:t>3,000</a:t>
            </a:r>
            <a:r>
              <a:rPr lang="ja-JP" altLang="en-US" sz="1200" dirty="0">
                <a:highlight>
                  <a:srgbClr val="FFFF00"/>
                </a:highlight>
                <a:latin typeface="BIZ UDPゴシック" panose="020B0400000000000000" pitchFamily="50" charset="-128"/>
                <a:ea typeface="BIZ UDPゴシック" panose="020B0400000000000000" pitchFamily="50" charset="-128"/>
                <a:cs typeface="メイリオ" panose="020B0604030504040204" pitchFamily="50" charset="-128"/>
              </a:rPr>
              <a:t>校以上の高校・高等専門学校が漢検を活用</a:t>
            </a: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しています。</a:t>
            </a:r>
            <a:endPar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endParaRPr>
          </a:p>
        </p:txBody>
      </p:sp>
      <p:grpSp>
        <p:nvGrpSpPr>
          <p:cNvPr id="8" name="グループ化 7"/>
          <p:cNvGrpSpPr/>
          <p:nvPr/>
        </p:nvGrpSpPr>
        <p:grpSpPr>
          <a:xfrm>
            <a:off x="4865763" y="5482335"/>
            <a:ext cx="2453604" cy="284360"/>
            <a:chOff x="-8145413" y="8868385"/>
            <a:chExt cx="2376566" cy="308601"/>
          </a:xfrm>
        </p:grpSpPr>
        <p:pic>
          <p:nvPicPr>
            <p:cNvPr id="6" name="Picture 2" descr="http://www.sharots.com/sozai/search/kensaku.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722423" y="8909544"/>
              <a:ext cx="1953576" cy="267442"/>
            </a:xfrm>
            <a:prstGeom prst="rect">
              <a:avLst/>
            </a:prstGeom>
            <a:noFill/>
            <a:extLst>
              <a:ext uri="{909E8E84-426E-40DD-AFC4-6F175D3DCCD1}">
                <a14:hiddenFill xmlns:a14="http://schemas.microsoft.com/office/drawing/2010/main">
                  <a:solidFill>
                    <a:srgbClr val="FFFFFF"/>
                  </a:solidFill>
                </a14:hiddenFill>
              </a:ext>
            </a:extLst>
          </p:spPr>
        </p:pic>
        <p:sp>
          <p:nvSpPr>
            <p:cNvPr id="7" name="正方形/長方形 6"/>
            <p:cNvSpPr/>
            <p:nvPr/>
          </p:nvSpPr>
          <p:spPr>
            <a:xfrm>
              <a:off x="-8145413" y="8868385"/>
              <a:ext cx="1728234" cy="3054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BIZ UDPゴシック" panose="020B0400000000000000" pitchFamily="50" charset="-128"/>
                  <a:ea typeface="BIZ UDPゴシック" panose="020B0400000000000000" pitchFamily="50" charset="-128"/>
                </a:rPr>
                <a:t>漢検　調査</a:t>
              </a:r>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p:txBody>
        </p:sp>
      </p:grpSp>
      <p:pic>
        <p:nvPicPr>
          <p:cNvPr id="1027" name="Picture 3" descr="\\File-sv06\901_法人\02_商標・ロゴ\漢検\yoko2_c.bmp"/>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70397" y="967917"/>
            <a:ext cx="1314520" cy="68691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4" name="グラフ 33"/>
          <p:cNvGraphicFramePr/>
          <p:nvPr>
            <p:extLst>
              <p:ext uri="{D42A27DB-BD31-4B8C-83A1-F6EECF244321}">
                <p14:modId xmlns:p14="http://schemas.microsoft.com/office/powerpoint/2010/main" val="4042083549"/>
              </p:ext>
            </p:extLst>
          </p:nvPr>
        </p:nvGraphicFramePr>
        <p:xfrm>
          <a:off x="5268718" y="3484717"/>
          <a:ext cx="1940958" cy="1462607"/>
        </p:xfrm>
        <a:graphic>
          <a:graphicData uri="http://schemas.openxmlformats.org/drawingml/2006/chart">
            <c:chart xmlns:c="http://schemas.openxmlformats.org/drawingml/2006/chart" xmlns:r="http://schemas.openxmlformats.org/officeDocument/2006/relationships" r:id="rId8"/>
          </a:graphicData>
        </a:graphic>
      </p:graphicFrame>
      <p:sp>
        <p:nvSpPr>
          <p:cNvPr id="36" name="正方形/長方形 35"/>
          <p:cNvSpPr/>
          <p:nvPr/>
        </p:nvSpPr>
        <p:spPr>
          <a:xfrm>
            <a:off x="6046298" y="3367054"/>
            <a:ext cx="1311581" cy="6314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BIZ UDPゴシック" panose="020B0400000000000000" pitchFamily="50" charset="-128"/>
                <a:ea typeface="BIZ UDPゴシック" panose="020B0400000000000000" pitchFamily="50" charset="-128"/>
              </a:rPr>
              <a:t>入試で活用</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algn="ctr"/>
            <a:r>
              <a:rPr lang="en-US" altLang="ja-JP" sz="1800" b="1" dirty="0">
                <a:solidFill>
                  <a:schemeClr val="tx1"/>
                </a:solidFill>
                <a:latin typeface="BIZ UDPゴシック" panose="020B0400000000000000" pitchFamily="50" charset="-128"/>
                <a:ea typeface="BIZ UDPゴシック" panose="020B0400000000000000" pitchFamily="50" charset="-128"/>
              </a:rPr>
              <a:t>2,823</a:t>
            </a:r>
            <a:r>
              <a:rPr lang="ja-JP" altLang="en-US" sz="1800" b="1" dirty="0">
                <a:solidFill>
                  <a:schemeClr val="tx1"/>
                </a:solidFill>
                <a:latin typeface="BIZ UDPゴシック" panose="020B0400000000000000" pitchFamily="50" charset="-128"/>
                <a:ea typeface="BIZ UDPゴシック" panose="020B0400000000000000" pitchFamily="50" charset="-128"/>
              </a:rPr>
              <a:t>校</a:t>
            </a:r>
            <a:endParaRPr lang="en-US" altLang="ja-JP" sz="1600" b="1" dirty="0">
              <a:solidFill>
                <a:schemeClr val="tx1"/>
              </a:solidFill>
              <a:latin typeface="BIZ UDPゴシック" panose="020B0400000000000000" pitchFamily="50" charset="-128"/>
              <a:ea typeface="BIZ UDPゴシック" panose="020B0400000000000000" pitchFamily="50" charset="-128"/>
            </a:endParaRPr>
          </a:p>
        </p:txBody>
      </p:sp>
      <p:sp>
        <p:nvSpPr>
          <p:cNvPr id="40" name="正方形/長方形 39"/>
          <p:cNvSpPr/>
          <p:nvPr/>
        </p:nvSpPr>
        <p:spPr>
          <a:xfrm>
            <a:off x="5833903" y="3887744"/>
            <a:ext cx="879715" cy="6314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latin typeface="BIZ UDPゴシック" panose="020B0400000000000000" pitchFamily="50" charset="-128"/>
                <a:ea typeface="BIZ UDPゴシック" panose="020B0400000000000000" pitchFamily="50" charset="-128"/>
              </a:rPr>
              <a:t>調査対象</a:t>
            </a:r>
            <a:endParaRPr lang="en-US" altLang="ja-JP" sz="1000" dirty="0">
              <a:solidFill>
                <a:schemeClr val="tx1"/>
              </a:solidFill>
              <a:latin typeface="BIZ UDPゴシック" panose="020B0400000000000000" pitchFamily="50" charset="-128"/>
              <a:ea typeface="BIZ UDPゴシック" panose="020B0400000000000000" pitchFamily="50" charset="-128"/>
            </a:endParaRPr>
          </a:p>
          <a:p>
            <a:pPr algn="ctr"/>
            <a:r>
              <a:rPr lang="en-US" altLang="ja-JP" sz="1000" dirty="0">
                <a:solidFill>
                  <a:schemeClr val="tx1"/>
                </a:solidFill>
                <a:latin typeface="BIZ UDPゴシック" panose="020B0400000000000000" pitchFamily="50" charset="-128"/>
                <a:ea typeface="BIZ UDPゴシック" panose="020B0400000000000000" pitchFamily="50" charset="-128"/>
              </a:rPr>
              <a:t>5,472</a:t>
            </a:r>
            <a:r>
              <a:rPr lang="ja-JP" altLang="en-US" sz="1000" dirty="0">
                <a:solidFill>
                  <a:schemeClr val="tx1"/>
                </a:solidFill>
                <a:latin typeface="BIZ UDPゴシック" panose="020B0400000000000000" pitchFamily="50" charset="-128"/>
                <a:ea typeface="BIZ UDPゴシック" panose="020B0400000000000000" pitchFamily="50" charset="-128"/>
              </a:rPr>
              <a:t>校</a:t>
            </a:r>
            <a:endParaRPr lang="en-US" altLang="ja-JP" sz="1000" dirty="0">
              <a:solidFill>
                <a:schemeClr val="tx1"/>
              </a:solidFill>
              <a:latin typeface="BIZ UDPゴシック" panose="020B0400000000000000" pitchFamily="50" charset="-128"/>
              <a:ea typeface="BIZ UDPゴシック" panose="020B0400000000000000" pitchFamily="50" charset="-128"/>
            </a:endParaRPr>
          </a:p>
        </p:txBody>
      </p:sp>
      <p:sp>
        <p:nvSpPr>
          <p:cNvPr id="41" name="正方形/長方形 40"/>
          <p:cNvSpPr/>
          <p:nvPr/>
        </p:nvSpPr>
        <p:spPr>
          <a:xfrm>
            <a:off x="366040" y="3205037"/>
            <a:ext cx="6847120" cy="45719"/>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4302" tIns="47151" rIns="94302" bIns="47151"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28" name="正方形/長方形 27"/>
          <p:cNvSpPr/>
          <p:nvPr/>
        </p:nvSpPr>
        <p:spPr>
          <a:xfrm>
            <a:off x="5439523" y="5060997"/>
            <a:ext cx="1940957" cy="2133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BIZ UDPゴシック" panose="020B0400000000000000" pitchFamily="50" charset="-128"/>
                <a:ea typeface="BIZ UDPゴシック" panose="020B0400000000000000" pitchFamily="50" charset="-128"/>
              </a:rPr>
              <a:t>※2023</a:t>
            </a:r>
            <a:r>
              <a:rPr kumimoji="1" lang="ja-JP" altLang="en-US" sz="700" dirty="0">
                <a:solidFill>
                  <a:schemeClr val="tx1"/>
                </a:solidFill>
                <a:latin typeface="BIZ UDPゴシック" panose="020B0400000000000000" pitchFamily="50" charset="-128"/>
                <a:ea typeface="BIZ UDPゴシック" panose="020B0400000000000000" pitchFamily="50" charset="-128"/>
              </a:rPr>
              <a:t>年度　</a:t>
            </a:r>
            <a:r>
              <a:rPr lang="ja-JP" altLang="en-US" sz="700" dirty="0">
                <a:solidFill>
                  <a:schemeClr val="tx1"/>
                </a:solidFill>
                <a:latin typeface="BIZ UDPゴシック" panose="020B0400000000000000" pitchFamily="50" charset="-128"/>
                <a:ea typeface="BIZ UDPゴシック" panose="020B0400000000000000" pitchFamily="50" charset="-128"/>
              </a:rPr>
              <a:t>高校・高等専門学校における</a:t>
            </a:r>
            <a:endParaRPr lang="en-US" altLang="ja-JP" sz="700" dirty="0">
              <a:solidFill>
                <a:schemeClr val="tx1"/>
              </a:solidFill>
              <a:latin typeface="BIZ UDPゴシック" panose="020B0400000000000000" pitchFamily="50" charset="-128"/>
              <a:ea typeface="BIZ UDPゴシック" panose="020B0400000000000000" pitchFamily="50" charset="-128"/>
            </a:endParaRPr>
          </a:p>
          <a:p>
            <a:pPr algn="ctr"/>
            <a:r>
              <a:rPr lang="ja-JP" altLang="en-US" sz="700" dirty="0">
                <a:solidFill>
                  <a:schemeClr val="tx1"/>
                </a:solidFill>
                <a:latin typeface="BIZ UDPゴシック" panose="020B0400000000000000" pitchFamily="50" charset="-128"/>
                <a:ea typeface="BIZ UDPゴシック" panose="020B0400000000000000" pitchFamily="50" charset="-128"/>
              </a:rPr>
              <a:t>「漢検」資格活用状況調査より</a:t>
            </a:r>
            <a:endParaRPr kumimoji="1" lang="ja-JP" altLang="en-US" sz="700" dirty="0">
              <a:solidFill>
                <a:schemeClr val="tx1"/>
              </a:solidFill>
              <a:latin typeface="BIZ UDPゴシック" panose="020B0400000000000000" pitchFamily="50" charset="-128"/>
              <a:ea typeface="BIZ UDPゴシック" panose="020B0400000000000000" pitchFamily="50" charset="-128"/>
            </a:endParaRPr>
          </a:p>
        </p:txBody>
      </p:sp>
      <p:sp>
        <p:nvSpPr>
          <p:cNvPr id="3" name="思考の吹き出し: 雲形 2">
            <a:extLst>
              <a:ext uri="{FF2B5EF4-FFF2-40B4-BE49-F238E27FC236}">
                <a16:creationId xmlns:a16="http://schemas.microsoft.com/office/drawing/2014/main" id="{6E18FE75-F726-4ACF-B2A1-575F319260FE}"/>
              </a:ext>
            </a:extLst>
          </p:cNvPr>
          <p:cNvSpPr/>
          <p:nvPr/>
        </p:nvSpPr>
        <p:spPr>
          <a:xfrm>
            <a:off x="4356696" y="411441"/>
            <a:ext cx="2448272" cy="782897"/>
          </a:xfrm>
          <a:prstGeom prst="cloudCallout">
            <a:avLst>
              <a:gd name="adj1" fmla="val -21297"/>
              <a:gd name="adj2" fmla="val 19672"/>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a:solidFill>
                  <a:schemeClr val="tx1"/>
                </a:solidFill>
                <a:latin typeface="BIZ UDPゴシック" panose="020B0400000000000000" pitchFamily="50" charset="-128"/>
                <a:ea typeface="BIZ UDPゴシック" panose="020B0400000000000000" pitchFamily="50" charset="-128"/>
              </a:rPr>
              <a:t>ひとりひとりが選択する</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100" dirty="0">
                <a:solidFill>
                  <a:schemeClr val="tx1"/>
                </a:solidFill>
                <a:latin typeface="BIZ UDPゴシック" panose="020B0400000000000000" pitchFamily="50" charset="-128"/>
                <a:ea typeface="BIZ UDPゴシック" panose="020B0400000000000000" pitchFamily="50" charset="-128"/>
              </a:rPr>
              <a:t>将来の実現を</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ctr"/>
            <a:r>
              <a:rPr lang="ja-JP" altLang="en-US" sz="1100" b="1" u="sng" dirty="0">
                <a:solidFill>
                  <a:schemeClr val="tx1"/>
                </a:solidFill>
                <a:latin typeface="BIZ UDPゴシック" panose="020B0400000000000000" pitchFamily="50" charset="-128"/>
                <a:ea typeface="BIZ UDPゴシック" panose="020B0400000000000000" pitchFamily="50" charset="-128"/>
              </a:rPr>
              <a:t>学力向上</a:t>
            </a:r>
            <a:r>
              <a:rPr lang="ja-JP" altLang="en-US" sz="1100" dirty="0">
                <a:solidFill>
                  <a:schemeClr val="tx1"/>
                </a:solidFill>
                <a:latin typeface="BIZ UDPゴシック" panose="020B0400000000000000" pitchFamily="50" charset="-128"/>
                <a:ea typeface="BIZ UDPゴシック" panose="020B0400000000000000" pitchFamily="50" charset="-128"/>
              </a:rPr>
              <a:t>でサポート！</a:t>
            </a:r>
            <a:endParaRPr kumimoji="1" lang="ja-JP" altLang="en-US" sz="1100" dirty="0">
              <a:solidFill>
                <a:schemeClr val="tx1"/>
              </a:solidFill>
              <a:latin typeface="BIZ UDPゴシック" panose="020B0400000000000000" pitchFamily="50" charset="-128"/>
              <a:ea typeface="BIZ UDPゴシック" panose="020B0400000000000000" pitchFamily="50" charset="-128"/>
            </a:endParaRPr>
          </a:p>
        </p:txBody>
      </p:sp>
      <p:sp>
        <p:nvSpPr>
          <p:cNvPr id="32" name="角丸四角形 9">
            <a:extLst>
              <a:ext uri="{FF2B5EF4-FFF2-40B4-BE49-F238E27FC236}">
                <a16:creationId xmlns:a16="http://schemas.microsoft.com/office/drawing/2014/main" id="{3C2C84B4-A127-46C8-9165-DC4080CF2C16}"/>
              </a:ext>
            </a:extLst>
          </p:cNvPr>
          <p:cNvSpPr/>
          <p:nvPr/>
        </p:nvSpPr>
        <p:spPr>
          <a:xfrm>
            <a:off x="302499" y="2418474"/>
            <a:ext cx="6956265" cy="366978"/>
          </a:xfrm>
          <a:prstGeom prst="roundRect">
            <a:avLst>
              <a:gd name="adj" fmla="val 50000"/>
            </a:avLst>
          </a:prstGeom>
          <a:solidFill>
            <a:schemeClr val="accent6">
              <a:lumMod val="75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4302" tIns="47151" rIns="94302" bIns="47151" rtlCol="0" anchor="ctr"/>
          <a:lstStyle/>
          <a:p>
            <a:pPr algn="ctr"/>
            <a:r>
              <a:rPr kumimoji="1" lang="ja-JP" altLang="en-US" sz="1600" b="1" dirty="0">
                <a:solidFill>
                  <a:schemeClr val="accent6">
                    <a:lumMod val="20000"/>
                    <a:lumOff val="80000"/>
                  </a:schemeClr>
                </a:solidFill>
                <a:latin typeface="BIZ UDPゴシック" panose="020B0400000000000000" pitchFamily="50" charset="-128"/>
                <a:ea typeface="BIZ UDPゴシック" panose="020B0400000000000000" pitchFamily="50" charset="-128"/>
              </a:rPr>
              <a:t>漢検をオススメする３つの理由</a:t>
            </a:r>
          </a:p>
        </p:txBody>
      </p:sp>
      <p:sp>
        <p:nvSpPr>
          <p:cNvPr id="33" name="テキスト ボックス 32">
            <a:extLst>
              <a:ext uri="{FF2B5EF4-FFF2-40B4-BE49-F238E27FC236}">
                <a16:creationId xmlns:a16="http://schemas.microsoft.com/office/drawing/2014/main" id="{47DABBDF-4B7C-475F-84B6-1088CDB92791}"/>
              </a:ext>
            </a:extLst>
          </p:cNvPr>
          <p:cNvSpPr txBox="1"/>
          <p:nvPr/>
        </p:nvSpPr>
        <p:spPr>
          <a:xfrm>
            <a:off x="401294" y="8011120"/>
            <a:ext cx="6596204" cy="1510995"/>
          </a:xfrm>
          <a:prstGeom prst="rect">
            <a:avLst/>
          </a:prstGeom>
          <a:noFill/>
        </p:spPr>
        <p:txBody>
          <a:bodyPr wrap="square" lIns="94302" tIns="47151" rIns="94302" bIns="47151" rtlCol="0">
            <a:spAutoFit/>
          </a:bodyPr>
          <a:lstStyle/>
          <a:p>
            <a:endParaRPr lang="en-US" altLang="ja-JP" sz="400" dirty="0">
              <a:latin typeface="BIZ UDPゴシック" panose="020B0400000000000000" pitchFamily="50" charset="-128"/>
              <a:ea typeface="BIZ UDPゴシック" panose="020B0400000000000000" pitchFamily="50" charset="-128"/>
              <a:cs typeface="メイリオ" panose="020B0604030504040204" pitchFamily="50" charset="-128"/>
            </a:endParaRPr>
          </a:p>
          <a:p>
            <a:r>
              <a:rPr lang="ja-JP" altLang="en-US" sz="1600" dirty="0">
                <a:latin typeface="BIZ UDPゴシック" panose="020B0400000000000000" pitchFamily="50" charset="-128"/>
                <a:ea typeface="BIZ UDPゴシック" panose="020B0400000000000000" pitchFamily="50" charset="-128"/>
                <a:cs typeface="メイリオ" panose="020B0604030504040204" pitchFamily="50" charset="-128"/>
              </a:rPr>
              <a:t>③目標に向かって、計画的に物事に取り組む力が身につく！</a:t>
            </a:r>
            <a:endParaRPr lang="en-US" altLang="ja-JP" sz="1600" dirty="0">
              <a:latin typeface="BIZ UDPゴシック" panose="020B0400000000000000" pitchFamily="50" charset="-128"/>
              <a:ea typeface="BIZ UDPゴシック" panose="020B0400000000000000" pitchFamily="50" charset="-128"/>
              <a:cs typeface="メイリオ" panose="020B0604030504040204" pitchFamily="50" charset="-128"/>
            </a:endParaRPr>
          </a:p>
          <a:p>
            <a:endParaRPr lang="ja-JP" altLang="en-US" sz="1200" b="1" dirty="0">
              <a:latin typeface="BIZ UDPゴシック" panose="020B0400000000000000" pitchFamily="50" charset="-128"/>
              <a:ea typeface="BIZ UDPゴシック" panose="020B0400000000000000" pitchFamily="50" charset="-128"/>
              <a:cs typeface="メイリオ" panose="020B0604030504040204" pitchFamily="50" charset="-128"/>
            </a:endParaRPr>
          </a:p>
          <a:p>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　漢検の受検を通じて身につくものは、「資格」や「</a:t>
            </a:r>
            <a:r>
              <a:rPr lang="ja-JP" altLang="en-US" sz="1200">
                <a:latin typeface="BIZ UDPゴシック" panose="020B0400000000000000" pitchFamily="50" charset="-128"/>
                <a:ea typeface="BIZ UDPゴシック" panose="020B0400000000000000" pitchFamily="50" charset="-128"/>
                <a:cs typeface="メイリオ" panose="020B0604030504040204" pitchFamily="50" charset="-128"/>
              </a:rPr>
              <a:t>語彙力」、「</a:t>
            </a: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基礎学力」だけではありません。</a:t>
            </a:r>
            <a:endPar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endParaRPr>
          </a:p>
          <a:p>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　漢検合格という目標に向かって学習することで、計画的に物事に取り組む力が身につきます。こ</a:t>
            </a:r>
            <a:endPar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endParaRPr>
          </a:p>
          <a:p>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　の力は高校入試に合格したり、将来希望の職業に就いて活躍するときにも、とても大切な力にな　</a:t>
            </a:r>
            <a:endPar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endParaRPr>
          </a:p>
          <a:p>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　ます。この力は一朝一夕で身につけることはできません。漢検受検をきっかけに、お子さまが計</a:t>
            </a:r>
            <a:endPar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endParaRPr>
          </a:p>
          <a:p>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　画的に学習する力を身につける一歩を応援しませんか。</a:t>
            </a:r>
            <a:endPar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37" name="テキスト ボックス 36">
            <a:extLst>
              <a:ext uri="{FF2B5EF4-FFF2-40B4-BE49-F238E27FC236}">
                <a16:creationId xmlns:a16="http://schemas.microsoft.com/office/drawing/2014/main" id="{F9023A90-6D1B-4858-B055-8504A5D8C14D}"/>
              </a:ext>
            </a:extLst>
          </p:cNvPr>
          <p:cNvSpPr txBox="1"/>
          <p:nvPr/>
        </p:nvSpPr>
        <p:spPr>
          <a:xfrm>
            <a:off x="382453" y="6438582"/>
            <a:ext cx="6596204" cy="1141663"/>
          </a:xfrm>
          <a:prstGeom prst="rect">
            <a:avLst/>
          </a:prstGeom>
          <a:noFill/>
        </p:spPr>
        <p:txBody>
          <a:bodyPr wrap="square" lIns="94302" tIns="47151" rIns="94302" bIns="47151" rtlCol="0">
            <a:spAutoFit/>
          </a:bodyPr>
          <a:lstStyle/>
          <a:p>
            <a:endParaRPr lang="en-US" altLang="ja-JP" sz="400" dirty="0">
              <a:latin typeface="BIZ UDPゴシック" panose="020B0400000000000000" pitchFamily="50" charset="-128"/>
              <a:ea typeface="BIZ UDPゴシック" panose="020B0400000000000000" pitchFamily="50" charset="-128"/>
              <a:cs typeface="メイリオ" panose="020B0604030504040204" pitchFamily="50" charset="-128"/>
            </a:endParaRPr>
          </a:p>
          <a:p>
            <a:r>
              <a:rPr lang="ja-JP" altLang="en-US" sz="1600" dirty="0">
                <a:latin typeface="BIZ UDPゴシック" panose="020B0400000000000000" pitchFamily="50" charset="-128"/>
                <a:ea typeface="BIZ UDPゴシック" panose="020B0400000000000000" pitchFamily="50" charset="-128"/>
                <a:cs typeface="メイリオ" panose="020B0604030504040204" pitchFamily="50" charset="-128"/>
              </a:rPr>
              <a:t>②全ての教科で必要な基礎学力が身につく！</a:t>
            </a:r>
            <a:endParaRPr lang="en-US" altLang="ja-JP" sz="1600" dirty="0">
              <a:latin typeface="BIZ UDPゴシック" panose="020B0400000000000000" pitchFamily="50" charset="-128"/>
              <a:ea typeface="BIZ UDPゴシック" panose="020B0400000000000000" pitchFamily="50" charset="-128"/>
              <a:cs typeface="メイリオ" panose="020B0604030504040204" pitchFamily="50" charset="-128"/>
            </a:endParaRPr>
          </a:p>
          <a:p>
            <a:endParaRPr lang="en-US" altLang="ja-JP" sz="1200" b="1" dirty="0">
              <a:latin typeface="BIZ UDPゴシック" panose="020B0400000000000000" pitchFamily="50" charset="-128"/>
              <a:ea typeface="BIZ UDPゴシック" panose="020B0400000000000000" pitchFamily="50" charset="-128"/>
              <a:cs typeface="メイリオ" panose="020B0604030504040204" pitchFamily="50" charset="-128"/>
            </a:endParaRPr>
          </a:p>
          <a:p>
            <a:pPr algn="l"/>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　漢字や語彙がわかるようになると、文章の中で使われている言葉が読め、意味が理解できます。　　</a:t>
            </a:r>
            <a:endPar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endParaRPr>
          </a:p>
          <a:p>
            <a:pPr algn="l"/>
            <a:r>
              <a:rPr lang="ja-JP" altLang="en-US" sz="1200" i="0" u="none" strike="noStrike" baseline="0" dirty="0">
                <a:latin typeface="BIZ UDPゴシック" panose="020B0400000000000000" pitchFamily="50" charset="-128"/>
                <a:ea typeface="BIZ UDPゴシック" panose="020B0400000000000000" pitchFamily="50" charset="-128"/>
              </a:rPr>
              <a:t>　漢字・語彙力は国語の勉強だけでなく数学・英語・理科・社会等、他教科の学習に必要な「基礎学</a:t>
            </a:r>
            <a:endParaRPr lang="en-US" altLang="ja-JP" sz="1200" i="0" u="none" strike="noStrike" baseline="0" dirty="0">
              <a:latin typeface="BIZ UDPゴシック" panose="020B0400000000000000" pitchFamily="50" charset="-128"/>
              <a:ea typeface="BIZ UDPゴシック" panose="020B0400000000000000" pitchFamily="50" charset="-128"/>
            </a:endParaRPr>
          </a:p>
          <a:p>
            <a:pPr algn="l"/>
            <a:r>
              <a:rPr lang="ja-JP" altLang="en-US" sz="1200" dirty="0">
                <a:latin typeface="BIZ UDPゴシック" panose="020B0400000000000000" pitchFamily="50" charset="-128"/>
                <a:ea typeface="BIZ UDPゴシック" panose="020B0400000000000000" pitchFamily="50" charset="-128"/>
              </a:rPr>
              <a:t>　</a:t>
            </a:r>
            <a:r>
              <a:rPr lang="ja-JP" altLang="en-US" sz="1200" i="0" u="none" strike="noStrike" baseline="0" dirty="0">
                <a:latin typeface="BIZ UDPゴシック" panose="020B0400000000000000" pitchFamily="50" charset="-128"/>
                <a:ea typeface="BIZ UDPゴシック" panose="020B0400000000000000" pitchFamily="50" charset="-128"/>
              </a:rPr>
              <a:t>力」につながり、学力が全体的に向上します。</a:t>
            </a:r>
            <a:endPar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44" name="正方形/長方形 43">
            <a:extLst>
              <a:ext uri="{FF2B5EF4-FFF2-40B4-BE49-F238E27FC236}">
                <a16:creationId xmlns:a16="http://schemas.microsoft.com/office/drawing/2014/main" id="{B4EFF1F3-830D-4575-BC71-16D6AD952DF7}"/>
              </a:ext>
            </a:extLst>
          </p:cNvPr>
          <p:cNvSpPr/>
          <p:nvPr/>
        </p:nvSpPr>
        <p:spPr>
          <a:xfrm>
            <a:off x="382453" y="6855973"/>
            <a:ext cx="6847120" cy="45719"/>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4302" tIns="47151" rIns="94302" bIns="47151"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45" name="正方形/長方形 44">
            <a:extLst>
              <a:ext uri="{FF2B5EF4-FFF2-40B4-BE49-F238E27FC236}">
                <a16:creationId xmlns:a16="http://schemas.microsoft.com/office/drawing/2014/main" id="{D9E0018F-C12D-4ABE-A8FE-0BE6F6FE6A3C}"/>
              </a:ext>
            </a:extLst>
          </p:cNvPr>
          <p:cNvSpPr/>
          <p:nvPr/>
        </p:nvSpPr>
        <p:spPr>
          <a:xfrm>
            <a:off x="371855" y="8413942"/>
            <a:ext cx="6847120" cy="45719"/>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4302" tIns="47151" rIns="94302" bIns="47151"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grpSp>
        <p:nvGrpSpPr>
          <p:cNvPr id="21" name="グループ化 20">
            <a:extLst>
              <a:ext uri="{FF2B5EF4-FFF2-40B4-BE49-F238E27FC236}">
                <a16:creationId xmlns:a16="http://schemas.microsoft.com/office/drawing/2014/main" id="{E4D39312-578E-4E99-A1FF-647990ACE07E}"/>
              </a:ext>
            </a:extLst>
          </p:cNvPr>
          <p:cNvGrpSpPr/>
          <p:nvPr/>
        </p:nvGrpSpPr>
        <p:grpSpPr>
          <a:xfrm>
            <a:off x="585860" y="4626744"/>
            <a:ext cx="4060858" cy="1383899"/>
            <a:chOff x="585860" y="4527069"/>
            <a:chExt cx="4060858" cy="1383899"/>
          </a:xfrm>
        </p:grpSpPr>
        <p:sp>
          <p:nvSpPr>
            <p:cNvPr id="31" name="四角形: 角を丸くする 30">
              <a:extLst>
                <a:ext uri="{FF2B5EF4-FFF2-40B4-BE49-F238E27FC236}">
                  <a16:creationId xmlns:a16="http://schemas.microsoft.com/office/drawing/2014/main" id="{71C54E7C-269E-4784-9EBC-837F8CF86A1C}"/>
                </a:ext>
              </a:extLst>
            </p:cNvPr>
            <p:cNvSpPr/>
            <p:nvPr/>
          </p:nvSpPr>
          <p:spPr>
            <a:xfrm>
              <a:off x="888398" y="4527069"/>
              <a:ext cx="3264574" cy="424331"/>
            </a:xfrm>
            <a:prstGeom prst="roundRect">
              <a:avLst/>
            </a:prstGeom>
            <a:solidFill>
              <a:schemeClr val="accent6">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四角形: 角を丸くする 22">
              <a:extLst>
                <a:ext uri="{FF2B5EF4-FFF2-40B4-BE49-F238E27FC236}">
                  <a16:creationId xmlns:a16="http://schemas.microsoft.com/office/drawing/2014/main" id="{C9AF1189-73F2-4D55-A85F-0AC3E5421CA6}"/>
                </a:ext>
              </a:extLst>
            </p:cNvPr>
            <p:cNvSpPr/>
            <p:nvPr/>
          </p:nvSpPr>
          <p:spPr>
            <a:xfrm>
              <a:off x="585860" y="4792127"/>
              <a:ext cx="4060858" cy="1118841"/>
            </a:xfrm>
            <a:prstGeom prst="round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 name="テキスト ボックス 24">
              <a:extLst>
                <a:ext uri="{FF2B5EF4-FFF2-40B4-BE49-F238E27FC236}">
                  <a16:creationId xmlns:a16="http://schemas.microsoft.com/office/drawing/2014/main" id="{BA68A759-BC27-497C-9AA8-0B71F10B2E23}"/>
                </a:ext>
              </a:extLst>
            </p:cNvPr>
            <p:cNvSpPr txBox="1"/>
            <p:nvPr/>
          </p:nvSpPr>
          <p:spPr>
            <a:xfrm>
              <a:off x="706797" y="4986784"/>
              <a:ext cx="2763607" cy="707886"/>
            </a:xfrm>
            <a:prstGeom prst="rect">
              <a:avLst/>
            </a:prstGeom>
            <a:solidFill>
              <a:schemeClr val="bg1"/>
            </a:solidFill>
          </p:spPr>
          <p:txBody>
            <a:bodyPr wrap="square" rtlCol="0">
              <a:spAutoFit/>
            </a:bodyPr>
            <a:lstStyle/>
            <a:p>
              <a:r>
                <a:rPr lang="ja-JP" altLang="en-US" sz="1000" dirty="0">
                  <a:latin typeface="BIZ UDPゴシック" panose="020B0400000000000000" pitchFamily="50" charset="-128"/>
                  <a:ea typeface="BIZ UDPゴシック" panose="020B0400000000000000" pitchFamily="50" charset="-128"/>
                </a:rPr>
                <a:t>取得級が高いほど、多くの語彙を活用できる能力の証明になります。</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ぜひ漢検</a:t>
              </a:r>
              <a:r>
                <a:rPr lang="en-US" altLang="ja-JP" sz="1000" dirty="0">
                  <a:latin typeface="BIZ UDPゴシック" panose="020B0400000000000000" pitchFamily="50" charset="-128"/>
                  <a:ea typeface="BIZ UDPゴシック" panose="020B0400000000000000" pitchFamily="50" charset="-128"/>
                </a:rPr>
                <a:t>HP</a:t>
              </a:r>
              <a:r>
                <a:rPr lang="ja-JP" altLang="en-US" sz="1000" dirty="0">
                  <a:latin typeface="BIZ UDPゴシック" panose="020B0400000000000000" pitchFamily="50" charset="-128"/>
                  <a:ea typeface="BIZ UDPゴシック" panose="020B0400000000000000" pitchFamily="50" charset="-128"/>
                </a:rPr>
                <a:t>から、お住まいの都道府県の状況をチェックしてください！</a:t>
              </a:r>
              <a:endParaRPr kumimoji="1" lang="ja-JP" altLang="en-US" sz="1000" dirty="0">
                <a:latin typeface="BIZ UDPゴシック" panose="020B0400000000000000" pitchFamily="50" charset="-128"/>
                <a:ea typeface="BIZ UDPゴシック" panose="020B0400000000000000" pitchFamily="50" charset="-128"/>
              </a:endParaRPr>
            </a:p>
          </p:txBody>
        </p:sp>
        <p:sp>
          <p:nvSpPr>
            <p:cNvPr id="43" name="テキスト ボックス 42">
              <a:extLst>
                <a:ext uri="{FF2B5EF4-FFF2-40B4-BE49-F238E27FC236}">
                  <a16:creationId xmlns:a16="http://schemas.microsoft.com/office/drawing/2014/main" id="{ACB2C5AF-88B8-4CF5-9229-95BCC9D6E175}"/>
                </a:ext>
              </a:extLst>
            </p:cNvPr>
            <p:cNvSpPr txBox="1"/>
            <p:nvPr/>
          </p:nvSpPr>
          <p:spPr>
            <a:xfrm>
              <a:off x="1001508" y="4545907"/>
              <a:ext cx="3264574" cy="246221"/>
            </a:xfrm>
            <a:prstGeom prst="rect">
              <a:avLst/>
            </a:prstGeom>
            <a:noFill/>
          </p:spPr>
          <p:txBody>
            <a:bodyPr wrap="square" rtlCol="0">
              <a:spAutoFit/>
            </a:bodyPr>
            <a:lstStyle/>
            <a:p>
              <a:r>
                <a:rPr lang="ja-JP" altLang="en-US" sz="1000" b="1" dirty="0">
                  <a:latin typeface="BIZ UDPゴシック" panose="020B0400000000000000" pitchFamily="50" charset="-128"/>
                  <a:ea typeface="BIZ UDPゴシック" panose="020B0400000000000000" pitchFamily="50" charset="-128"/>
                </a:rPr>
                <a:t>★学校ごとの漢検評価情報の詳細はこちらから★</a:t>
              </a:r>
              <a:endParaRPr kumimoji="1" lang="ja-JP" altLang="en-US" sz="1000" b="1" dirty="0">
                <a:latin typeface="BIZ UDPゴシック" panose="020B0400000000000000" pitchFamily="50" charset="-128"/>
                <a:ea typeface="BIZ UDPゴシック" panose="020B0400000000000000" pitchFamily="50" charset="-128"/>
              </a:endParaRPr>
            </a:p>
          </p:txBody>
        </p:sp>
        <p:pic>
          <p:nvPicPr>
            <p:cNvPr id="15" name="図 14" descr="QR コード&#10;&#10;自動的に生成された説明">
              <a:extLst>
                <a:ext uri="{FF2B5EF4-FFF2-40B4-BE49-F238E27FC236}">
                  <a16:creationId xmlns:a16="http://schemas.microsoft.com/office/drawing/2014/main" id="{DA32CCBC-AB28-438E-A3F0-75CBAC924F93}"/>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554143" y="4924304"/>
              <a:ext cx="926576" cy="926576"/>
            </a:xfrm>
            <a:prstGeom prst="rect">
              <a:avLst/>
            </a:prstGeom>
          </p:spPr>
        </p:pic>
      </p:grpSp>
      <p:sp>
        <p:nvSpPr>
          <p:cNvPr id="50" name="正方形/長方形 49">
            <a:extLst>
              <a:ext uri="{FF2B5EF4-FFF2-40B4-BE49-F238E27FC236}">
                <a16:creationId xmlns:a16="http://schemas.microsoft.com/office/drawing/2014/main" id="{46170D38-3DEC-46BA-8948-9990668AB449}"/>
              </a:ext>
            </a:extLst>
          </p:cNvPr>
          <p:cNvSpPr/>
          <p:nvPr/>
        </p:nvSpPr>
        <p:spPr>
          <a:xfrm>
            <a:off x="4905769" y="4248938"/>
            <a:ext cx="1311581" cy="6314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BIZ UDPゴシック" panose="020B0400000000000000" pitchFamily="50" charset="-128"/>
                <a:ea typeface="BIZ UDPゴシック" panose="020B0400000000000000" pitchFamily="50" charset="-128"/>
              </a:rPr>
              <a:t>入試評価以外</a:t>
            </a:r>
            <a:endParaRPr lang="en-US" altLang="ja-JP" sz="1050" dirty="0">
              <a:solidFill>
                <a:schemeClr val="tx1"/>
              </a:solidFill>
              <a:latin typeface="BIZ UDPゴシック" panose="020B0400000000000000" pitchFamily="50" charset="-128"/>
              <a:ea typeface="BIZ UDPゴシック" panose="020B0400000000000000" pitchFamily="50" charset="-128"/>
            </a:endParaRPr>
          </a:p>
          <a:p>
            <a:pPr algn="ctr"/>
            <a:r>
              <a:rPr lang="ja-JP" altLang="en-US" sz="1050" dirty="0">
                <a:solidFill>
                  <a:schemeClr val="tx1"/>
                </a:solidFill>
                <a:latin typeface="BIZ UDPゴシック" panose="020B0400000000000000" pitchFamily="50" charset="-128"/>
                <a:ea typeface="BIZ UDPゴシック" panose="020B0400000000000000" pitchFamily="50" charset="-128"/>
              </a:rPr>
              <a:t>を含む活用</a:t>
            </a:r>
            <a:endParaRPr lang="en-US" altLang="ja-JP" sz="1050" dirty="0">
              <a:solidFill>
                <a:schemeClr val="tx1"/>
              </a:solidFill>
              <a:latin typeface="BIZ UDPゴシック" panose="020B0400000000000000" pitchFamily="50" charset="-128"/>
              <a:ea typeface="BIZ UDPゴシック" panose="020B0400000000000000" pitchFamily="50" charset="-128"/>
            </a:endParaRPr>
          </a:p>
          <a:p>
            <a:pPr algn="ctr"/>
            <a:r>
              <a:rPr lang="en-US" altLang="ja-JP" sz="1200" b="1" dirty="0">
                <a:solidFill>
                  <a:schemeClr val="tx1"/>
                </a:solidFill>
                <a:latin typeface="BIZ UDPゴシック" panose="020B0400000000000000" pitchFamily="50" charset="-128"/>
                <a:ea typeface="BIZ UDPゴシック" panose="020B0400000000000000" pitchFamily="50" charset="-128"/>
              </a:rPr>
              <a:t>3,259</a:t>
            </a:r>
            <a:r>
              <a:rPr lang="ja-JP" altLang="en-US" sz="1200" b="1" dirty="0">
                <a:solidFill>
                  <a:schemeClr val="tx1"/>
                </a:solidFill>
                <a:latin typeface="BIZ UDPゴシック" panose="020B0400000000000000" pitchFamily="50" charset="-128"/>
                <a:ea typeface="BIZ UDPゴシック" panose="020B0400000000000000" pitchFamily="50" charset="-128"/>
              </a:rPr>
              <a:t>校</a:t>
            </a:r>
            <a:endParaRPr lang="en-US" altLang="ja-JP" sz="11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17389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テキスト ボックス 20"/>
          <p:cNvSpPr txBox="1"/>
          <p:nvPr/>
        </p:nvSpPr>
        <p:spPr>
          <a:xfrm>
            <a:off x="381323" y="966932"/>
            <a:ext cx="3839339" cy="2865212"/>
          </a:xfrm>
          <a:prstGeom prst="rect">
            <a:avLst/>
          </a:prstGeom>
          <a:noFill/>
        </p:spPr>
        <p:txBody>
          <a:bodyPr wrap="square" lIns="94302" tIns="47151" rIns="94302" bIns="47151" rtlCol="0">
            <a:spAutoFit/>
          </a:bodyPr>
          <a:lstStyle/>
          <a:p>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「検定試験への挑戦は高校入試が近づいた中学３年生になってから</a:t>
            </a:r>
            <a:r>
              <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」と考えがちです。しかし、受験生は校内テストに、入試に向けた受験勉強にと、多忙な毎日を送ることも少なくありません。</a:t>
            </a:r>
            <a:endPar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endParaRPr>
          </a:p>
          <a:p>
            <a:endPar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endParaRPr>
          </a:p>
          <a:p>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実は、中学１・２年生のうちから早めに漢検に取り組み、５級（小学６年生修了程度）・４級（中学校在学程度）とステップアップして３級（中学校卒業程度）を受検した生徒は、ステップアップしなかった生徒よりも中学３年生時の３級取得率が高いということが分かっています（</a:t>
            </a:r>
            <a:r>
              <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a:t>
            </a:r>
            <a:endPar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endParaRPr>
          </a:p>
          <a:p>
            <a:endPar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endParaRPr>
          </a:p>
          <a:p>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合格するためには相応の学習量が必要です。</a:t>
            </a:r>
            <a:endPar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endParaRPr>
          </a:p>
          <a:p>
            <a:r>
              <a:rPr lang="ja-JP" altLang="en-US" sz="1200" u="sng" dirty="0">
                <a:latin typeface="BIZ UDPゴシック" panose="020B0400000000000000" pitchFamily="50" charset="-128"/>
                <a:ea typeface="BIZ UDPゴシック" panose="020B0400000000000000" pitchFamily="50" charset="-128"/>
                <a:cs typeface="メイリオ" panose="020B0604030504040204" pitchFamily="50" charset="-128"/>
              </a:rPr>
              <a:t>目標とする級に合格するためには、受験勉強が本格</a:t>
            </a:r>
            <a:endParaRPr lang="en-US" altLang="ja-JP" sz="1200" u="sng" dirty="0">
              <a:latin typeface="BIZ UDPゴシック" panose="020B0400000000000000" pitchFamily="50" charset="-128"/>
              <a:ea typeface="BIZ UDPゴシック" panose="020B0400000000000000" pitchFamily="50" charset="-128"/>
              <a:cs typeface="メイリオ" panose="020B0604030504040204" pitchFamily="50" charset="-128"/>
            </a:endParaRPr>
          </a:p>
          <a:p>
            <a:r>
              <a:rPr lang="ja-JP" altLang="en-US" sz="1200" u="sng" dirty="0">
                <a:latin typeface="BIZ UDPゴシック" panose="020B0400000000000000" pitchFamily="50" charset="-128"/>
                <a:ea typeface="BIZ UDPゴシック" panose="020B0400000000000000" pitchFamily="50" charset="-128"/>
                <a:cs typeface="メイリオ" panose="020B0604030504040204" pitchFamily="50" charset="-128"/>
              </a:rPr>
              <a:t>化する前に、余裕をもって学習をスタートさせること</a:t>
            </a:r>
            <a:endParaRPr lang="en-US" altLang="ja-JP" sz="1200" u="sng" dirty="0">
              <a:latin typeface="BIZ UDPゴシック" panose="020B0400000000000000" pitchFamily="50" charset="-128"/>
              <a:ea typeface="BIZ UDPゴシック" panose="020B0400000000000000" pitchFamily="50" charset="-128"/>
              <a:cs typeface="メイリオ" panose="020B0604030504040204" pitchFamily="50" charset="-128"/>
            </a:endParaRPr>
          </a:p>
          <a:p>
            <a:r>
              <a:rPr lang="ja-JP" altLang="en-US" sz="1200" u="sng" dirty="0">
                <a:latin typeface="BIZ UDPゴシック" panose="020B0400000000000000" pitchFamily="50" charset="-128"/>
                <a:ea typeface="BIZ UDPゴシック" panose="020B0400000000000000" pitchFamily="50" charset="-128"/>
                <a:cs typeface="メイリオ" panose="020B0604030504040204" pitchFamily="50" charset="-128"/>
              </a:rPr>
              <a:t>が大切です。</a:t>
            </a:r>
            <a:endParaRPr lang="en-US" altLang="ja-JP" sz="1200" u="sng" dirty="0">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9" name="角丸四角形 8"/>
          <p:cNvSpPr/>
          <p:nvPr/>
        </p:nvSpPr>
        <p:spPr>
          <a:xfrm>
            <a:off x="381325" y="6015440"/>
            <a:ext cx="6691018" cy="2715759"/>
          </a:xfrm>
          <a:prstGeom prst="roundRect">
            <a:avLst>
              <a:gd name="adj" fmla="val 0"/>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28170" tIns="47151" rIns="371268" bIns="47151" rtlCol="0" anchor="ctr"/>
          <a:lstStyle/>
          <a:p>
            <a:endParaRPr lang="en-US" altLang="ja-JP" sz="2300" dirty="0">
              <a:solidFill>
                <a:schemeClr val="tx1"/>
              </a:solidFill>
              <a:latin typeface="BIZ UDPゴシック" panose="020B0400000000000000" pitchFamily="50" charset="-128"/>
              <a:ea typeface="BIZ UDPゴシック" panose="020B0400000000000000" pitchFamily="50" charset="-128"/>
            </a:endParaRPr>
          </a:p>
        </p:txBody>
      </p:sp>
      <p:sp>
        <p:nvSpPr>
          <p:cNvPr id="31" name="テキスト ボックス 30"/>
          <p:cNvSpPr txBox="1"/>
          <p:nvPr/>
        </p:nvSpPr>
        <p:spPr>
          <a:xfrm>
            <a:off x="381324" y="4721578"/>
            <a:ext cx="6691019" cy="1018553"/>
          </a:xfrm>
          <a:prstGeom prst="rect">
            <a:avLst/>
          </a:prstGeom>
          <a:noFill/>
        </p:spPr>
        <p:txBody>
          <a:bodyPr wrap="square" lIns="94302" tIns="47151" rIns="94302" bIns="47151" rtlCol="0">
            <a:spAutoFit/>
          </a:bodyPr>
          <a:lstStyle/>
          <a:p>
            <a:r>
              <a:rPr lang="ja-JP" altLang="en-US" sz="1200" dirty="0">
                <a:solidFill>
                  <a:schemeClr val="tx1"/>
                </a:solidFill>
                <a:latin typeface="BIZ UDPゴシック" panose="020B0400000000000000" pitchFamily="50" charset="-128"/>
                <a:ea typeface="BIZ UDPゴシック" panose="020B0400000000000000" pitchFamily="50" charset="-128"/>
              </a:rPr>
              <a:t>（団体名：●●）</a:t>
            </a: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は（公財）日本漢字能力検定協会より、準会場として認定されています。</a:t>
            </a:r>
            <a:endPar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endParaRPr>
          </a:p>
          <a:p>
            <a:r>
              <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rPr>
              <a:t>10</a:t>
            </a: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名以上の志願者がいる場合、</a:t>
            </a:r>
            <a:r>
              <a:rPr lang="ja-JP" altLang="en-US" sz="1200" dirty="0">
                <a:solidFill>
                  <a:schemeClr val="tx1"/>
                </a:solidFill>
                <a:latin typeface="BIZ UDPゴシック" panose="020B0400000000000000" pitchFamily="50" charset="-128"/>
                <a:ea typeface="BIZ UDPゴシック" panose="020B0400000000000000" pitchFamily="50" charset="-128"/>
              </a:rPr>
              <a:t> 通いなれた</a:t>
            </a:r>
            <a:r>
              <a:rPr lang="ja-JP" altLang="en-US" sz="1200" dirty="0">
                <a:latin typeface="BIZ UDPゴシック" panose="020B0400000000000000" pitchFamily="50" charset="-128"/>
                <a:ea typeface="BIZ UDPゴシック" panose="020B0400000000000000" pitchFamily="50" charset="-128"/>
              </a:rPr>
              <a:t>（団体名：●●）</a:t>
            </a:r>
            <a:r>
              <a:rPr lang="ja-JP" altLang="en-US" sz="1200" dirty="0">
                <a:solidFill>
                  <a:schemeClr val="tx1"/>
                </a:solidFill>
                <a:latin typeface="BIZ UDPゴシック" panose="020B0400000000000000" pitchFamily="50" charset="-128"/>
                <a:ea typeface="BIZ UDPゴシック" panose="020B0400000000000000" pitchFamily="50" charset="-128"/>
              </a:rPr>
              <a:t>で漢字検定を受検できます。（団体名：●●）では、</a:t>
            </a:r>
            <a:r>
              <a:rPr lang="ja-JP" altLang="en-US" sz="1200" dirty="0">
                <a:latin typeface="BIZ UDPゴシック" panose="020B0400000000000000" pitchFamily="50" charset="-128"/>
                <a:ea typeface="BIZ UDPゴシック" panose="020B0400000000000000" pitchFamily="50" charset="-128"/>
              </a:rPr>
              <a:t>毎年</a:t>
            </a:r>
            <a:r>
              <a:rPr lang="ja-JP" altLang="en-US" sz="1200" dirty="0">
                <a:solidFill>
                  <a:schemeClr val="tx1"/>
                </a:solidFill>
                <a:latin typeface="BIZ UDPゴシック" panose="020B0400000000000000" pitchFamily="50" charset="-128"/>
                <a:ea typeface="BIZ UDPゴシック" panose="020B0400000000000000" pitchFamily="50" charset="-128"/>
              </a:rPr>
              <a:t>●月と●月の●回実施しています。</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どの級からでも受検できるので自分にあったペースで学習することができます。まずは、漢検ホームページの検定問題をみて、受検する級を検討してみましょう。</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12" name="正方形/長方形 11"/>
          <p:cNvSpPr/>
          <p:nvPr/>
        </p:nvSpPr>
        <p:spPr>
          <a:xfrm>
            <a:off x="631833" y="8919146"/>
            <a:ext cx="6275761" cy="1049502"/>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4302" tIns="47151" rIns="94302" bIns="47151" rtlCol="0" anchor="ctr"/>
          <a:lstStyle/>
          <a:p>
            <a:pPr algn="ctr"/>
            <a:r>
              <a:rPr kumimoji="1" lang="ja-JP" altLang="en-US" i="1" dirty="0">
                <a:solidFill>
                  <a:schemeClr val="tx1"/>
                </a:solidFill>
                <a:latin typeface="BIZ UDPゴシック" panose="020B0400000000000000" pitchFamily="50" charset="-128"/>
                <a:ea typeface="BIZ UDPゴシック" panose="020B0400000000000000" pitchFamily="50" charset="-128"/>
              </a:rPr>
              <a:t>ここに貴団体の連絡先等を</a:t>
            </a:r>
            <a:endParaRPr kumimoji="1" lang="en-US" altLang="ja-JP" i="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i="1" dirty="0">
                <a:solidFill>
                  <a:schemeClr val="tx1"/>
                </a:solidFill>
                <a:latin typeface="BIZ UDPゴシック" panose="020B0400000000000000" pitchFamily="50" charset="-128"/>
                <a:ea typeface="BIZ UDPゴシック" panose="020B0400000000000000" pitchFamily="50" charset="-128"/>
              </a:rPr>
              <a:t>自由にご入力ください。</a:t>
            </a:r>
          </a:p>
        </p:txBody>
      </p:sp>
      <p:sp>
        <p:nvSpPr>
          <p:cNvPr id="32" name="Rectangle 50">
            <a:extLst>
              <a:ext uri="{FF2B5EF4-FFF2-40B4-BE49-F238E27FC236}">
                <a16:creationId xmlns:a16="http://schemas.microsoft.com/office/drawing/2014/main" id="{D73DF6D8-A286-465A-8B7E-15DF297FD493}"/>
              </a:ext>
            </a:extLst>
          </p:cNvPr>
          <p:cNvSpPr>
            <a:spLocks noChangeArrowheads="1"/>
          </p:cNvSpPr>
          <p:nvPr/>
        </p:nvSpPr>
        <p:spPr bwMode="auto">
          <a:xfrm>
            <a:off x="4778496" y="1902709"/>
            <a:ext cx="832644" cy="1032141"/>
          </a:xfrm>
          <a:prstGeom prst="rect">
            <a:avLst/>
          </a:prstGeom>
          <a:solidFill>
            <a:srgbClr val="FFEBCC"/>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ja-JP" altLang="en-US"/>
          </a:p>
        </p:txBody>
      </p:sp>
      <p:sp>
        <p:nvSpPr>
          <p:cNvPr id="11" name="正方形/長方形 10"/>
          <p:cNvSpPr/>
          <p:nvPr/>
        </p:nvSpPr>
        <p:spPr>
          <a:xfrm>
            <a:off x="5625177" y="1111950"/>
            <a:ext cx="1728192" cy="1864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solidFill>
                  <a:schemeClr val="tx1"/>
                </a:solidFill>
                <a:latin typeface="BIZ UDPゴシック" panose="020B0400000000000000" pitchFamily="50" charset="-128"/>
                <a:ea typeface="BIZ UDPゴシック" panose="020B0400000000000000" pitchFamily="50" charset="-128"/>
              </a:rPr>
              <a:t>※</a:t>
            </a:r>
            <a:r>
              <a:rPr kumimoji="1" lang="ja-JP" altLang="en-US" sz="800" dirty="0">
                <a:solidFill>
                  <a:schemeClr val="tx1"/>
                </a:solidFill>
                <a:latin typeface="BIZ UDPゴシック" panose="020B0400000000000000" pitchFamily="50" charset="-128"/>
                <a:ea typeface="BIZ UDPゴシック" panose="020B0400000000000000" pitchFamily="50" charset="-128"/>
              </a:rPr>
              <a:t>２０</a:t>
            </a:r>
            <a:r>
              <a:rPr kumimoji="1" lang="en-US" altLang="ja-JP" sz="800" dirty="0">
                <a:solidFill>
                  <a:schemeClr val="tx1"/>
                </a:solidFill>
                <a:latin typeface="BIZ UDPゴシック" panose="020B0400000000000000" pitchFamily="50" charset="-128"/>
                <a:ea typeface="BIZ UDPゴシック" panose="020B0400000000000000" pitchFamily="50" charset="-128"/>
              </a:rPr>
              <a:t>21</a:t>
            </a:r>
            <a:r>
              <a:rPr kumimoji="1" lang="ja-JP" altLang="en-US" sz="800" dirty="0">
                <a:solidFill>
                  <a:schemeClr val="tx1"/>
                </a:solidFill>
                <a:latin typeface="BIZ UDPゴシック" panose="020B0400000000000000" pitchFamily="50" charset="-128"/>
                <a:ea typeface="BIZ UDPゴシック" panose="020B0400000000000000" pitchFamily="50" charset="-128"/>
              </a:rPr>
              <a:t>年度</a:t>
            </a:r>
            <a:r>
              <a:rPr kumimoji="1" lang="en-US" altLang="ja-JP" sz="800" dirty="0">
                <a:solidFill>
                  <a:schemeClr val="tx1"/>
                </a:solidFill>
                <a:latin typeface="BIZ UDPゴシック" panose="020B0400000000000000" pitchFamily="50" charset="-128"/>
                <a:ea typeface="BIZ UDPゴシック" panose="020B0400000000000000" pitchFamily="50" charset="-128"/>
              </a:rPr>
              <a:t>/</a:t>
            </a:r>
            <a:r>
              <a:rPr lang="ja-JP" altLang="en-US" sz="800" dirty="0">
                <a:solidFill>
                  <a:schemeClr val="tx1"/>
                </a:solidFill>
                <a:latin typeface="BIZ UDPゴシック" panose="020B0400000000000000" pitchFamily="50" charset="-128"/>
                <a:ea typeface="BIZ UDPゴシック" panose="020B0400000000000000" pitchFamily="50" charset="-128"/>
              </a:rPr>
              <a:t>漢検協会調べ</a:t>
            </a:r>
            <a:endParaRPr kumimoji="1" lang="ja-JP" altLang="en-US" sz="800" dirty="0">
              <a:solidFill>
                <a:schemeClr val="tx1"/>
              </a:solidFill>
              <a:latin typeface="BIZ UDPゴシック" panose="020B0400000000000000" pitchFamily="50" charset="-128"/>
              <a:ea typeface="BIZ UDPゴシック" panose="020B0400000000000000" pitchFamily="50" charset="-128"/>
            </a:endParaRPr>
          </a:p>
        </p:txBody>
      </p:sp>
      <p:sp>
        <p:nvSpPr>
          <p:cNvPr id="2" name="正方形/長方形 1"/>
          <p:cNvSpPr/>
          <p:nvPr/>
        </p:nvSpPr>
        <p:spPr>
          <a:xfrm>
            <a:off x="4293029" y="822038"/>
            <a:ext cx="2664296" cy="3473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dirty="0">
                <a:solidFill>
                  <a:schemeClr val="tx1"/>
                </a:solidFill>
                <a:latin typeface="BIZ UDPゴシック" panose="020B0400000000000000" pitchFamily="50" charset="-128"/>
                <a:ea typeface="BIZ UDPゴシック" panose="020B0400000000000000" pitchFamily="50" charset="-128"/>
              </a:rPr>
              <a:t>＜中学３年生の３級取得率＞</a:t>
            </a:r>
            <a:endParaRPr kumimoji="1" lang="ja-JP" altLang="en-US" sz="1300" dirty="0">
              <a:solidFill>
                <a:schemeClr val="tx1"/>
              </a:solidFill>
              <a:latin typeface="BIZ UDPゴシック" panose="020B0400000000000000" pitchFamily="50" charset="-128"/>
              <a:ea typeface="BIZ UDPゴシック" panose="020B0400000000000000" pitchFamily="50" charset="-128"/>
            </a:endParaRPr>
          </a:p>
        </p:txBody>
      </p:sp>
      <p:sp>
        <p:nvSpPr>
          <p:cNvPr id="16" name="Rectangle 50">
            <a:extLst>
              <a:ext uri="{FF2B5EF4-FFF2-40B4-BE49-F238E27FC236}">
                <a16:creationId xmlns:a16="http://schemas.microsoft.com/office/drawing/2014/main" id="{E401364F-6FF4-41A5-90AC-56ABAF0A75B6}"/>
              </a:ext>
            </a:extLst>
          </p:cNvPr>
          <p:cNvSpPr>
            <a:spLocks noChangeArrowheads="1"/>
          </p:cNvSpPr>
          <p:nvPr/>
        </p:nvSpPr>
        <p:spPr bwMode="auto">
          <a:xfrm>
            <a:off x="5771875" y="1660087"/>
            <a:ext cx="971550" cy="1274763"/>
          </a:xfrm>
          <a:prstGeom prst="rect">
            <a:avLst/>
          </a:prstGeom>
          <a:solidFill>
            <a:srgbClr val="FFEBCC"/>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ja-JP" altLang="en-US"/>
          </a:p>
        </p:txBody>
      </p:sp>
      <p:sp>
        <p:nvSpPr>
          <p:cNvPr id="17" name="Text Box 51">
            <a:extLst>
              <a:ext uri="{FF2B5EF4-FFF2-40B4-BE49-F238E27FC236}">
                <a16:creationId xmlns:a16="http://schemas.microsoft.com/office/drawing/2014/main" id="{EB669111-43BE-448D-A838-39CA47D6FB6E}"/>
              </a:ext>
            </a:extLst>
          </p:cNvPr>
          <p:cNvSpPr txBox="1">
            <a:spLocks noChangeArrowheads="1"/>
          </p:cNvSpPr>
          <p:nvPr/>
        </p:nvSpPr>
        <p:spPr bwMode="auto">
          <a:xfrm>
            <a:off x="5841766" y="2204563"/>
            <a:ext cx="885214" cy="69447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1" i="0" u="none" strike="noStrike" cap="none" normalizeH="0" baseline="0" dirty="0">
                <a:ln>
                  <a:noFill/>
                </a:ln>
                <a:solidFill>
                  <a:srgbClr val="C00000"/>
                </a:solidFill>
                <a:effectLst/>
                <a:latin typeface="BIZ UDPゴシック" panose="020B0400000000000000" pitchFamily="50" charset="-128"/>
                <a:ea typeface="BIZ UDPゴシック" panose="020B0400000000000000" pitchFamily="50" charset="-128"/>
              </a:rPr>
              <a:t>４・５級を</a:t>
            </a: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1" i="0" u="none" strike="noStrike" cap="none" normalizeH="0" baseline="0" dirty="0">
                <a:ln>
                  <a:noFill/>
                </a:ln>
                <a:solidFill>
                  <a:srgbClr val="C00000"/>
                </a:solidFill>
                <a:effectLst/>
                <a:latin typeface="BIZ UDPゴシック" panose="020B0400000000000000" pitchFamily="50" charset="-128"/>
                <a:ea typeface="BIZ UDPゴシック" panose="020B0400000000000000" pitchFamily="50" charset="-128"/>
              </a:rPr>
              <a:t>受検し</a:t>
            </a:r>
            <a:r>
              <a:rPr kumimoji="0" lang="ja-JP" altLang="en-US" sz="1000" b="1" i="0" u="none" strike="noStrike" cap="none" normalizeH="0" baseline="0" dirty="0">
                <a:ln>
                  <a:noFill/>
                </a:ln>
                <a:solidFill>
                  <a:srgbClr val="C00000"/>
                </a:solidFill>
                <a:effectLst/>
                <a:latin typeface="BIZ UDPゴシック" panose="020B0400000000000000" pitchFamily="50" charset="-128"/>
                <a:ea typeface="BIZ UDPゴシック" panose="020B0400000000000000" pitchFamily="50" charset="-128"/>
              </a:rPr>
              <a:t>た後、</a:t>
            </a:r>
            <a:endParaRPr kumimoji="0" lang="en-US" altLang="ja-JP" sz="1000" b="1" i="0" u="none" strike="noStrike" cap="none" normalizeH="0" baseline="0" dirty="0">
              <a:ln>
                <a:noFill/>
              </a:ln>
              <a:solidFill>
                <a:srgbClr val="C00000"/>
              </a:solidFill>
              <a:effectLst/>
              <a:latin typeface="BIZ UDPゴシック" panose="020B0400000000000000" pitchFamily="50" charset="-128"/>
              <a:ea typeface="BIZ UDPゴシック" panose="020B0400000000000000"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000" b="1" i="0" u="none" strike="noStrike" cap="none" normalizeH="0" baseline="0" dirty="0">
                <a:ln>
                  <a:noFill/>
                </a:ln>
                <a:solidFill>
                  <a:srgbClr val="C00000"/>
                </a:solidFill>
                <a:effectLst/>
                <a:latin typeface="BIZ UDPゴシック" panose="020B0400000000000000" pitchFamily="50" charset="-128"/>
                <a:ea typeface="BIZ UDPゴシック" panose="020B0400000000000000" pitchFamily="50" charset="-128"/>
              </a:rPr>
              <a:t>３級を</a:t>
            </a:r>
            <a:endParaRPr kumimoji="0" lang="en-US" altLang="ja-JP" sz="1000" b="1" i="0" u="none" strike="noStrike" cap="none" normalizeH="0" baseline="0" dirty="0">
              <a:ln>
                <a:noFill/>
              </a:ln>
              <a:solidFill>
                <a:srgbClr val="C00000"/>
              </a:solidFill>
              <a:effectLst/>
              <a:latin typeface="BIZ UDPゴシック" panose="020B0400000000000000" pitchFamily="50" charset="-128"/>
              <a:ea typeface="BIZ UDPゴシック" panose="020B0400000000000000"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000" b="1" i="0" u="none" strike="noStrike" cap="none" normalizeH="0" baseline="0" dirty="0">
                <a:ln>
                  <a:noFill/>
                </a:ln>
                <a:solidFill>
                  <a:srgbClr val="C00000"/>
                </a:solidFill>
                <a:effectLst/>
                <a:latin typeface="BIZ UDPゴシック" panose="020B0400000000000000" pitchFamily="50" charset="-128"/>
                <a:ea typeface="BIZ UDPゴシック" panose="020B0400000000000000" pitchFamily="50" charset="-128"/>
              </a:rPr>
              <a:t>受検した</a:t>
            </a:r>
            <a:r>
              <a:rPr kumimoji="0" lang="ja-JP" altLang="ja-JP" sz="1000" b="1" i="0" u="none" strike="noStrike" cap="none" normalizeH="0" baseline="0" dirty="0">
                <a:ln>
                  <a:noFill/>
                </a:ln>
                <a:solidFill>
                  <a:srgbClr val="C00000"/>
                </a:solidFill>
                <a:effectLst/>
                <a:latin typeface="BIZ UDPゴシック" panose="020B0400000000000000" pitchFamily="50" charset="-128"/>
                <a:ea typeface="BIZ UDPゴシック" panose="020B0400000000000000" pitchFamily="50" charset="-128"/>
              </a:rPr>
              <a:t>人</a:t>
            </a:r>
            <a:endParaRPr kumimoji="0" lang="ja-JP" altLang="ja-JP" sz="1000" b="0" i="0" u="none" strike="noStrike" cap="none" normalizeH="0" baseline="0" dirty="0">
              <a:ln>
                <a:noFill/>
              </a:ln>
              <a:solidFill>
                <a:srgbClr val="C00000"/>
              </a:solidFill>
              <a:effectLst/>
              <a:latin typeface="Arial" panose="020B0604020202020204" pitchFamily="34" charset="0"/>
            </a:endParaRPr>
          </a:p>
        </p:txBody>
      </p:sp>
      <p:sp>
        <p:nvSpPr>
          <p:cNvPr id="18" name="Text Box 52">
            <a:extLst>
              <a:ext uri="{FF2B5EF4-FFF2-40B4-BE49-F238E27FC236}">
                <a16:creationId xmlns:a16="http://schemas.microsoft.com/office/drawing/2014/main" id="{DFF44887-A0CF-4656-AB2B-C71E10F78C56}"/>
              </a:ext>
            </a:extLst>
          </p:cNvPr>
          <p:cNvSpPr txBox="1">
            <a:spLocks noChangeArrowheads="1"/>
          </p:cNvSpPr>
          <p:nvPr/>
        </p:nvSpPr>
        <p:spPr bwMode="auto">
          <a:xfrm>
            <a:off x="4633637" y="2395100"/>
            <a:ext cx="1122363" cy="4413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ja-JP" sz="1000" b="1"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3</a:t>
            </a:r>
            <a:r>
              <a:rPr kumimoji="0" lang="ja-JP" altLang="ja-JP" sz="1000" b="1"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級のみを</a:t>
            </a: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1"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受検した人</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9" name="Text Box 53">
            <a:extLst>
              <a:ext uri="{FF2B5EF4-FFF2-40B4-BE49-F238E27FC236}">
                <a16:creationId xmlns:a16="http://schemas.microsoft.com/office/drawing/2014/main" id="{2867B68D-399C-4180-97EA-0CBABAF27601}"/>
              </a:ext>
            </a:extLst>
          </p:cNvPr>
          <p:cNvSpPr txBox="1">
            <a:spLocks noChangeArrowheads="1"/>
          </p:cNvSpPr>
          <p:nvPr/>
        </p:nvSpPr>
        <p:spPr bwMode="auto">
          <a:xfrm>
            <a:off x="4868587" y="2055375"/>
            <a:ext cx="652463"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ja-JP" sz="1200" b="0" i="0" u="sng"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5</a:t>
            </a:r>
            <a:r>
              <a:rPr kumimoji="0" lang="ja-JP" altLang="en-US" sz="1200" b="0" i="0" u="sng"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９</a:t>
            </a:r>
            <a:r>
              <a:rPr kumimoji="0" lang="en-US" altLang="ja-JP" sz="1200" b="0" i="0" u="sng"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a:t>
            </a:r>
            <a:r>
              <a:rPr kumimoji="0" lang="ja-JP" altLang="en-US" sz="1200" b="0" i="0" u="sng"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９</a:t>
            </a:r>
            <a:r>
              <a:rPr kumimoji="0" lang="ja-JP" altLang="ja-JP" sz="1200" b="0" i="0" u="sng"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rPr>
              <a:t>％</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0" name="Text Box 54">
            <a:extLst>
              <a:ext uri="{FF2B5EF4-FFF2-40B4-BE49-F238E27FC236}">
                <a16:creationId xmlns:a16="http://schemas.microsoft.com/office/drawing/2014/main" id="{8CB53258-97FD-4958-85C3-779F2DF70764}"/>
              </a:ext>
            </a:extLst>
          </p:cNvPr>
          <p:cNvSpPr txBox="1">
            <a:spLocks noChangeArrowheads="1"/>
          </p:cNvSpPr>
          <p:nvPr/>
        </p:nvSpPr>
        <p:spPr bwMode="auto">
          <a:xfrm>
            <a:off x="5683504" y="1802229"/>
            <a:ext cx="1201738"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800" b="1" u="sng" dirty="0">
                <a:solidFill>
                  <a:srgbClr val="C00000"/>
                </a:solidFill>
                <a:latin typeface="BIZ UDPゴシック" panose="020B0400000000000000" pitchFamily="50" charset="-128"/>
                <a:ea typeface="BIZ UDPゴシック" panose="020B0400000000000000" pitchFamily="50" charset="-128"/>
              </a:rPr>
              <a:t>６４</a:t>
            </a:r>
            <a:r>
              <a:rPr kumimoji="0" lang="en-US" altLang="ja-JP" sz="1800" b="1" i="0" u="sng" strike="noStrike" cap="none" normalizeH="0" baseline="0" dirty="0">
                <a:ln>
                  <a:noFill/>
                </a:ln>
                <a:solidFill>
                  <a:srgbClr val="C00000"/>
                </a:solidFill>
                <a:effectLst/>
                <a:latin typeface="BIZ UDPゴシック" panose="020B0400000000000000" pitchFamily="50" charset="-128"/>
                <a:ea typeface="BIZ UDPゴシック" panose="020B0400000000000000" pitchFamily="50" charset="-128"/>
              </a:rPr>
              <a:t>.</a:t>
            </a:r>
            <a:r>
              <a:rPr kumimoji="0" lang="ja-JP" altLang="en-US" sz="1800" b="1" i="0" u="sng" strike="noStrike" cap="none" normalizeH="0" baseline="0" dirty="0">
                <a:ln>
                  <a:noFill/>
                </a:ln>
                <a:solidFill>
                  <a:srgbClr val="C00000"/>
                </a:solidFill>
                <a:effectLst/>
                <a:latin typeface="BIZ UDPゴシック" panose="020B0400000000000000" pitchFamily="50" charset="-128"/>
                <a:ea typeface="BIZ UDPゴシック" panose="020B0400000000000000" pitchFamily="50" charset="-128"/>
              </a:rPr>
              <a:t>４</a:t>
            </a:r>
            <a:r>
              <a:rPr kumimoji="0" lang="ja-JP" altLang="ja-JP" sz="1800" b="1" i="0" u="sng" strike="noStrike" cap="none" normalizeH="0" baseline="0" dirty="0">
                <a:ln>
                  <a:noFill/>
                </a:ln>
                <a:solidFill>
                  <a:srgbClr val="C00000"/>
                </a:solidFill>
                <a:effectLst/>
                <a:latin typeface="BIZ UDPゴシック" panose="020B0400000000000000" pitchFamily="50" charset="-128"/>
                <a:ea typeface="BIZ UDPゴシック" panose="020B0400000000000000" pitchFamily="50" charset="-128"/>
              </a:rPr>
              <a:t>％</a:t>
            </a:r>
            <a:endParaRPr kumimoji="0" lang="ja-JP" altLang="ja-JP" sz="1800" b="0" i="0" u="none" strike="noStrike" cap="none" normalizeH="0" baseline="0" dirty="0">
              <a:ln>
                <a:noFill/>
              </a:ln>
              <a:solidFill>
                <a:srgbClr val="C00000"/>
              </a:solidFill>
              <a:effectLst/>
              <a:latin typeface="Arial" panose="020B0604020202020204" pitchFamily="34" charset="0"/>
            </a:endParaRPr>
          </a:p>
        </p:txBody>
      </p:sp>
      <p:pic>
        <p:nvPicPr>
          <p:cNvPr id="1079" name="Picture 55">
            <a:extLst>
              <a:ext uri="{FF2B5EF4-FFF2-40B4-BE49-F238E27FC236}">
                <a16:creationId xmlns:a16="http://schemas.microsoft.com/office/drawing/2014/main" id="{9296DA70-F9AB-4FEB-9842-C05835B8982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8109164">
            <a:off x="5431502" y="1676329"/>
            <a:ext cx="387350" cy="27146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cxnSp>
        <p:nvCxnSpPr>
          <p:cNvPr id="30" name="直線コネクタ 29">
            <a:extLst>
              <a:ext uri="{FF2B5EF4-FFF2-40B4-BE49-F238E27FC236}">
                <a16:creationId xmlns:a16="http://schemas.microsoft.com/office/drawing/2014/main" id="{A0803345-4CC0-4FF6-A9A3-C81017DEB2EE}"/>
              </a:ext>
            </a:extLst>
          </p:cNvPr>
          <p:cNvCxnSpPr/>
          <p:nvPr/>
        </p:nvCxnSpPr>
        <p:spPr>
          <a:xfrm>
            <a:off x="4531376" y="1278850"/>
            <a:ext cx="0" cy="1656000"/>
          </a:xfrm>
          <a:prstGeom prst="line">
            <a:avLst/>
          </a:prstGeom>
        </p:spPr>
        <p:style>
          <a:lnRef idx="1">
            <a:schemeClr val="dk1"/>
          </a:lnRef>
          <a:fillRef idx="0">
            <a:schemeClr val="dk1"/>
          </a:fillRef>
          <a:effectRef idx="0">
            <a:schemeClr val="dk1"/>
          </a:effectRef>
          <a:fontRef idx="minor">
            <a:schemeClr val="tx1"/>
          </a:fontRef>
        </p:style>
      </p:cxnSp>
      <p:cxnSp>
        <p:nvCxnSpPr>
          <p:cNvPr id="35" name="直線コネクタ 34">
            <a:extLst>
              <a:ext uri="{FF2B5EF4-FFF2-40B4-BE49-F238E27FC236}">
                <a16:creationId xmlns:a16="http://schemas.microsoft.com/office/drawing/2014/main" id="{587CDB4B-4F45-4631-9278-1D5D1E590EC8}"/>
              </a:ext>
            </a:extLst>
          </p:cNvPr>
          <p:cNvCxnSpPr>
            <a:cxnSpLocks/>
          </p:cNvCxnSpPr>
          <p:nvPr/>
        </p:nvCxnSpPr>
        <p:spPr>
          <a:xfrm>
            <a:off x="4531376" y="2934849"/>
            <a:ext cx="2540967" cy="0"/>
          </a:xfrm>
          <a:prstGeom prst="line">
            <a:avLst/>
          </a:prstGeom>
        </p:spPr>
        <p:style>
          <a:lnRef idx="1">
            <a:schemeClr val="dk1"/>
          </a:lnRef>
          <a:fillRef idx="0">
            <a:schemeClr val="dk1"/>
          </a:fillRef>
          <a:effectRef idx="0">
            <a:schemeClr val="dk1"/>
          </a:effectRef>
          <a:fontRef idx="minor">
            <a:schemeClr val="tx1"/>
          </a:fontRef>
        </p:style>
      </p:cxnSp>
      <p:grpSp>
        <p:nvGrpSpPr>
          <p:cNvPr id="13" name="グループ化 12">
            <a:extLst>
              <a:ext uri="{FF2B5EF4-FFF2-40B4-BE49-F238E27FC236}">
                <a16:creationId xmlns:a16="http://schemas.microsoft.com/office/drawing/2014/main" id="{5ADD849C-FB35-485F-904D-F7D56D8CFBAC}"/>
              </a:ext>
            </a:extLst>
          </p:cNvPr>
          <p:cNvGrpSpPr/>
          <p:nvPr/>
        </p:nvGrpSpPr>
        <p:grpSpPr>
          <a:xfrm>
            <a:off x="4068663" y="3015693"/>
            <a:ext cx="3323662" cy="1168462"/>
            <a:chOff x="4140845" y="2747790"/>
            <a:chExt cx="3323662" cy="1168462"/>
          </a:xfrm>
        </p:grpSpPr>
        <p:pic>
          <p:nvPicPr>
            <p:cNvPr id="27" name="Picture 2" descr="\\File-sv05\104_普及部\01_職員\03_普及活動\01_個別\02_普及促進\01_資材\01_制作\02_単発資材\年度共通\フリーイラスト・テンプレート\枠・ライン\フキダシ\ba015.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4140845" y="2747790"/>
              <a:ext cx="1974733" cy="972700"/>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8" name="正方形/長方形 27"/>
            <p:cNvSpPr/>
            <p:nvPr/>
          </p:nvSpPr>
          <p:spPr>
            <a:xfrm>
              <a:off x="4310205" y="2770143"/>
              <a:ext cx="1681215" cy="8379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BIZ UDPゴシック" panose="020B0400000000000000" pitchFamily="50" charset="-128"/>
                  <a:ea typeface="BIZ UDPゴシック" panose="020B0400000000000000" pitchFamily="50" charset="-128"/>
                </a:rPr>
                <a:t>合格を勝ち取る</a:t>
              </a:r>
              <a:endParaRPr lang="en-US" altLang="ja-JP" sz="900" dirty="0">
                <a:solidFill>
                  <a:schemeClr val="tx1"/>
                </a:solidFill>
                <a:latin typeface="BIZ UDPゴシック" panose="020B0400000000000000" pitchFamily="50" charset="-128"/>
                <a:ea typeface="BIZ UDPゴシック" panose="020B0400000000000000" pitchFamily="50" charset="-128"/>
              </a:endParaRPr>
            </a:p>
            <a:p>
              <a:pPr algn="ctr"/>
              <a:r>
                <a:rPr lang="ja-JP" altLang="en-US" sz="900" dirty="0">
                  <a:solidFill>
                    <a:schemeClr val="tx1"/>
                  </a:solidFill>
                  <a:latin typeface="BIZ UDPゴシック" panose="020B0400000000000000" pitchFamily="50" charset="-128"/>
                  <a:ea typeface="BIZ UDPゴシック" panose="020B0400000000000000" pitchFamily="50" charset="-128"/>
                </a:rPr>
                <a:t>ために１・２年生のうちから</a:t>
              </a:r>
              <a:endParaRPr lang="en-US" altLang="ja-JP" sz="900" dirty="0">
                <a:solidFill>
                  <a:schemeClr val="tx1"/>
                </a:solidFill>
                <a:latin typeface="BIZ UDPゴシック" panose="020B0400000000000000" pitchFamily="50" charset="-128"/>
                <a:ea typeface="BIZ UDPゴシック" panose="020B0400000000000000" pitchFamily="50" charset="-128"/>
              </a:endParaRPr>
            </a:p>
            <a:p>
              <a:pPr algn="ctr"/>
              <a:r>
                <a:rPr lang="ja-JP" altLang="en-US" sz="900" dirty="0">
                  <a:solidFill>
                    <a:schemeClr val="tx1"/>
                  </a:solidFill>
                  <a:latin typeface="BIZ UDPゴシック" panose="020B0400000000000000" pitchFamily="50" charset="-128"/>
                  <a:ea typeface="BIZ UDPゴシック" panose="020B0400000000000000" pitchFamily="50" charset="-128"/>
                </a:rPr>
                <a:t>コツコツ取り組もう！</a:t>
              </a:r>
              <a:endParaRPr lang="en-US" altLang="ja-JP" sz="900" dirty="0">
                <a:solidFill>
                  <a:schemeClr val="tx1"/>
                </a:solidFill>
                <a:latin typeface="BIZ UDPゴシック" panose="020B0400000000000000" pitchFamily="50" charset="-128"/>
                <a:ea typeface="BIZ UDPゴシック" panose="020B0400000000000000" pitchFamily="50" charset="-128"/>
              </a:endParaRPr>
            </a:p>
          </p:txBody>
        </p:sp>
        <p:pic>
          <p:nvPicPr>
            <p:cNvPr id="36" name="図 35" descr="ダイアグラム が含まれている画像&#10;&#10;自動的に生成された説明">
              <a:extLst>
                <a:ext uri="{FF2B5EF4-FFF2-40B4-BE49-F238E27FC236}">
                  <a16:creationId xmlns:a16="http://schemas.microsoft.com/office/drawing/2014/main" id="{C651D044-8FB9-4714-BCBC-03CBCD10505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15552" y="2754536"/>
              <a:ext cx="1548955" cy="1161716"/>
            </a:xfrm>
            <a:prstGeom prst="rect">
              <a:avLst/>
            </a:prstGeom>
          </p:spPr>
        </p:pic>
      </p:grpSp>
      <p:sp>
        <p:nvSpPr>
          <p:cNvPr id="33" name="角丸四角形 9">
            <a:extLst>
              <a:ext uri="{FF2B5EF4-FFF2-40B4-BE49-F238E27FC236}">
                <a16:creationId xmlns:a16="http://schemas.microsoft.com/office/drawing/2014/main" id="{0B22E497-6AAC-4463-BEE0-7E3ADF6AC5BB}"/>
              </a:ext>
            </a:extLst>
          </p:cNvPr>
          <p:cNvSpPr/>
          <p:nvPr/>
        </p:nvSpPr>
        <p:spPr>
          <a:xfrm>
            <a:off x="291580" y="282403"/>
            <a:ext cx="6956265" cy="366978"/>
          </a:xfrm>
          <a:prstGeom prst="roundRect">
            <a:avLst>
              <a:gd name="adj" fmla="val 50000"/>
            </a:avLst>
          </a:prstGeom>
          <a:solidFill>
            <a:schemeClr val="accent6">
              <a:lumMod val="75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4302" tIns="47151" rIns="94302" bIns="47151" rtlCol="0" anchor="ctr"/>
          <a:lstStyle/>
          <a:p>
            <a:pPr algn="ctr"/>
            <a:r>
              <a:rPr kumimoji="1" lang="ja-JP" altLang="en-US" sz="1600" b="1" dirty="0">
                <a:solidFill>
                  <a:schemeClr val="accent6">
                    <a:lumMod val="20000"/>
                    <a:lumOff val="80000"/>
                  </a:schemeClr>
                </a:solidFill>
                <a:latin typeface="BIZ UDPゴシック" panose="020B0400000000000000" pitchFamily="50" charset="-128"/>
                <a:ea typeface="BIZ UDPゴシック" panose="020B0400000000000000" pitchFamily="50" charset="-128"/>
              </a:rPr>
              <a:t>早めの挑戦が「合格」のカギ？！</a:t>
            </a:r>
          </a:p>
        </p:txBody>
      </p:sp>
      <p:sp>
        <p:nvSpPr>
          <p:cNvPr id="34" name="角丸四角形 9">
            <a:extLst>
              <a:ext uri="{FF2B5EF4-FFF2-40B4-BE49-F238E27FC236}">
                <a16:creationId xmlns:a16="http://schemas.microsoft.com/office/drawing/2014/main" id="{7D026A3D-4967-4F3C-B04E-A418ACAF5985}"/>
              </a:ext>
            </a:extLst>
          </p:cNvPr>
          <p:cNvSpPr/>
          <p:nvPr/>
        </p:nvSpPr>
        <p:spPr>
          <a:xfrm>
            <a:off x="291579" y="4255769"/>
            <a:ext cx="6956265" cy="366978"/>
          </a:xfrm>
          <a:prstGeom prst="roundRect">
            <a:avLst>
              <a:gd name="adj" fmla="val 50000"/>
            </a:avLst>
          </a:prstGeom>
          <a:solidFill>
            <a:schemeClr val="accent6">
              <a:lumMod val="75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4302" tIns="47151" rIns="94302" bIns="47151" rtlCol="0" anchor="ctr"/>
          <a:lstStyle/>
          <a:p>
            <a:pPr algn="ctr"/>
            <a:r>
              <a:rPr kumimoji="1" lang="ja-JP" altLang="en-US" sz="1600" b="1" dirty="0">
                <a:solidFill>
                  <a:schemeClr val="accent6">
                    <a:lumMod val="20000"/>
                    <a:lumOff val="80000"/>
                  </a:schemeClr>
                </a:solidFill>
                <a:latin typeface="BIZ UDPゴシック" panose="020B0400000000000000" pitchFamily="50" charset="-128"/>
                <a:ea typeface="BIZ UDPゴシック" panose="020B0400000000000000" pitchFamily="50" charset="-128"/>
              </a:rPr>
              <a:t>（団体名：●●）で「漢検」を受検できます</a:t>
            </a:r>
          </a:p>
        </p:txBody>
      </p:sp>
      <p:sp>
        <p:nvSpPr>
          <p:cNvPr id="37" name="テキスト ボックス 36">
            <a:extLst>
              <a:ext uri="{FF2B5EF4-FFF2-40B4-BE49-F238E27FC236}">
                <a16:creationId xmlns:a16="http://schemas.microsoft.com/office/drawing/2014/main" id="{D87CBF38-E023-4A9D-8622-D5FC3CDFE0E8}"/>
              </a:ext>
            </a:extLst>
          </p:cNvPr>
          <p:cNvSpPr txBox="1"/>
          <p:nvPr/>
        </p:nvSpPr>
        <p:spPr>
          <a:xfrm>
            <a:off x="693978" y="6710938"/>
            <a:ext cx="5395447" cy="649221"/>
          </a:xfrm>
          <a:prstGeom prst="rect">
            <a:avLst/>
          </a:prstGeom>
          <a:noFill/>
        </p:spPr>
        <p:txBody>
          <a:bodyPr wrap="square" lIns="94302" tIns="47151" rIns="94302" bIns="47151" rtlCol="0">
            <a:spAutoFit/>
          </a:bodyPr>
          <a:lstStyle/>
          <a:p>
            <a:r>
              <a:rPr lang="ja-JP" altLang="en-US" sz="1200" dirty="0">
                <a:solidFill>
                  <a:schemeClr val="tx1"/>
                </a:solidFill>
                <a:latin typeface="BIZ UDPゴシック" panose="020B0400000000000000" pitchFamily="50" charset="-128"/>
                <a:ea typeface="BIZ UDPゴシック" panose="020B0400000000000000" pitchFamily="50" charset="-128"/>
              </a:rPr>
              <a:t>当校では年間●回程度、「漢検」を実施しています。</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次回の検定については、以下のとおりです。</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受検をご希望の方はお早めにお申し込みください。</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38" name="角丸四角形 9">
            <a:extLst>
              <a:ext uri="{FF2B5EF4-FFF2-40B4-BE49-F238E27FC236}">
                <a16:creationId xmlns:a16="http://schemas.microsoft.com/office/drawing/2014/main" id="{E5A0FB41-3DD8-4F1F-9CA1-F1A0FA7854DB}"/>
              </a:ext>
            </a:extLst>
          </p:cNvPr>
          <p:cNvSpPr/>
          <p:nvPr/>
        </p:nvSpPr>
        <p:spPr>
          <a:xfrm>
            <a:off x="604999" y="6222150"/>
            <a:ext cx="6302596" cy="366978"/>
          </a:xfrm>
          <a:prstGeom prst="roundRect">
            <a:avLst>
              <a:gd name="adj" fmla="val 50000"/>
            </a:avLst>
          </a:prstGeom>
          <a:solidFill>
            <a:schemeClr val="accent6">
              <a:lumMod val="75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4302" tIns="47151" rIns="94302" bIns="47151" rtlCol="0" anchor="ctr"/>
          <a:lstStyle/>
          <a:p>
            <a:pPr algn="ctr"/>
            <a:r>
              <a:rPr kumimoji="1" lang="ja-JP" altLang="en-US" sz="1600" b="1" dirty="0">
                <a:solidFill>
                  <a:schemeClr val="accent6">
                    <a:lumMod val="20000"/>
                    <a:lumOff val="80000"/>
                  </a:schemeClr>
                </a:solidFill>
                <a:latin typeface="BIZ UDPゴシック" panose="020B0400000000000000" pitchFamily="50" charset="-128"/>
                <a:ea typeface="BIZ UDPゴシック" panose="020B0400000000000000" pitchFamily="50" charset="-128"/>
              </a:rPr>
              <a:t>（団体名：●●）での次回「漢検」実施のご案内</a:t>
            </a:r>
          </a:p>
        </p:txBody>
      </p:sp>
      <p:sp>
        <p:nvSpPr>
          <p:cNvPr id="39" name="テキスト ボックス 38">
            <a:extLst>
              <a:ext uri="{FF2B5EF4-FFF2-40B4-BE49-F238E27FC236}">
                <a16:creationId xmlns:a16="http://schemas.microsoft.com/office/drawing/2014/main" id="{52FB56F0-E6A7-45E1-BD86-6A3DC10DA340}"/>
              </a:ext>
            </a:extLst>
          </p:cNvPr>
          <p:cNvSpPr txBox="1"/>
          <p:nvPr/>
        </p:nvSpPr>
        <p:spPr>
          <a:xfrm>
            <a:off x="1770161" y="7438532"/>
            <a:ext cx="3913343" cy="1018553"/>
          </a:xfrm>
          <a:prstGeom prst="rect">
            <a:avLst/>
          </a:prstGeom>
          <a:noFill/>
        </p:spPr>
        <p:txBody>
          <a:bodyPr wrap="square" lIns="94302" tIns="47151" rIns="94302" bIns="47151" rtlCol="0">
            <a:spAutoFit/>
          </a:bodyPr>
          <a:lstStyle/>
          <a:p>
            <a:r>
              <a:rPr lang="ja-JP" altLang="en-US" sz="2000" dirty="0">
                <a:solidFill>
                  <a:schemeClr val="tx1"/>
                </a:solidFill>
                <a:latin typeface="BIZ UDPゴシック" panose="020B0400000000000000" pitchFamily="50" charset="-128"/>
                <a:ea typeface="BIZ UDPゴシック" panose="020B0400000000000000" pitchFamily="50" charset="-128"/>
              </a:rPr>
              <a:t>■検定日　　　　●月●日（●）</a:t>
            </a:r>
            <a:endParaRPr lang="en-US" altLang="ja-JP" sz="2000" dirty="0">
              <a:solidFill>
                <a:schemeClr val="tx1"/>
              </a:solidFill>
              <a:latin typeface="BIZ UDPゴシック" panose="020B0400000000000000" pitchFamily="50" charset="-128"/>
              <a:ea typeface="BIZ UDPゴシック" panose="020B0400000000000000" pitchFamily="50" charset="-128"/>
            </a:endParaRPr>
          </a:p>
          <a:p>
            <a:r>
              <a:rPr lang="ja-JP" altLang="en-US" sz="2000" dirty="0">
                <a:solidFill>
                  <a:schemeClr val="tx1"/>
                </a:solidFill>
                <a:latin typeface="BIZ UDPゴシック" panose="020B0400000000000000" pitchFamily="50" charset="-128"/>
                <a:ea typeface="BIZ UDPゴシック" panose="020B0400000000000000" pitchFamily="50" charset="-128"/>
              </a:rPr>
              <a:t>■申込締切日　●月●日（●）　</a:t>
            </a:r>
            <a:endParaRPr lang="en-US" altLang="ja-JP" sz="2000" dirty="0">
              <a:solidFill>
                <a:schemeClr val="tx1"/>
              </a:solidFill>
              <a:latin typeface="BIZ UDPゴシック" panose="020B0400000000000000" pitchFamily="50" charset="-128"/>
              <a:ea typeface="BIZ UDPゴシック" panose="020B0400000000000000" pitchFamily="50" charset="-128"/>
            </a:endParaRPr>
          </a:p>
          <a:p>
            <a:r>
              <a:rPr lang="ja-JP" altLang="en-US" sz="2000" dirty="0">
                <a:solidFill>
                  <a:schemeClr val="tx1"/>
                </a:solidFill>
                <a:latin typeface="BIZ UDPゴシック" panose="020B0400000000000000" pitchFamily="50" charset="-128"/>
                <a:ea typeface="BIZ UDPゴシック" panose="020B0400000000000000" pitchFamily="50" charset="-128"/>
              </a:rPr>
              <a:t>■申込窓口　　 ●●先生まで</a:t>
            </a:r>
            <a:endParaRPr lang="en-US" altLang="ja-JP" sz="20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16442797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896</Words>
  <Application>Microsoft Office PowerPoint</Application>
  <PresentationFormat>ユーザー設定</PresentationFormat>
  <Paragraphs>81</Paragraphs>
  <Slides>2</Slides>
  <Notes>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BIZ UDPゴシック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2022-03-08T06:36:47Z</dcterms:created>
  <dcterms:modified xsi:type="dcterms:W3CDTF">2024-03-28T01:24:18Z</dcterms:modified>
</cp:coreProperties>
</file>