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1263" cy="10261600"/>
  <p:notesSz cx="6735763" cy="9866313"/>
  <p:defaultTextStyle>
    <a:defPPr>
      <a:defRPr lang="ja-JP"/>
    </a:defPPr>
    <a:lvl1pPr marL="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FCD5B5"/>
    <a:srgbClr val="15C2FF"/>
    <a:srgbClr val="81DEFF"/>
    <a:srgbClr val="8FE2FF"/>
    <a:srgbClr val="71DAFF"/>
    <a:srgbClr val="7FA3CF"/>
    <a:srgbClr val="F8F8F8"/>
    <a:srgbClr val="E7FF0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02" autoAdjust="0"/>
  </p:normalViewPr>
  <p:slideViewPr>
    <p:cSldViewPr>
      <p:cViewPr varScale="1">
        <p:scale>
          <a:sx n="54" d="100"/>
          <a:sy n="54" d="100"/>
        </p:scale>
        <p:origin x="2558" y="77"/>
      </p:cViewPr>
      <p:guideLst>
        <p:guide orient="horz" pos="323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7BF590CD-1D39-4520-BD5D-34C40EDA58D2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1363"/>
            <a:ext cx="27225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F1D5B796-6CA8-4D80-B6B5-9F7CA4FDB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6" y="3187751"/>
            <a:ext cx="6427074" cy="2199592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5814907"/>
            <a:ext cx="5292884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10943"/>
            <a:ext cx="1701285" cy="875561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4" y="410943"/>
            <a:ext cx="4977832" cy="875561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9" y="6594028"/>
            <a:ext cx="6427074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9" y="4349307"/>
            <a:ext cx="6427074" cy="224472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367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459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551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642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734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5" y="2296984"/>
            <a:ext cx="3340871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5" y="3254257"/>
            <a:ext cx="3340871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296984"/>
            <a:ext cx="3342183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254257"/>
            <a:ext cx="3342183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08565"/>
            <a:ext cx="2487604" cy="173877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5" y="408567"/>
            <a:ext cx="4226957" cy="87579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147338"/>
            <a:ext cx="2487604" cy="701922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1" y="7183122"/>
            <a:ext cx="4536758" cy="84800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1" y="916893"/>
            <a:ext cx="4536758" cy="6156960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9" indent="0">
              <a:buNone/>
              <a:defRPr sz="2700"/>
            </a:lvl3pPr>
            <a:lvl4pPr marL="1527552" indent="0">
              <a:buNone/>
              <a:defRPr sz="2300"/>
            </a:lvl4pPr>
            <a:lvl5pPr marL="2036736" indent="0">
              <a:buNone/>
              <a:defRPr sz="2300"/>
            </a:lvl5pPr>
            <a:lvl6pPr marL="2545920" indent="0">
              <a:buNone/>
              <a:defRPr sz="2300"/>
            </a:lvl6pPr>
            <a:lvl7pPr marL="3055105" indent="0">
              <a:buNone/>
              <a:defRPr sz="2300"/>
            </a:lvl7pPr>
            <a:lvl8pPr marL="3564288" indent="0">
              <a:buNone/>
              <a:defRPr sz="2300"/>
            </a:lvl8pPr>
            <a:lvl9pPr marL="407347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1" y="8031130"/>
            <a:ext cx="4536758" cy="120431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10941"/>
            <a:ext cx="6805137" cy="1710266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4377"/>
            <a:ext cx="6805137" cy="6772181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3" y="9510986"/>
            <a:ext cx="2394400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369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4" indent="-318240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6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4" indent="-254592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8" indent="-254592" algn="l" defTabSz="1018369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3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6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8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4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9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6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2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5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8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7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frame-illust.com/fi/wp-content/uploads/2014/10/dc57643fa4661cee217779245bb71f9c.png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7AA28C58-9E11-4B97-AAA3-51B922D22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99" y="3119045"/>
            <a:ext cx="6956265" cy="2731835"/>
          </a:xfrm>
          <a:prstGeom prst="rect">
            <a:avLst/>
          </a:prstGeom>
        </p:spPr>
      </p:pic>
      <p:pic>
        <p:nvPicPr>
          <p:cNvPr id="38" name="図 37" descr="黒板のイラスト（W800×H300px）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31" y="165616"/>
            <a:ext cx="7078533" cy="1860593"/>
          </a:xfrm>
          <a:prstGeom prst="rect">
            <a:avLst/>
          </a:prstGeom>
          <a:noFill/>
          <a:ln>
            <a:noFill/>
          </a:ln>
          <a:effectLst>
            <a:glow>
              <a:schemeClr val="bg1"/>
            </a:glow>
          </a:effectLst>
        </p:spPr>
      </p:pic>
      <p:sp>
        <p:nvSpPr>
          <p:cNvPr id="5" name="正方形/長方形 4"/>
          <p:cNvSpPr/>
          <p:nvPr/>
        </p:nvSpPr>
        <p:spPr>
          <a:xfrm>
            <a:off x="1695288" y="422874"/>
            <a:ext cx="5141587" cy="1229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endParaRPr lang="en-US" altLang="ja-JP" sz="3200" dirty="0">
              <a:effectLst>
                <a:glow>
                  <a:schemeClr val="bg1">
                    <a:alpha val="73000"/>
                  </a:schemeClr>
                </a:glo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200" dirty="0">
                <a:effectLst>
                  <a:glow>
                    <a:schemeClr val="bg1">
                      <a:alpha val="73000"/>
                    </a:schemeClr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にチャレンジ！</a:t>
            </a:r>
          </a:p>
        </p:txBody>
      </p:sp>
      <p:grpSp>
        <p:nvGrpSpPr>
          <p:cNvPr id="13" name="グループ化 12"/>
          <p:cNvGrpSpPr/>
          <p:nvPr/>
        </p:nvGrpSpPr>
        <p:grpSpPr>
          <a:xfrm rot="180658">
            <a:off x="1685084" y="1558720"/>
            <a:ext cx="4283139" cy="298972"/>
            <a:chOff x="952500" y="960239"/>
            <a:chExt cx="5467295" cy="269412"/>
          </a:xfrm>
        </p:grpSpPr>
        <p:sp>
          <p:nvSpPr>
            <p:cNvPr id="12" name="フリーフォーム 11"/>
            <p:cNvSpPr/>
            <p:nvPr/>
          </p:nvSpPr>
          <p:spPr>
            <a:xfrm rot="-60000">
              <a:off x="952500" y="960239"/>
              <a:ext cx="5410200" cy="211336"/>
            </a:xfrm>
            <a:custGeom>
              <a:avLst/>
              <a:gdLst>
                <a:gd name="connsiteX0" fmla="*/ 0 w 5410200"/>
                <a:gd name="connsiteY0" fmla="*/ 285750 h 285750"/>
                <a:gd name="connsiteX1" fmla="*/ 2952750 w 5410200"/>
                <a:gd name="connsiteY1" fmla="*/ 47625 h 285750"/>
                <a:gd name="connsiteX2" fmla="*/ 5410200 w 5410200"/>
                <a:gd name="connsiteY2" fmla="*/ 0 h 285750"/>
                <a:gd name="connsiteX3" fmla="*/ 5410200 w 5410200"/>
                <a:gd name="connsiteY3" fmla="*/ 0 h 285750"/>
                <a:gd name="connsiteX4" fmla="*/ 5410200 w 5410200"/>
                <a:gd name="connsiteY4" fmla="*/ 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0200" h="285750">
                  <a:moveTo>
                    <a:pt x="0" y="285750"/>
                  </a:moveTo>
                  <a:cubicBezTo>
                    <a:pt x="1025525" y="190500"/>
                    <a:pt x="2051050" y="95250"/>
                    <a:pt x="2952750" y="47625"/>
                  </a:cubicBezTo>
                  <a:cubicBezTo>
                    <a:pt x="3854450" y="0"/>
                    <a:pt x="5410200" y="0"/>
                    <a:pt x="5410200" y="0"/>
                  </a:cubicBezTo>
                  <a:lnTo>
                    <a:pt x="5410200" y="0"/>
                  </a:lnTo>
                  <a:lnTo>
                    <a:pt x="5410200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8" name="フリーフォーム 17"/>
            <p:cNvSpPr/>
            <p:nvPr/>
          </p:nvSpPr>
          <p:spPr>
            <a:xfrm rot="-60000">
              <a:off x="1009595" y="1018315"/>
              <a:ext cx="5410200" cy="211336"/>
            </a:xfrm>
            <a:custGeom>
              <a:avLst/>
              <a:gdLst>
                <a:gd name="connsiteX0" fmla="*/ 0 w 5410200"/>
                <a:gd name="connsiteY0" fmla="*/ 285750 h 285750"/>
                <a:gd name="connsiteX1" fmla="*/ 2952750 w 5410200"/>
                <a:gd name="connsiteY1" fmla="*/ 47625 h 285750"/>
                <a:gd name="connsiteX2" fmla="*/ 5410200 w 5410200"/>
                <a:gd name="connsiteY2" fmla="*/ 0 h 285750"/>
                <a:gd name="connsiteX3" fmla="*/ 5410200 w 5410200"/>
                <a:gd name="connsiteY3" fmla="*/ 0 h 285750"/>
                <a:gd name="connsiteX4" fmla="*/ 5410200 w 5410200"/>
                <a:gd name="connsiteY4" fmla="*/ 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0200" h="285750">
                  <a:moveTo>
                    <a:pt x="0" y="285750"/>
                  </a:moveTo>
                  <a:cubicBezTo>
                    <a:pt x="1025525" y="190500"/>
                    <a:pt x="2051050" y="95250"/>
                    <a:pt x="2952750" y="47625"/>
                  </a:cubicBezTo>
                  <a:cubicBezTo>
                    <a:pt x="3854450" y="0"/>
                    <a:pt x="5410200" y="0"/>
                    <a:pt x="5410200" y="0"/>
                  </a:cubicBezTo>
                  <a:lnTo>
                    <a:pt x="5410200" y="0"/>
                  </a:lnTo>
                  <a:lnTo>
                    <a:pt x="5410200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302499" y="210821"/>
            <a:ext cx="3326910" cy="614501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reflection endPos="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  <a:effectLst>
                  <a:glow>
                    <a:schemeClr val="accent1"/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中学生保護者のみなさまへ</a:t>
            </a:r>
          </a:p>
        </p:txBody>
      </p:sp>
      <p:sp>
        <p:nvSpPr>
          <p:cNvPr id="3" name="思考の吹き出し: 雲形 2">
            <a:extLst>
              <a:ext uri="{FF2B5EF4-FFF2-40B4-BE49-F238E27FC236}">
                <a16:creationId xmlns:a16="http://schemas.microsoft.com/office/drawing/2014/main" id="{6E18FE75-F726-4ACF-B2A1-575F319260FE}"/>
              </a:ext>
            </a:extLst>
          </p:cNvPr>
          <p:cNvSpPr/>
          <p:nvPr/>
        </p:nvSpPr>
        <p:spPr>
          <a:xfrm>
            <a:off x="4604628" y="336227"/>
            <a:ext cx="2232247" cy="685508"/>
          </a:xfrm>
          <a:prstGeom prst="cloudCallout">
            <a:avLst>
              <a:gd name="adj1" fmla="val -21297"/>
              <a:gd name="adj2" fmla="val 19672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進路の実現に役立つ</a:t>
            </a:r>
            <a:endParaRPr kumimoji="1" lang="en-US" altLang="ja-JP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「文章力」</a:t>
            </a:r>
            <a:r>
              <a:rPr lang="ja-JP" altLang="en-US" sz="11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！</a:t>
            </a:r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7DABBDF-4B7C-475F-84B6-1088CDB92791}"/>
              </a:ext>
            </a:extLst>
          </p:cNvPr>
          <p:cNvSpPr txBox="1"/>
          <p:nvPr/>
        </p:nvSpPr>
        <p:spPr>
          <a:xfrm>
            <a:off x="396255" y="2029532"/>
            <a:ext cx="6696744" cy="987775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大学入試改革や新学習指導要領の実施に伴い、これからの大学・高校入試では、長文や複数の資料を読んで理解したうえで、論理的に思考し文章で表現する力が問われます。</a:t>
            </a:r>
          </a:p>
          <a:p>
            <a:endParaRPr lang="ja-JP" altLang="en-US" sz="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希望する進路を実現するためには文章力、すなわち</a:t>
            </a:r>
            <a:r>
              <a:rPr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「読解力（＝情報を正確に読み取る力）」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と</a:t>
            </a:r>
            <a:r>
              <a:rPr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「作成力（＝自分の考えを論理的に伝える力）」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を早い段階から身につけておくことが必要です。</a:t>
            </a:r>
          </a:p>
          <a:p>
            <a:endParaRPr lang="ja-JP" altLang="en-US" sz="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読解力や文章作成力向上のために、ぜひ「文章検」に取り組んでみませんか。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C4C081E-446A-4575-9BFC-835FA46AF24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25279" y="851942"/>
            <a:ext cx="1512038" cy="64075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9CFEB00-E911-4906-9EE4-027C7D8D044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852"/>
          <a:stretch/>
        </p:blipFill>
        <p:spPr>
          <a:xfrm>
            <a:off x="302499" y="5922888"/>
            <a:ext cx="6956266" cy="259315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B08A85C-2AF4-4404-93A9-FE4458804D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499" y="8515176"/>
            <a:ext cx="6956265" cy="850938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2CB02B1-D1F6-41CA-8045-EA2AEAAFCA0C}"/>
              </a:ext>
            </a:extLst>
          </p:cNvPr>
          <p:cNvSpPr txBox="1"/>
          <p:nvPr/>
        </p:nvSpPr>
        <p:spPr>
          <a:xfrm>
            <a:off x="864307" y="9396450"/>
            <a:ext cx="5832648" cy="556888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お茶の水女子大学、東京農工大学、東洋大学、日本大学、</a:t>
            </a:r>
          </a:p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法政大学、明治大学、早稲田大学、金沢大学、信州大学、</a:t>
            </a:r>
          </a:p>
          <a:p>
            <a:r>
              <a:rPr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同志社大学、関西大学、近畿大学、甲南大学、広島大学　など</a:t>
            </a:r>
          </a:p>
          <a:p>
            <a:r>
              <a:rPr lang="en-US" altLang="ja-JP" sz="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※2022</a:t>
            </a:r>
            <a:r>
              <a:rPr lang="ja-JP" altLang="en-US" sz="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年</a:t>
            </a:r>
            <a:r>
              <a:rPr lang="en-US" altLang="ja-JP" sz="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月公開・（公財）日本漢字能力検定協会調べ</a:t>
            </a:r>
            <a:endParaRPr lang="en-US" altLang="ja-JP" sz="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DEDE6490-C485-409E-B869-14898D8FB861}"/>
              </a:ext>
            </a:extLst>
          </p:cNvPr>
          <p:cNvGrpSpPr/>
          <p:nvPr/>
        </p:nvGrpSpPr>
        <p:grpSpPr>
          <a:xfrm>
            <a:off x="3564607" y="9572193"/>
            <a:ext cx="2453604" cy="284360"/>
            <a:chOff x="-8145413" y="8868385"/>
            <a:chExt cx="2376566" cy="308601"/>
          </a:xfrm>
        </p:grpSpPr>
        <p:pic>
          <p:nvPicPr>
            <p:cNvPr id="47" name="Picture 2" descr="http://www.sharots.com/sozai/search/kensaku.png">
              <a:extLst>
                <a:ext uri="{FF2B5EF4-FFF2-40B4-BE49-F238E27FC236}">
                  <a16:creationId xmlns:a16="http://schemas.microsoft.com/office/drawing/2014/main" id="{D567893B-BBBF-46A3-965D-CF1326221D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722423" y="8909544"/>
              <a:ext cx="1953576" cy="267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542FC512-15A6-42A7-AD9A-2354B2FF49E6}"/>
                </a:ext>
              </a:extLst>
            </p:cNvPr>
            <p:cNvSpPr/>
            <p:nvPr/>
          </p:nvSpPr>
          <p:spPr>
            <a:xfrm>
              <a:off x="-8145413" y="8868385"/>
              <a:ext cx="1728234" cy="3054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文章検　進学</a:t>
              </a:r>
              <a:endParaRPr kumimoji="1"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26" name="図 25" descr="QR コード&#10;&#10;自動的に生成された説明">
            <a:extLst>
              <a:ext uri="{FF2B5EF4-FFF2-40B4-BE49-F238E27FC236}">
                <a16:creationId xmlns:a16="http://schemas.microsoft.com/office/drawing/2014/main" id="{A045CA8A-CA3A-4F58-9A06-87C8777DB39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136" y="9366114"/>
            <a:ext cx="671243" cy="671243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738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381325" y="5202808"/>
            <a:ext cx="6691018" cy="271575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170" tIns="47151" rIns="371268" bIns="47151" rtlCol="0" anchor="ctr"/>
          <a:lstStyle/>
          <a:p>
            <a:endParaRPr lang="en-US" altLang="ja-JP" sz="2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81324" y="3639549"/>
            <a:ext cx="6783683" cy="1203219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（団体名：●●）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は（公財）日本漢字能力検定協会より、準会場として認定されています。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10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名以上の志願者がいる場合、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通いなれた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（団体名：●●）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文章検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を受検できます。（団体名：●●）では、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毎年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●月と●月の●回実施しています。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どの級からでも受検できるので自分にあったペースで学習することができます。まずは、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文章検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ホームページの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問題例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をみて、受検する級を検討してみましょう。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31833" y="8299152"/>
            <a:ext cx="6275761" cy="1627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kumimoji="1" lang="ja-JP" altLang="en-US" i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ここに貴団体の連絡先等を</a:t>
            </a:r>
            <a:endParaRPr kumimoji="1" lang="en-US" altLang="ja-JP" i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i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自由にご入力ください。</a:t>
            </a:r>
          </a:p>
        </p:txBody>
      </p:sp>
      <p:sp>
        <p:nvSpPr>
          <p:cNvPr id="34" name="角丸四角形 9">
            <a:extLst>
              <a:ext uri="{FF2B5EF4-FFF2-40B4-BE49-F238E27FC236}">
                <a16:creationId xmlns:a16="http://schemas.microsoft.com/office/drawing/2014/main" id="{7D026A3D-4967-4F3C-B04E-A418ACAF5985}"/>
              </a:ext>
            </a:extLst>
          </p:cNvPr>
          <p:cNvSpPr/>
          <p:nvPr/>
        </p:nvSpPr>
        <p:spPr>
          <a:xfrm>
            <a:off x="291579" y="3173740"/>
            <a:ext cx="6956265" cy="366978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（団体名：●●）で「文章検」を受検できます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87CBF38-E023-4A9D-8622-D5FC3CDFE0E8}"/>
              </a:ext>
            </a:extLst>
          </p:cNvPr>
          <p:cNvSpPr txBox="1"/>
          <p:nvPr/>
        </p:nvSpPr>
        <p:spPr>
          <a:xfrm>
            <a:off x="693978" y="5898306"/>
            <a:ext cx="5395447" cy="649221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当校では年間●回程度、「文章検」を実施しています。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次回の検定については、以下のとおりです。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受検をご希望の方はお早めにお申し込みください。</a:t>
            </a:r>
            <a:endParaRPr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角丸四角形 9">
            <a:extLst>
              <a:ext uri="{FF2B5EF4-FFF2-40B4-BE49-F238E27FC236}">
                <a16:creationId xmlns:a16="http://schemas.microsoft.com/office/drawing/2014/main" id="{E5A0FB41-3DD8-4F1F-9CA1-F1A0FA7854DB}"/>
              </a:ext>
            </a:extLst>
          </p:cNvPr>
          <p:cNvSpPr/>
          <p:nvPr/>
        </p:nvSpPr>
        <p:spPr>
          <a:xfrm>
            <a:off x="604999" y="5409518"/>
            <a:ext cx="6302596" cy="366978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（団体名：●●）での次回「文章検」実施のご案内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2FB56F0-E6A7-45E1-BD86-6A3DC10DA340}"/>
              </a:ext>
            </a:extLst>
          </p:cNvPr>
          <p:cNvSpPr txBox="1"/>
          <p:nvPr/>
        </p:nvSpPr>
        <p:spPr>
          <a:xfrm>
            <a:off x="1770161" y="6625900"/>
            <a:ext cx="3913343" cy="1018553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■検定日　　　　　●月●日（●）</a:t>
            </a:r>
            <a:endParaRPr lang="en-US" altLang="ja-JP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■申込締切日　●月●日（●）　</a:t>
            </a:r>
            <a:endParaRPr lang="en-US" altLang="ja-JP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■申込窓口　　 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●●まで</a:t>
            </a:r>
            <a:endParaRPr lang="en-US" altLang="ja-JP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7DD3D43-506F-4EA0-81DA-02EE75889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24" y="207771"/>
            <a:ext cx="6783683" cy="240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2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ユーザー設定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UD デジタル 教科書体 NK-R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2022-03-08T06:37:34Z</dcterms:created>
  <dcterms:modified xsi:type="dcterms:W3CDTF">2022-03-08T06:37:46Z</dcterms:modified>
</cp:coreProperties>
</file>