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52" r:id="rId1"/>
  </p:sldMasterIdLst>
  <p:notesMasterIdLst>
    <p:notesMasterId r:id="rId110"/>
  </p:notesMasterIdLst>
  <p:sldIdLst>
    <p:sldId id="294" r:id="rId2"/>
    <p:sldId id="329" r:id="rId3"/>
    <p:sldId id="587" r:id="rId4"/>
    <p:sldId id="618" r:id="rId5"/>
    <p:sldId id="619" r:id="rId6"/>
    <p:sldId id="620" r:id="rId7"/>
    <p:sldId id="621" r:id="rId8"/>
    <p:sldId id="622" r:id="rId9"/>
    <p:sldId id="623" r:id="rId10"/>
    <p:sldId id="624" r:id="rId11"/>
    <p:sldId id="625" r:id="rId12"/>
    <p:sldId id="626" r:id="rId13"/>
    <p:sldId id="395" r:id="rId14"/>
    <p:sldId id="386" r:id="rId15"/>
    <p:sldId id="331" r:id="rId16"/>
    <p:sldId id="429" r:id="rId17"/>
    <p:sldId id="411" r:id="rId18"/>
    <p:sldId id="606" r:id="rId19"/>
    <p:sldId id="607" r:id="rId20"/>
    <p:sldId id="427" r:id="rId21"/>
    <p:sldId id="430" r:id="rId22"/>
    <p:sldId id="413" r:id="rId23"/>
    <p:sldId id="330" r:id="rId24"/>
    <p:sldId id="377" r:id="rId25"/>
    <p:sldId id="304" r:id="rId26"/>
    <p:sldId id="629" r:id="rId27"/>
    <p:sldId id="630" r:id="rId28"/>
    <p:sldId id="631" r:id="rId29"/>
    <p:sldId id="632" r:id="rId30"/>
    <p:sldId id="388" r:id="rId31"/>
    <p:sldId id="356" r:id="rId32"/>
    <p:sldId id="387" r:id="rId33"/>
    <p:sldId id="374" r:id="rId34"/>
    <p:sldId id="428" r:id="rId35"/>
    <p:sldId id="431" r:id="rId36"/>
    <p:sldId id="608" r:id="rId37"/>
    <p:sldId id="432" r:id="rId38"/>
    <p:sldId id="351" r:id="rId39"/>
    <p:sldId id="597" r:id="rId40"/>
    <p:sldId id="598" r:id="rId41"/>
    <p:sldId id="599" r:id="rId42"/>
    <p:sldId id="600" r:id="rId43"/>
    <p:sldId id="409" r:id="rId44"/>
    <p:sldId id="609" r:id="rId45"/>
    <p:sldId id="610" r:id="rId46"/>
    <p:sldId id="366" r:id="rId47"/>
    <p:sldId id="611" r:id="rId48"/>
    <p:sldId id="384" r:id="rId49"/>
    <p:sldId id="612" r:id="rId50"/>
    <p:sldId id="440" r:id="rId51"/>
    <p:sldId id="410" r:id="rId52"/>
    <p:sldId id="613" r:id="rId53"/>
    <p:sldId id="614" r:id="rId54"/>
    <p:sldId id="457" r:id="rId55"/>
    <p:sldId id="376" r:id="rId56"/>
    <p:sldId id="315" r:id="rId57"/>
    <p:sldId id="434" r:id="rId58"/>
    <p:sldId id="314" r:id="rId59"/>
    <p:sldId id="316" r:id="rId60"/>
    <p:sldId id="451" r:id="rId61"/>
    <p:sldId id="415" r:id="rId62"/>
    <p:sldId id="433" r:id="rId63"/>
    <p:sldId id="322" r:id="rId64"/>
    <p:sldId id="379" r:id="rId65"/>
    <p:sldId id="452" r:id="rId66"/>
    <p:sldId id="375" r:id="rId67"/>
    <p:sldId id="336" r:id="rId68"/>
    <p:sldId id="385" r:id="rId69"/>
    <p:sldId id="420" r:id="rId70"/>
    <p:sldId id="400" r:id="rId71"/>
    <p:sldId id="419" r:id="rId72"/>
    <p:sldId id="403" r:id="rId73"/>
    <p:sldId id="449" r:id="rId74"/>
    <p:sldId id="401" r:id="rId75"/>
    <p:sldId id="406" r:id="rId76"/>
    <p:sldId id="416" r:id="rId77"/>
    <p:sldId id="317" r:id="rId78"/>
    <p:sldId id="448" r:id="rId79"/>
    <p:sldId id="454" r:id="rId80"/>
    <p:sldId id="443" r:id="rId81"/>
    <p:sldId id="342" r:id="rId82"/>
    <p:sldId id="417" r:id="rId83"/>
    <p:sldId id="436" r:id="rId84"/>
    <p:sldId id="323" r:id="rId85"/>
    <p:sldId id="438" r:id="rId86"/>
    <p:sldId id="442" r:id="rId87"/>
    <p:sldId id="327" r:id="rId88"/>
    <p:sldId id="407" r:id="rId89"/>
    <p:sldId id="615" r:id="rId90"/>
    <p:sldId id="616" r:id="rId91"/>
    <p:sldId id="445" r:id="rId92"/>
    <p:sldId id="446" r:id="rId93"/>
    <p:sldId id="418" r:id="rId94"/>
    <p:sldId id="450" r:id="rId95"/>
    <p:sldId id="404" r:id="rId96"/>
    <p:sldId id="421" r:id="rId97"/>
    <p:sldId id="337" r:id="rId98"/>
    <p:sldId id="338" r:id="rId99"/>
    <p:sldId id="339" r:id="rId100"/>
    <p:sldId id="383" r:id="rId101"/>
    <p:sldId id="422" r:id="rId102"/>
    <p:sldId id="423" r:id="rId103"/>
    <p:sldId id="459" r:id="rId104"/>
    <p:sldId id="340" r:id="rId105"/>
    <p:sldId id="453" r:id="rId106"/>
    <p:sldId id="455" r:id="rId107"/>
    <p:sldId id="408" r:id="rId108"/>
    <p:sldId id="444" r:id="rId109"/>
  </p:sldIdLst>
  <p:sldSz cx="9904413"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uGCPs4ywZyAoHK4VUziHA==" hashData="+Qho4fcGeqb+iCs6e1BpM6rEjPgV2U+xQtGG3+Eu0LQXg7y3HqaP2WH9M8xAD4xlKwSq8ovn6hiiSJ8+WW+idg=="/>
  <p:extLst>
    <p:ext uri="{EFAFB233-063F-42B5-8137-9DF3F51BA10A}">
      <p15:sldGuideLst xmlns:p15="http://schemas.microsoft.com/office/powerpoint/2012/main">
        <p15:guide id="1" orient="horz" pos="4020">
          <p15:clr>
            <a:srgbClr val="A4A3A4"/>
          </p15:clr>
        </p15:guide>
        <p15:guide id="2" orient="horz" pos="754">
          <p15:clr>
            <a:srgbClr val="A4A3A4"/>
          </p15:clr>
        </p15:guide>
        <p15:guide id="3" pos="307">
          <p15:clr>
            <a:srgbClr val="A4A3A4"/>
          </p15:clr>
        </p15:guide>
        <p15:guide id="4" pos="5919">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12F735-5753-CFC7-BA92-4ED674DF008D}" name="有本 瀬菜" initials="有本" userId="S::s-arimoto@kanken.or.jp::ecc1ec59-796d-400f-97a0-39815e41f8d2" providerId="AD"/>
  <p188:author id="{F1332992-DB64-5178-C403-02E829909556}" name="川崎 聖蘭" initials="川崎" userId="S::s-kawasaki@kanken.or.jp::b9045a96-1a6c-4b45-bcc5-465fba4afd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AFBED"/>
    <a:srgbClr val="91C6F7"/>
    <a:srgbClr val="008000"/>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63825" autoAdjust="0"/>
  </p:normalViewPr>
  <p:slideViewPr>
    <p:cSldViewPr>
      <p:cViewPr varScale="1">
        <p:scale>
          <a:sx n="63" d="100"/>
          <a:sy n="63" d="100"/>
        </p:scale>
        <p:origin x="1886" y="38"/>
      </p:cViewPr>
      <p:guideLst>
        <p:guide orient="horz" pos="4020"/>
        <p:guide orient="horz" pos="754"/>
        <p:guide pos="307"/>
        <p:guide pos="5919"/>
      </p:guideLst>
    </p:cSldViewPr>
  </p:slideViewPr>
  <p:outlineViewPr>
    <p:cViewPr>
      <p:scale>
        <a:sx n="33" d="100"/>
        <a:sy n="33" d="100"/>
      </p:scale>
      <p:origin x="0" y="1749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48" d="100"/>
          <a:sy n="48" d="100"/>
        </p:scale>
        <p:origin x="-2988"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学年別配当漢字の数</a:t>
            </a:r>
          </a:p>
        </c:rich>
      </c:tx>
      <c:overlay val="0"/>
      <c:spPr>
        <a:ln>
          <a:noFill/>
        </a:ln>
      </c:spPr>
    </c:title>
    <c:autoTitleDeleted val="0"/>
    <c:plotArea>
      <c:layout/>
      <c:barChart>
        <c:barDir val="col"/>
        <c:grouping val="clustered"/>
        <c:varyColors val="0"/>
        <c:ser>
          <c:idx val="0"/>
          <c:order val="0"/>
          <c:tx>
            <c:strRef>
              <c:f>Sheet1!$B$1</c:f>
              <c:strCache>
                <c:ptCount val="1"/>
                <c:pt idx="0">
                  <c:v>系列 1</c:v>
                </c:pt>
              </c:strCache>
            </c:strRef>
          </c:tx>
          <c:invertIfNegative val="0"/>
          <c:cat>
            <c:strRef>
              <c:f>Sheet1!$A$2:$A$7</c:f>
              <c:strCache>
                <c:ptCount val="6"/>
                <c:pt idx="0">
                  <c:v>1年</c:v>
                </c:pt>
                <c:pt idx="1">
                  <c:v>2年</c:v>
                </c:pt>
                <c:pt idx="2">
                  <c:v>3年</c:v>
                </c:pt>
                <c:pt idx="3">
                  <c:v>4年</c:v>
                </c:pt>
                <c:pt idx="4">
                  <c:v>5年</c:v>
                </c:pt>
                <c:pt idx="5">
                  <c:v>6年</c:v>
                </c:pt>
              </c:strCache>
            </c:strRef>
          </c:cat>
          <c:val>
            <c:numRef>
              <c:f>Sheet1!$B$2:$B$7</c:f>
              <c:numCache>
                <c:formatCode>General</c:formatCode>
                <c:ptCount val="6"/>
                <c:pt idx="0">
                  <c:v>80</c:v>
                </c:pt>
                <c:pt idx="1">
                  <c:v>160</c:v>
                </c:pt>
                <c:pt idx="2">
                  <c:v>200</c:v>
                </c:pt>
                <c:pt idx="3">
                  <c:v>200</c:v>
                </c:pt>
                <c:pt idx="4">
                  <c:v>185</c:v>
                </c:pt>
                <c:pt idx="5">
                  <c:v>181</c:v>
                </c:pt>
              </c:numCache>
            </c:numRef>
          </c:val>
          <c:extLst>
            <c:ext xmlns:c16="http://schemas.microsoft.com/office/drawing/2014/chart" uri="{C3380CC4-5D6E-409C-BE32-E72D297353CC}">
              <c16:uniqueId val="{00000000-8703-4BC4-96D2-40F4CDD0C939}"/>
            </c:ext>
          </c:extLst>
        </c:ser>
        <c:dLbls>
          <c:showLegendKey val="0"/>
          <c:showVal val="0"/>
          <c:showCatName val="0"/>
          <c:showSerName val="0"/>
          <c:showPercent val="0"/>
          <c:showBubbleSize val="0"/>
        </c:dLbls>
        <c:gapWidth val="150"/>
        <c:axId val="253879808"/>
        <c:axId val="253881344"/>
      </c:barChart>
      <c:catAx>
        <c:axId val="253879808"/>
        <c:scaling>
          <c:orientation val="minMax"/>
        </c:scaling>
        <c:delete val="0"/>
        <c:axPos val="b"/>
        <c:numFmt formatCode="General" sourceLinked="0"/>
        <c:majorTickMark val="out"/>
        <c:minorTickMark val="none"/>
        <c:tickLblPos val="nextTo"/>
        <c:crossAx val="253881344"/>
        <c:crosses val="autoZero"/>
        <c:auto val="1"/>
        <c:lblAlgn val="ctr"/>
        <c:lblOffset val="100"/>
        <c:noMultiLvlLbl val="0"/>
      </c:catAx>
      <c:valAx>
        <c:axId val="253881344"/>
        <c:scaling>
          <c:orientation val="minMax"/>
        </c:scaling>
        <c:delete val="0"/>
        <c:axPos val="l"/>
        <c:majorGridlines/>
        <c:title>
          <c:tx>
            <c:rich>
              <a:bodyPr rot="0" vert="eaVert"/>
              <a:lstStyle/>
              <a:p>
                <a:pPr>
                  <a:defRPr>
                    <a:latin typeface="メイリオ" panose="020B0604030504040204" pitchFamily="50" charset="-128"/>
                    <a:ea typeface="メイリオ" panose="020B0604030504040204" pitchFamily="50" charset="-128"/>
                    <a:cs typeface="メイリオ" panose="020B0604030504040204" pitchFamily="50" charset="-128"/>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漢字の数</a:t>
                </a:r>
              </a:p>
            </c:rich>
          </c:tx>
          <c:overlay val="0"/>
        </c:title>
        <c:numFmt formatCode="General" sourceLinked="0"/>
        <c:majorTickMark val="out"/>
        <c:minorTickMark val="none"/>
        <c:tickLblPos val="nextTo"/>
        <c:crossAx val="253879808"/>
        <c:crosses val="autoZero"/>
        <c:crossBetween val="between"/>
      </c:valAx>
    </c:plotArea>
    <c:plotVisOnly val="1"/>
    <c:dispBlanksAs val="gap"/>
    <c:showDLblsOverMax val="0"/>
  </c:chart>
  <c:spPr>
    <a:solidFill>
      <a:schemeClr val="bg1"/>
    </a:solidFill>
    <a:ln>
      <a:solidFill>
        <a:schemeClr val="accent5">
          <a:lumMod val="50000"/>
        </a:schemeClr>
      </a:solidFill>
      <a:prstDash val="sysDot"/>
    </a:ln>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000" b="1">
                <a:solidFill>
                  <a:schemeClr val="accent2">
                    <a:lumMod val="50000"/>
                  </a:schemeClr>
                </a:solidFill>
              </a:defRPr>
            </a:pPr>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「子」のつく名前（女性）の比率の推移</a:t>
            </a:r>
            <a:endParaRPr lang="en-US" altLang="ja-JP"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c:rich>
      </c:tx>
      <c:layout>
        <c:manualLayout>
          <c:xMode val="edge"/>
          <c:yMode val="edge"/>
          <c:x val="0.12932207904367918"/>
          <c:y val="2.058606528700406E-2"/>
        </c:manualLayout>
      </c:layout>
      <c:overlay val="0"/>
    </c:title>
    <c:autoTitleDeleted val="0"/>
    <c:plotArea>
      <c:layout/>
      <c:lineChart>
        <c:grouping val="standard"/>
        <c:varyColors val="0"/>
        <c:ser>
          <c:idx val="0"/>
          <c:order val="0"/>
          <c:tx>
            <c:strRef>
              <c:f>Sheet1!$B$1</c:f>
              <c:strCache>
                <c:ptCount val="1"/>
                <c:pt idx="0">
                  <c:v>系列 1</c:v>
                </c:pt>
              </c:strCache>
            </c:strRef>
          </c:tx>
          <c:spPr>
            <a:ln>
              <a:solidFill>
                <a:schemeClr val="tx2">
                  <a:lumMod val="60000"/>
                  <a:lumOff val="40000"/>
                </a:schemeClr>
              </a:solidFill>
            </a:ln>
          </c:spPr>
          <c:marker>
            <c:symbol val="square"/>
            <c:size val="5"/>
          </c:marker>
          <c:cat>
            <c:numRef>
              <c:f>Sheet1!$A$2:$A$9</c:f>
              <c:numCache>
                <c:formatCode>General</c:formatCode>
                <c:ptCount val="8"/>
                <c:pt idx="0">
                  <c:v>1920</c:v>
                </c:pt>
                <c:pt idx="1">
                  <c:v>1930</c:v>
                </c:pt>
                <c:pt idx="2">
                  <c:v>1940</c:v>
                </c:pt>
                <c:pt idx="3">
                  <c:v>1950</c:v>
                </c:pt>
                <c:pt idx="4">
                  <c:v>1960</c:v>
                </c:pt>
                <c:pt idx="5">
                  <c:v>1970</c:v>
                </c:pt>
                <c:pt idx="6">
                  <c:v>1980</c:v>
                </c:pt>
                <c:pt idx="7">
                  <c:v>1990</c:v>
                </c:pt>
              </c:numCache>
            </c:numRef>
          </c:cat>
          <c:val>
            <c:numRef>
              <c:f>Sheet1!$B$2:$B$9</c:f>
              <c:numCache>
                <c:formatCode>General</c:formatCode>
                <c:ptCount val="8"/>
                <c:pt idx="0">
                  <c:v>55</c:v>
                </c:pt>
                <c:pt idx="1">
                  <c:v>72</c:v>
                </c:pt>
                <c:pt idx="2">
                  <c:v>74</c:v>
                </c:pt>
                <c:pt idx="3">
                  <c:v>80</c:v>
                </c:pt>
                <c:pt idx="4">
                  <c:v>70</c:v>
                </c:pt>
                <c:pt idx="5">
                  <c:v>50</c:v>
                </c:pt>
                <c:pt idx="6">
                  <c:v>40</c:v>
                </c:pt>
                <c:pt idx="7">
                  <c:v>10</c:v>
                </c:pt>
              </c:numCache>
            </c:numRef>
          </c:val>
          <c:smooth val="0"/>
          <c:extLst>
            <c:ext xmlns:c16="http://schemas.microsoft.com/office/drawing/2014/chart" uri="{C3380CC4-5D6E-409C-BE32-E72D297353CC}">
              <c16:uniqueId val="{00000000-00D2-4F05-AD4D-31D2A0BD3C54}"/>
            </c:ext>
          </c:extLst>
        </c:ser>
        <c:dLbls>
          <c:showLegendKey val="0"/>
          <c:showVal val="0"/>
          <c:showCatName val="0"/>
          <c:showSerName val="0"/>
          <c:showPercent val="0"/>
          <c:showBubbleSize val="0"/>
        </c:dLbls>
        <c:marker val="1"/>
        <c:smooth val="0"/>
        <c:axId val="253966976"/>
        <c:axId val="254001920"/>
      </c:lineChart>
      <c:catAx>
        <c:axId val="253966976"/>
        <c:scaling>
          <c:orientation val="minMax"/>
        </c:scaling>
        <c:delete val="0"/>
        <c:axPos val="b"/>
        <c:title>
          <c:tx>
            <c:rich>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（年）</a:t>
                </a:r>
              </a:p>
            </c:rich>
          </c:tx>
          <c:layout>
            <c:manualLayout>
              <c:xMode val="edge"/>
              <c:yMode val="edge"/>
              <c:x val="0.88452010623158273"/>
              <c:y val="0.8380562864089014"/>
            </c:manualLayout>
          </c:layout>
          <c:overlay val="0"/>
        </c:title>
        <c:numFmt formatCode="General" sourceLinked="1"/>
        <c:majorTickMark val="out"/>
        <c:minorTickMark val="none"/>
        <c:tickLblPos val="low"/>
        <c:txPr>
          <a:bodyPr rot="0" vert="horz" anchor="ctr" anchorCtr="0"/>
          <a:lstStyle/>
          <a:p>
            <a:pPr>
              <a:defRPr/>
            </a:pPr>
            <a:endParaRPr lang="ja-JP"/>
          </a:p>
        </c:txPr>
        <c:crossAx val="254001920"/>
        <c:crosses val="autoZero"/>
        <c:auto val="1"/>
        <c:lblAlgn val="ctr"/>
        <c:lblOffset val="100"/>
        <c:noMultiLvlLbl val="0"/>
      </c:catAx>
      <c:valAx>
        <c:axId val="254001920"/>
        <c:scaling>
          <c:orientation val="minMax"/>
          <c:max val="100"/>
        </c:scaling>
        <c:delete val="0"/>
        <c:axPos val="l"/>
        <c:majorGridlines/>
        <c:numFmt formatCode="General" sourceLinked="1"/>
        <c:majorTickMark val="out"/>
        <c:minorTickMark val="none"/>
        <c:tickLblPos val="nextTo"/>
        <c:crossAx val="253966976"/>
        <c:crosses val="autoZero"/>
        <c:crossBetween val="midCat"/>
      </c:valAx>
    </c:plotArea>
    <c:plotVisOnly val="1"/>
    <c:dispBlanksAs val="gap"/>
    <c:showDLblsOverMax val="0"/>
  </c:chart>
  <c:spPr>
    <a:solidFill>
      <a:schemeClr val="bg1"/>
    </a:solidFill>
    <a:ln>
      <a:solidFill>
        <a:schemeClr val="tx2">
          <a:lumMod val="50000"/>
        </a:schemeClr>
      </a:solidFill>
      <a:prstDash val="sysDot"/>
    </a:ln>
  </c:spPr>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ja-JP" altLang="en-US" dirty="0"/>
              <a:t>配当漢字数の学年別比率</a:t>
            </a:r>
          </a:p>
        </c:rich>
      </c:tx>
      <c:overlay val="0"/>
    </c:title>
    <c:autoTitleDeleted val="0"/>
    <c:plotArea>
      <c:layout>
        <c:manualLayout>
          <c:layoutTarget val="inner"/>
          <c:xMode val="edge"/>
          <c:yMode val="edge"/>
          <c:x val="0.22293487044574767"/>
          <c:y val="0.23582969887136221"/>
          <c:w val="0.40057875477141525"/>
          <c:h val="0.67457309082081707"/>
        </c:manualLayout>
      </c:layout>
      <c:pieChart>
        <c:varyColors val="1"/>
        <c:ser>
          <c:idx val="0"/>
          <c:order val="0"/>
          <c:tx>
            <c:strRef>
              <c:f>Sheet1!$B$1</c:f>
              <c:strCache>
                <c:ptCount val="1"/>
                <c:pt idx="0">
                  <c:v>配当漢字数の学年別比率</c:v>
                </c:pt>
              </c:strCache>
            </c:strRef>
          </c:tx>
          <c:dLbls>
            <c:dLbl>
              <c:idx val="1"/>
              <c:layout>
                <c:manualLayout>
                  <c:x val="-0.12343740919416855"/>
                  <c:y val="0.131205307325949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D2-4A70-BF69-E1C1CBB59A30}"/>
                </c:ext>
              </c:extLst>
            </c:dLbl>
            <c:dLbl>
              <c:idx val="3"/>
              <c:layout>
                <c:manualLayout>
                  <c:x val="6.2848105930369561E-2"/>
                  <c:y val="-0.151316908134907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D2-4A70-BF69-E1C1CBB59A30}"/>
                </c:ext>
              </c:extLst>
            </c:dLbl>
            <c:numFmt formatCode="0.0%" sourceLinked="0"/>
            <c:spPr>
              <a:solidFill>
                <a:schemeClr val="bg1"/>
              </a:solidFill>
            </c:spPr>
            <c:txPr>
              <a:bodyPr/>
              <a:lstStyle/>
              <a:p>
                <a:pPr>
                  <a:defRPr sz="16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1年</c:v>
                </c:pt>
                <c:pt idx="1">
                  <c:v>2年</c:v>
                </c:pt>
                <c:pt idx="2">
                  <c:v>3年</c:v>
                </c:pt>
                <c:pt idx="3">
                  <c:v>4年</c:v>
                </c:pt>
                <c:pt idx="4">
                  <c:v>5年</c:v>
                </c:pt>
                <c:pt idx="5">
                  <c:v>6年</c:v>
                </c:pt>
              </c:strCache>
            </c:strRef>
          </c:cat>
          <c:val>
            <c:numRef>
              <c:f>Sheet1!$B$2:$B$7</c:f>
              <c:numCache>
                <c:formatCode>0.00%</c:formatCode>
                <c:ptCount val="6"/>
                <c:pt idx="0">
                  <c:v>7.9000000000000001E-2</c:v>
                </c:pt>
                <c:pt idx="1">
                  <c:v>0.159</c:v>
                </c:pt>
                <c:pt idx="2">
                  <c:v>0.19900000000000001</c:v>
                </c:pt>
                <c:pt idx="3">
                  <c:v>0.19900000000000001</c:v>
                </c:pt>
                <c:pt idx="4">
                  <c:v>0.184</c:v>
                </c:pt>
                <c:pt idx="5">
                  <c:v>0.18</c:v>
                </c:pt>
              </c:numCache>
            </c:numRef>
          </c:val>
          <c:extLst>
            <c:ext xmlns:c16="http://schemas.microsoft.com/office/drawing/2014/chart" uri="{C3380CC4-5D6E-409C-BE32-E72D297353CC}">
              <c16:uniqueId val="{00000002-0BD2-4A70-BF69-E1C1CBB59A30}"/>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solidFill>
      <a:schemeClr val="bg1"/>
    </a:solidFill>
    <a:ln>
      <a:solidFill>
        <a:schemeClr val="tx2">
          <a:lumMod val="50000"/>
        </a:schemeClr>
      </a:solidFill>
      <a:prstDash val="sysDot"/>
    </a:ln>
  </c:spPr>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雑誌の年代別売上数の比率</a:t>
            </a:r>
          </a:p>
        </c:rich>
      </c:tx>
      <c:layout>
        <c:manualLayout>
          <c:xMode val="edge"/>
          <c:yMode val="edge"/>
          <c:x val="0.1739150890009831"/>
          <c:y val="3.0965749052190496E-2"/>
        </c:manualLayout>
      </c:layout>
      <c:overlay val="0"/>
    </c:title>
    <c:autoTitleDeleted val="0"/>
    <c:plotArea>
      <c:layout>
        <c:manualLayout>
          <c:layoutTarget val="inner"/>
          <c:xMode val="edge"/>
          <c:yMode val="edge"/>
          <c:x val="0.14159555982628108"/>
          <c:y val="0.28870841535433073"/>
          <c:w val="0.6201260653080729"/>
          <c:h val="0.67691658464566928"/>
        </c:manualLayout>
      </c:layout>
      <c:barChart>
        <c:barDir val="bar"/>
        <c:grouping val="stacked"/>
        <c:varyColors val="0"/>
        <c:ser>
          <c:idx val="0"/>
          <c:order val="0"/>
          <c:tx>
            <c:strRef>
              <c:f>Sheet1!$B$1</c:f>
              <c:strCache>
                <c:ptCount val="1"/>
                <c:pt idx="0">
                  <c:v>10代以下</c:v>
                </c:pt>
              </c:strCache>
            </c:strRef>
          </c:tx>
          <c:invertIfNegative val="0"/>
          <c:dLbls>
            <c:spPr>
              <a:solidFill>
                <a:schemeClr val="bg1"/>
              </a:solidFill>
              <a:ln w="12700">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Sheet1!$B$2:$B$4</c:f>
              <c:numCache>
                <c:formatCode>0.0</c:formatCode>
                <c:ptCount val="3"/>
                <c:pt idx="0">
                  <c:v>17</c:v>
                </c:pt>
                <c:pt idx="1">
                  <c:v>9</c:v>
                </c:pt>
                <c:pt idx="2">
                  <c:v>32</c:v>
                </c:pt>
              </c:numCache>
            </c:numRef>
          </c:val>
          <c:extLst>
            <c:ext xmlns:c16="http://schemas.microsoft.com/office/drawing/2014/chart" uri="{C3380CC4-5D6E-409C-BE32-E72D297353CC}">
              <c16:uniqueId val="{00000000-330C-47A6-9A1C-535DEAEF32A1}"/>
            </c:ext>
          </c:extLst>
        </c:ser>
        <c:ser>
          <c:idx val="1"/>
          <c:order val="1"/>
          <c:tx>
            <c:strRef>
              <c:f>Sheet1!$C$1</c:f>
              <c:strCache>
                <c:ptCount val="1"/>
                <c:pt idx="0">
                  <c:v>20代</c:v>
                </c:pt>
              </c:strCache>
            </c:strRef>
          </c:tx>
          <c:invertIfNegative val="0"/>
          <c:dLbls>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Sheet1!$C$2:$C$4</c:f>
              <c:numCache>
                <c:formatCode>0.0</c:formatCode>
                <c:ptCount val="3"/>
                <c:pt idx="0">
                  <c:v>20</c:v>
                </c:pt>
                <c:pt idx="1">
                  <c:v>12</c:v>
                </c:pt>
                <c:pt idx="2">
                  <c:v>29</c:v>
                </c:pt>
              </c:numCache>
            </c:numRef>
          </c:val>
          <c:extLst>
            <c:ext xmlns:c16="http://schemas.microsoft.com/office/drawing/2014/chart" uri="{C3380CC4-5D6E-409C-BE32-E72D297353CC}">
              <c16:uniqueId val="{00000001-330C-47A6-9A1C-535DEAEF32A1}"/>
            </c:ext>
          </c:extLst>
        </c:ser>
        <c:ser>
          <c:idx val="2"/>
          <c:order val="2"/>
          <c:tx>
            <c:strRef>
              <c:f>Sheet1!$D$1</c:f>
              <c:strCache>
                <c:ptCount val="1"/>
                <c:pt idx="0">
                  <c:v>30代</c:v>
                </c:pt>
              </c:strCache>
            </c:strRef>
          </c:tx>
          <c:invertIfNegative val="0"/>
          <c:dLbls>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Sheet1!$D$2:$D$4</c:f>
              <c:numCache>
                <c:formatCode>0.0</c:formatCode>
                <c:ptCount val="3"/>
                <c:pt idx="0">
                  <c:v>19</c:v>
                </c:pt>
                <c:pt idx="1">
                  <c:v>10</c:v>
                </c:pt>
                <c:pt idx="2">
                  <c:v>18</c:v>
                </c:pt>
              </c:numCache>
            </c:numRef>
          </c:val>
          <c:extLst>
            <c:ext xmlns:c16="http://schemas.microsoft.com/office/drawing/2014/chart" uri="{C3380CC4-5D6E-409C-BE32-E72D297353CC}">
              <c16:uniqueId val="{00000002-330C-47A6-9A1C-535DEAEF32A1}"/>
            </c:ext>
          </c:extLst>
        </c:ser>
        <c:ser>
          <c:idx val="3"/>
          <c:order val="3"/>
          <c:tx>
            <c:strRef>
              <c:f>Sheet1!$E$1</c:f>
              <c:strCache>
                <c:ptCount val="1"/>
                <c:pt idx="0">
                  <c:v>40代</c:v>
                </c:pt>
              </c:strCache>
            </c:strRef>
          </c:tx>
          <c:invertIfNegative val="0"/>
          <c:dLbls>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Sheet1!$E$2:$E$4</c:f>
              <c:numCache>
                <c:formatCode>0.0</c:formatCode>
                <c:ptCount val="3"/>
                <c:pt idx="0">
                  <c:v>21</c:v>
                </c:pt>
                <c:pt idx="1">
                  <c:v>36</c:v>
                </c:pt>
                <c:pt idx="2">
                  <c:v>14</c:v>
                </c:pt>
              </c:numCache>
            </c:numRef>
          </c:val>
          <c:extLst>
            <c:ext xmlns:c16="http://schemas.microsoft.com/office/drawing/2014/chart" uri="{C3380CC4-5D6E-409C-BE32-E72D297353CC}">
              <c16:uniqueId val="{00000003-330C-47A6-9A1C-535DEAEF32A1}"/>
            </c:ext>
          </c:extLst>
        </c:ser>
        <c:ser>
          <c:idx val="4"/>
          <c:order val="4"/>
          <c:tx>
            <c:strRef>
              <c:f>Sheet1!$F$1</c:f>
              <c:strCache>
                <c:ptCount val="1"/>
                <c:pt idx="0">
                  <c:v>50代以上</c:v>
                </c:pt>
              </c:strCache>
            </c:strRef>
          </c:tx>
          <c:invertIfNegative val="0"/>
          <c:dLbls>
            <c:dLbl>
              <c:idx val="2"/>
              <c:layout>
                <c:manualLayout>
                  <c:x val="0"/>
                  <c:y val="7.2116078039211919E-7"/>
                </c:manualLayout>
              </c:layout>
              <c:spPr>
                <a:solidFill>
                  <a:schemeClr val="bg1"/>
                </a:solidFill>
                <a:ln w="6350">
                  <a:solidFill>
                    <a:schemeClr val="bg1">
                      <a:lumMod val="50000"/>
                    </a:schemeClr>
                  </a:solidFill>
                </a:ln>
              </c:spPr>
              <c:txPr>
                <a:bodyPr/>
                <a:lstStyle/>
                <a:p>
                  <a:pPr>
                    <a:defRPr sz="12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0C-47A6-9A1C-535DEAEF32A1}"/>
                </c:ext>
              </c:extLst>
            </c:dLbl>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Sheet1!$F$2:$F$4</c:f>
              <c:numCache>
                <c:formatCode>0.0</c:formatCode>
                <c:ptCount val="3"/>
                <c:pt idx="0">
                  <c:v>23</c:v>
                </c:pt>
                <c:pt idx="1">
                  <c:v>33</c:v>
                </c:pt>
                <c:pt idx="2">
                  <c:v>7</c:v>
                </c:pt>
              </c:numCache>
            </c:numRef>
          </c:val>
          <c:extLst>
            <c:ext xmlns:c16="http://schemas.microsoft.com/office/drawing/2014/chart" uri="{C3380CC4-5D6E-409C-BE32-E72D297353CC}">
              <c16:uniqueId val="{00000005-330C-47A6-9A1C-535DEAEF32A1}"/>
            </c:ext>
          </c:extLst>
        </c:ser>
        <c:dLbls>
          <c:showLegendKey val="0"/>
          <c:showVal val="1"/>
          <c:showCatName val="0"/>
          <c:showSerName val="0"/>
          <c:showPercent val="0"/>
          <c:showBubbleSize val="0"/>
        </c:dLbls>
        <c:gapWidth val="52"/>
        <c:overlap val="100"/>
        <c:serLines>
          <c:spPr>
            <a:ln>
              <a:prstDash val="sysDash"/>
              <a:miter lim="800000"/>
            </a:ln>
          </c:spPr>
        </c:serLines>
        <c:axId val="254174720"/>
        <c:axId val="254176256"/>
      </c:barChart>
      <c:catAx>
        <c:axId val="254174720"/>
        <c:scaling>
          <c:orientation val="maxMin"/>
        </c:scaling>
        <c:delete val="0"/>
        <c:axPos val="l"/>
        <c:numFmt formatCode="General" sourceLinked="0"/>
        <c:majorTickMark val="none"/>
        <c:minorTickMark val="none"/>
        <c:tickLblPos val="nextTo"/>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254176256"/>
        <c:crosses val="autoZero"/>
        <c:auto val="1"/>
        <c:lblAlgn val="ctr"/>
        <c:lblOffset val="100"/>
        <c:noMultiLvlLbl val="0"/>
      </c:catAx>
      <c:valAx>
        <c:axId val="254176256"/>
        <c:scaling>
          <c:orientation val="minMax"/>
          <c:max val="100"/>
        </c:scaling>
        <c:delete val="0"/>
        <c:axPos val="t"/>
        <c:majorGridlines/>
        <c:title>
          <c:tx>
            <c:rich>
              <a:bodyPr/>
              <a:lstStyle/>
              <a:p>
                <a:pPr>
                  <a:defRPr sz="1600">
                    <a:latin typeface="メイリオ" panose="020B0604030504040204" pitchFamily="50" charset="-128"/>
                    <a:ea typeface="メイリオ" panose="020B0604030504040204" pitchFamily="50" charset="-128"/>
                    <a:cs typeface="メイリオ" panose="020B0604030504040204" pitchFamily="50" charset="-128"/>
                  </a:defRPr>
                </a:pP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p>
            </c:rich>
          </c:tx>
          <c:layout>
            <c:manualLayout>
              <c:xMode val="edge"/>
              <c:yMode val="edge"/>
              <c:x val="0.81932684630738528"/>
              <c:y val="0.14714074803149607"/>
            </c:manualLayout>
          </c:layout>
          <c:overlay val="0"/>
        </c:title>
        <c:numFmt formatCode="0.0" sourceLinked="1"/>
        <c:majorTickMark val="out"/>
        <c:minorTickMark val="none"/>
        <c:tickLblPos val="nextTo"/>
        <c:crossAx val="254174720"/>
        <c:crosses val="autoZero"/>
        <c:crossBetween val="between"/>
        <c:majorUnit val="25"/>
      </c:valAx>
    </c:plotArea>
    <c:legend>
      <c:legendPos val="r"/>
      <c:overlay val="0"/>
    </c:legend>
    <c:plotVisOnly val="1"/>
    <c:dispBlanksAs val="gap"/>
    <c:showDLblsOverMax val="0"/>
  </c:chart>
  <c:spPr>
    <a:solidFill>
      <a:schemeClr val="bg1"/>
    </a:solidFill>
    <a:ln>
      <a:solidFill>
        <a:schemeClr val="tx2">
          <a:lumMod val="50000"/>
        </a:schemeClr>
      </a:solidFill>
      <a:prstDash val="sysDot"/>
    </a:ln>
  </c:spPr>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BB700-FFD0-491A-9827-F0476E71AC7D}" type="doc">
      <dgm:prSet loTypeId="urn:microsoft.com/office/officeart/2005/8/layout/pyramid1" loCatId="pyramid" qsTypeId="urn:microsoft.com/office/officeart/2005/8/quickstyle/simple1" qsCatId="simple" csTypeId="urn:microsoft.com/office/officeart/2005/8/colors/accent1_2" csCatId="accent1" phldr="1"/>
      <dgm:spPr/>
    </dgm:pt>
    <dgm:pt modelId="{D32156CC-7578-412B-9CCE-56B7EA90A497}">
      <dgm:prSet phldrT="[テキスト]" custT="1"/>
      <dgm:spPr>
        <a:solidFill>
          <a:schemeClr val="accent4">
            <a:lumMod val="40000"/>
            <a:lumOff val="60000"/>
          </a:schemeClr>
        </a:solidFill>
        <a:ln>
          <a:noFill/>
        </a:ln>
      </dgm:spPr>
      <dgm:t>
        <a:bodyPr/>
        <a:lstStyle/>
        <a:p>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3200" dirty="0">
              <a:solidFill>
                <a:schemeClr val="tx1"/>
              </a:solidFill>
              <a:latin typeface="メイリオ" panose="020B0604030504040204" pitchFamily="50" charset="-128"/>
              <a:ea typeface="メイリオ" panose="020B0604030504040204" pitchFamily="50" charset="-128"/>
            </a:rPr>
            <a:t>意見</a:t>
          </a:r>
          <a:endParaRPr kumimoji="1" lang="en-US" altLang="ja-JP" sz="32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自分の主張や考え</a:t>
          </a:r>
        </a:p>
      </dgm:t>
    </dgm:pt>
    <dgm:pt modelId="{C6680A4B-AF44-4EA1-823B-89F734CB0EF6}" type="parTrans" cxnId="{000CDB15-1B81-471A-9827-0DDC1EDE2A2D}">
      <dgm:prSet/>
      <dgm:spPr/>
      <dgm:t>
        <a:bodyPr/>
        <a:lstStyle/>
        <a:p>
          <a:endParaRPr kumimoji="1" lang="ja-JP" altLang="en-US" sz="3200">
            <a:solidFill>
              <a:schemeClr val="bg1"/>
            </a:solidFill>
            <a:latin typeface="HG丸ｺﾞｼｯｸM-PRO" panose="020F0600000000000000" pitchFamily="50" charset="-128"/>
            <a:ea typeface="HG丸ｺﾞｼｯｸM-PRO" panose="020F0600000000000000" pitchFamily="50" charset="-128"/>
          </a:endParaRPr>
        </a:p>
      </dgm:t>
    </dgm:pt>
    <dgm:pt modelId="{23432BED-24BF-4C83-B8B5-07CBA979AAEF}" type="sibTrans" cxnId="{000CDB15-1B81-471A-9827-0DDC1EDE2A2D}">
      <dgm:prSet/>
      <dgm:spPr/>
      <dgm:t>
        <a:bodyPr/>
        <a:lstStyle/>
        <a:p>
          <a:endParaRPr kumimoji="1" lang="ja-JP" altLang="en-US" sz="3200">
            <a:solidFill>
              <a:schemeClr val="bg1"/>
            </a:solidFill>
            <a:latin typeface="HG丸ｺﾞｼｯｸM-PRO" panose="020F0600000000000000" pitchFamily="50" charset="-128"/>
            <a:ea typeface="HG丸ｺﾞｼｯｸM-PRO" panose="020F0600000000000000" pitchFamily="50" charset="-128"/>
          </a:endParaRPr>
        </a:p>
      </dgm:t>
    </dgm:pt>
    <dgm:pt modelId="{BF6A7135-D827-47B4-A186-76AD1C13AC4D}">
      <dgm:prSet phldrT="[テキスト]" custT="1"/>
      <dgm:spPr>
        <a:solidFill>
          <a:schemeClr val="accent3">
            <a:lumMod val="60000"/>
            <a:lumOff val="40000"/>
          </a:schemeClr>
        </a:solidFill>
        <a:ln>
          <a:noFill/>
        </a:ln>
      </dgm:spPr>
      <dgm:t>
        <a:bodyPr/>
        <a:lstStyle/>
        <a:p>
          <a:r>
            <a:rPr kumimoji="1" lang="ja-JP" altLang="en-US" sz="3200" dirty="0">
              <a:solidFill>
                <a:schemeClr val="bg1"/>
              </a:solidFill>
              <a:latin typeface="メイリオ" panose="020B0604030504040204" pitchFamily="50" charset="-128"/>
              <a:ea typeface="メイリオ" panose="020B0604030504040204" pitchFamily="50" charset="-128"/>
            </a:rPr>
            <a:t>事実</a:t>
          </a:r>
          <a:endParaRPr kumimoji="1" lang="en-US" altLang="ja-JP" sz="3200" dirty="0">
            <a:solidFill>
              <a:schemeClr val="bg1"/>
            </a:solidFill>
            <a:latin typeface="メイリオ" panose="020B0604030504040204" pitchFamily="50" charset="-128"/>
            <a:ea typeface="メイリオ" panose="020B0604030504040204" pitchFamily="50" charset="-128"/>
          </a:endParaRPr>
        </a:p>
        <a:p>
          <a:r>
            <a:rPr kumimoji="1" lang="ja-JP" altLang="en-US" sz="2000" dirty="0">
              <a:solidFill>
                <a:schemeClr val="bg1"/>
              </a:solidFill>
              <a:latin typeface="メイリオ" panose="020B0604030504040204" pitchFamily="50" charset="-128"/>
              <a:ea typeface="メイリオ" panose="020B0604030504040204" pitchFamily="50" charset="-128"/>
            </a:rPr>
            <a:t>自分の経験や知識</a:t>
          </a:r>
        </a:p>
      </dgm:t>
    </dgm:pt>
    <dgm:pt modelId="{BB7E1FA9-1E0D-441B-B490-28227EE7984A}" type="parTrans" cxnId="{277FDB66-3572-4405-9C6D-E64D844D4541}">
      <dgm:prSet/>
      <dgm:spPr/>
      <dgm:t>
        <a:bodyPr/>
        <a:lstStyle/>
        <a:p>
          <a:endParaRPr kumimoji="1" lang="ja-JP" altLang="en-US" sz="3200">
            <a:solidFill>
              <a:schemeClr val="bg1"/>
            </a:solidFill>
            <a:latin typeface="HG丸ｺﾞｼｯｸM-PRO" panose="020F0600000000000000" pitchFamily="50" charset="-128"/>
            <a:ea typeface="HG丸ｺﾞｼｯｸM-PRO" panose="020F0600000000000000" pitchFamily="50" charset="-128"/>
          </a:endParaRPr>
        </a:p>
      </dgm:t>
    </dgm:pt>
    <dgm:pt modelId="{F50A41E9-4D1C-4624-BA57-B1D3D15F6A84}" type="sibTrans" cxnId="{277FDB66-3572-4405-9C6D-E64D844D4541}">
      <dgm:prSet/>
      <dgm:spPr/>
      <dgm:t>
        <a:bodyPr/>
        <a:lstStyle/>
        <a:p>
          <a:endParaRPr kumimoji="1" lang="ja-JP" altLang="en-US" sz="3200">
            <a:solidFill>
              <a:schemeClr val="bg1"/>
            </a:solidFill>
            <a:latin typeface="HG丸ｺﾞｼｯｸM-PRO" panose="020F0600000000000000" pitchFamily="50" charset="-128"/>
            <a:ea typeface="HG丸ｺﾞｼｯｸM-PRO" panose="020F0600000000000000" pitchFamily="50" charset="-128"/>
          </a:endParaRPr>
        </a:p>
      </dgm:t>
    </dgm:pt>
    <dgm:pt modelId="{F642C1F6-3ED4-467E-8752-7D5FC4ABE519}" type="pres">
      <dgm:prSet presAssocID="{BBFBB700-FFD0-491A-9827-F0476E71AC7D}" presName="Name0" presStyleCnt="0">
        <dgm:presLayoutVars>
          <dgm:dir/>
          <dgm:animLvl val="lvl"/>
          <dgm:resizeHandles val="exact"/>
        </dgm:presLayoutVars>
      </dgm:prSet>
      <dgm:spPr/>
    </dgm:pt>
    <dgm:pt modelId="{D1251A44-EF18-456A-841D-7860DB2C6813}" type="pres">
      <dgm:prSet presAssocID="{D32156CC-7578-412B-9CCE-56B7EA90A497}" presName="Name8" presStyleCnt="0"/>
      <dgm:spPr/>
    </dgm:pt>
    <dgm:pt modelId="{678AFE59-895C-4071-A9ED-FBC329F36C91}" type="pres">
      <dgm:prSet presAssocID="{D32156CC-7578-412B-9CCE-56B7EA90A497}" presName="level" presStyleLbl="node1" presStyleIdx="0" presStyleCnt="2" custScaleY="166588" custLinFactNeighborY="-6198">
        <dgm:presLayoutVars>
          <dgm:chMax val="1"/>
          <dgm:bulletEnabled val="1"/>
        </dgm:presLayoutVars>
      </dgm:prSet>
      <dgm:spPr/>
    </dgm:pt>
    <dgm:pt modelId="{060552D9-1CEA-43E9-8359-F998BBBFB206}" type="pres">
      <dgm:prSet presAssocID="{D32156CC-7578-412B-9CCE-56B7EA90A497}" presName="levelTx" presStyleLbl="revTx" presStyleIdx="0" presStyleCnt="0">
        <dgm:presLayoutVars>
          <dgm:chMax val="1"/>
          <dgm:bulletEnabled val="1"/>
        </dgm:presLayoutVars>
      </dgm:prSet>
      <dgm:spPr/>
    </dgm:pt>
    <dgm:pt modelId="{87C37140-DE88-4CA4-8732-1DBC0021B8F7}" type="pres">
      <dgm:prSet presAssocID="{BF6A7135-D827-47B4-A186-76AD1C13AC4D}" presName="Name8" presStyleCnt="0"/>
      <dgm:spPr/>
    </dgm:pt>
    <dgm:pt modelId="{00A4D727-ABA8-4EDA-A00C-CC582B4D89DC}" type="pres">
      <dgm:prSet presAssocID="{BF6A7135-D827-47B4-A186-76AD1C13AC4D}" presName="level" presStyleLbl="node1" presStyleIdx="1" presStyleCnt="2">
        <dgm:presLayoutVars>
          <dgm:chMax val="1"/>
          <dgm:bulletEnabled val="1"/>
        </dgm:presLayoutVars>
      </dgm:prSet>
      <dgm:spPr/>
    </dgm:pt>
    <dgm:pt modelId="{E139C82B-FF46-40EE-9FCE-AEFF3472D86F}" type="pres">
      <dgm:prSet presAssocID="{BF6A7135-D827-47B4-A186-76AD1C13AC4D}" presName="levelTx" presStyleLbl="revTx" presStyleIdx="0" presStyleCnt="0">
        <dgm:presLayoutVars>
          <dgm:chMax val="1"/>
          <dgm:bulletEnabled val="1"/>
        </dgm:presLayoutVars>
      </dgm:prSet>
      <dgm:spPr/>
    </dgm:pt>
  </dgm:ptLst>
  <dgm:cxnLst>
    <dgm:cxn modelId="{000CDB15-1B81-471A-9827-0DDC1EDE2A2D}" srcId="{BBFBB700-FFD0-491A-9827-F0476E71AC7D}" destId="{D32156CC-7578-412B-9CCE-56B7EA90A497}" srcOrd="0" destOrd="0" parTransId="{C6680A4B-AF44-4EA1-823B-89F734CB0EF6}" sibTransId="{23432BED-24BF-4C83-B8B5-07CBA979AAEF}"/>
    <dgm:cxn modelId="{64210731-086A-458F-A3F3-454C832D7ED3}" type="presOf" srcId="{BF6A7135-D827-47B4-A186-76AD1C13AC4D}" destId="{00A4D727-ABA8-4EDA-A00C-CC582B4D89DC}" srcOrd="0" destOrd="0" presId="urn:microsoft.com/office/officeart/2005/8/layout/pyramid1"/>
    <dgm:cxn modelId="{277FDB66-3572-4405-9C6D-E64D844D4541}" srcId="{BBFBB700-FFD0-491A-9827-F0476E71AC7D}" destId="{BF6A7135-D827-47B4-A186-76AD1C13AC4D}" srcOrd="1" destOrd="0" parTransId="{BB7E1FA9-1E0D-441B-B490-28227EE7984A}" sibTransId="{F50A41E9-4D1C-4624-BA57-B1D3D15F6A84}"/>
    <dgm:cxn modelId="{39C84251-575A-4BB3-8F70-B9D7BA166F2A}" type="presOf" srcId="{BF6A7135-D827-47B4-A186-76AD1C13AC4D}" destId="{E139C82B-FF46-40EE-9FCE-AEFF3472D86F}" srcOrd="1" destOrd="0" presId="urn:microsoft.com/office/officeart/2005/8/layout/pyramid1"/>
    <dgm:cxn modelId="{B44D119D-ED49-40E2-9481-971F124C7735}" type="presOf" srcId="{D32156CC-7578-412B-9CCE-56B7EA90A497}" destId="{678AFE59-895C-4071-A9ED-FBC329F36C91}" srcOrd="0" destOrd="0" presId="urn:microsoft.com/office/officeart/2005/8/layout/pyramid1"/>
    <dgm:cxn modelId="{7D392DBB-0FAF-4B9D-8B58-C4DDC348FDB9}" type="presOf" srcId="{D32156CC-7578-412B-9CCE-56B7EA90A497}" destId="{060552D9-1CEA-43E9-8359-F998BBBFB206}" srcOrd="1" destOrd="0" presId="urn:microsoft.com/office/officeart/2005/8/layout/pyramid1"/>
    <dgm:cxn modelId="{AC8E3DD3-B175-4859-AB30-D4024FBFEA80}" type="presOf" srcId="{BBFBB700-FFD0-491A-9827-F0476E71AC7D}" destId="{F642C1F6-3ED4-467E-8752-7D5FC4ABE519}" srcOrd="0" destOrd="0" presId="urn:microsoft.com/office/officeart/2005/8/layout/pyramid1"/>
    <dgm:cxn modelId="{7D5F7893-1A73-421A-A9AA-D6ACE7963630}" type="presParOf" srcId="{F642C1F6-3ED4-467E-8752-7D5FC4ABE519}" destId="{D1251A44-EF18-456A-841D-7860DB2C6813}" srcOrd="0" destOrd="0" presId="urn:microsoft.com/office/officeart/2005/8/layout/pyramid1"/>
    <dgm:cxn modelId="{3C880228-C9E7-406F-9083-E712C49AFEB4}" type="presParOf" srcId="{D1251A44-EF18-456A-841D-7860DB2C6813}" destId="{678AFE59-895C-4071-A9ED-FBC329F36C91}" srcOrd="0" destOrd="0" presId="urn:microsoft.com/office/officeart/2005/8/layout/pyramid1"/>
    <dgm:cxn modelId="{A5825CBA-DD56-4544-8603-F13D389FA913}" type="presParOf" srcId="{D1251A44-EF18-456A-841D-7860DB2C6813}" destId="{060552D9-1CEA-43E9-8359-F998BBBFB206}" srcOrd="1" destOrd="0" presId="urn:microsoft.com/office/officeart/2005/8/layout/pyramid1"/>
    <dgm:cxn modelId="{5414675E-8657-4DBB-AFD2-F3BF76E829C8}" type="presParOf" srcId="{F642C1F6-3ED4-467E-8752-7D5FC4ABE519}" destId="{87C37140-DE88-4CA4-8732-1DBC0021B8F7}" srcOrd="1" destOrd="0" presId="urn:microsoft.com/office/officeart/2005/8/layout/pyramid1"/>
    <dgm:cxn modelId="{CBD86ACB-D305-4FB8-9521-38BD98ACAC66}" type="presParOf" srcId="{87C37140-DE88-4CA4-8732-1DBC0021B8F7}" destId="{00A4D727-ABA8-4EDA-A00C-CC582B4D89DC}" srcOrd="0" destOrd="0" presId="urn:microsoft.com/office/officeart/2005/8/layout/pyramid1"/>
    <dgm:cxn modelId="{A0B648FA-F418-4742-AD14-5E7B2B6FAADF}" type="presParOf" srcId="{87C37140-DE88-4CA4-8732-1DBC0021B8F7}" destId="{E139C82B-FF46-40EE-9FCE-AEFF3472D86F}" srcOrd="1" destOrd="0" presId="urn:microsoft.com/office/officeart/2005/8/layout/pyramid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AFE59-895C-4071-A9ED-FBC329F36C91}">
      <dsp:nvSpPr>
        <dsp:cNvPr id="0" name=""/>
        <dsp:cNvSpPr/>
      </dsp:nvSpPr>
      <dsp:spPr>
        <a:xfrm>
          <a:off x="999239" y="0"/>
          <a:ext cx="3329225" cy="2367335"/>
        </a:xfrm>
        <a:prstGeom prst="trapezoid">
          <a:avLst>
            <a:gd name="adj" fmla="val 70316"/>
          </a:avLst>
        </a:prstGeom>
        <a:solidFill>
          <a:schemeClr val="accent4">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kumimoji="1" lang="en-US" altLang="ja-JP" sz="1800" kern="1200" dirty="0">
            <a:solidFill>
              <a:schemeClr val="tx1"/>
            </a:solidFill>
            <a:latin typeface="メイリオ" panose="020B0604030504040204" pitchFamily="50" charset="-128"/>
            <a:ea typeface="メイリオ" panose="020B0604030504040204" pitchFamily="50" charset="-128"/>
          </a:endParaRPr>
        </a:p>
        <a:p>
          <a:pPr marL="0" lvl="0" indent="0" algn="ctr" defTabSz="800100">
            <a:lnSpc>
              <a:spcPct val="90000"/>
            </a:lnSpc>
            <a:spcBef>
              <a:spcPct val="0"/>
            </a:spcBef>
            <a:spcAft>
              <a:spcPct val="35000"/>
            </a:spcAft>
            <a:buNone/>
          </a:pPr>
          <a:r>
            <a:rPr kumimoji="1" lang="ja-JP" altLang="en-US" sz="3200" kern="1200" dirty="0">
              <a:solidFill>
                <a:schemeClr val="tx1"/>
              </a:solidFill>
              <a:latin typeface="メイリオ" panose="020B0604030504040204" pitchFamily="50" charset="-128"/>
              <a:ea typeface="メイリオ" panose="020B0604030504040204" pitchFamily="50" charset="-128"/>
            </a:rPr>
            <a:t>意見</a:t>
          </a:r>
          <a:endParaRPr kumimoji="1" lang="en-US" altLang="ja-JP" sz="3200" kern="1200" dirty="0">
            <a:solidFill>
              <a:schemeClr val="tx1"/>
            </a:solidFill>
            <a:latin typeface="メイリオ" panose="020B0604030504040204" pitchFamily="50" charset="-128"/>
            <a:ea typeface="メイリオ" panose="020B0604030504040204" pitchFamily="50" charset="-128"/>
          </a:endParaRPr>
        </a:p>
        <a:p>
          <a:pPr marL="0" lvl="0" indent="0" algn="ctr" defTabSz="800100">
            <a:lnSpc>
              <a:spcPct val="90000"/>
            </a:lnSpc>
            <a:spcBef>
              <a:spcPct val="0"/>
            </a:spcBef>
            <a:spcAft>
              <a:spcPct val="35000"/>
            </a:spcAft>
            <a:buNone/>
          </a:pPr>
          <a:r>
            <a:rPr kumimoji="1" lang="ja-JP" altLang="en-US" sz="2000" kern="1200" dirty="0">
              <a:solidFill>
                <a:schemeClr val="tx1"/>
              </a:solidFill>
              <a:latin typeface="メイリオ" panose="020B0604030504040204" pitchFamily="50" charset="-128"/>
              <a:ea typeface="メイリオ" panose="020B0604030504040204" pitchFamily="50" charset="-128"/>
            </a:rPr>
            <a:t>自分の主張や考え</a:t>
          </a:r>
        </a:p>
      </dsp:txBody>
      <dsp:txXfrm>
        <a:off x="999239" y="0"/>
        <a:ext cx="3329225" cy="2367335"/>
      </dsp:txXfrm>
    </dsp:sp>
    <dsp:sp modelId="{00A4D727-ABA8-4EDA-A00C-CC582B4D89DC}">
      <dsp:nvSpPr>
        <dsp:cNvPr id="0" name=""/>
        <dsp:cNvSpPr/>
      </dsp:nvSpPr>
      <dsp:spPr>
        <a:xfrm>
          <a:off x="0" y="2367335"/>
          <a:ext cx="5327703" cy="1421071"/>
        </a:xfrm>
        <a:prstGeom prst="trapezoid">
          <a:avLst>
            <a:gd name="adj" fmla="val 70316"/>
          </a:avLst>
        </a:prstGeom>
        <a:solidFill>
          <a:schemeClr val="accent3">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bg1"/>
              </a:solidFill>
              <a:latin typeface="メイリオ" panose="020B0604030504040204" pitchFamily="50" charset="-128"/>
              <a:ea typeface="メイリオ" panose="020B0604030504040204" pitchFamily="50" charset="-128"/>
            </a:rPr>
            <a:t>事実</a:t>
          </a:r>
          <a:endParaRPr kumimoji="1" lang="en-US" altLang="ja-JP" sz="3200" kern="1200" dirty="0">
            <a:solidFill>
              <a:schemeClr val="bg1"/>
            </a:solidFill>
            <a:latin typeface="メイリオ" panose="020B0604030504040204" pitchFamily="50" charset="-128"/>
            <a:ea typeface="メイリオ" panose="020B0604030504040204" pitchFamily="50" charset="-128"/>
          </a:endParaRPr>
        </a:p>
        <a:p>
          <a:pPr marL="0" lvl="0" indent="0" algn="ctr" defTabSz="1422400">
            <a:lnSpc>
              <a:spcPct val="90000"/>
            </a:lnSpc>
            <a:spcBef>
              <a:spcPct val="0"/>
            </a:spcBef>
            <a:spcAft>
              <a:spcPct val="35000"/>
            </a:spcAft>
            <a:buNone/>
          </a:pPr>
          <a:r>
            <a:rPr kumimoji="1" lang="ja-JP" altLang="en-US" sz="2000" kern="1200" dirty="0">
              <a:solidFill>
                <a:schemeClr val="bg1"/>
              </a:solidFill>
              <a:latin typeface="メイリオ" panose="020B0604030504040204" pitchFamily="50" charset="-128"/>
              <a:ea typeface="メイリオ" panose="020B0604030504040204" pitchFamily="50" charset="-128"/>
            </a:rPr>
            <a:t>自分の経験や知識</a:t>
          </a:r>
        </a:p>
      </dsp:txBody>
      <dsp:txXfrm>
        <a:off x="932348" y="2367335"/>
        <a:ext cx="3463007" cy="14210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メイリオ" panose="020B0604030504040204" pitchFamily="50" charset="-128"/>
                <a:ea typeface="メイリオ"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メイリオ" panose="020B0604030504040204" pitchFamily="50" charset="-128"/>
                <a:ea typeface="メイリオ" panose="020B0604030504040204" pitchFamily="50" charset="-128"/>
              </a:defRPr>
            </a:lvl1pPr>
          </a:lstStyle>
          <a:p>
            <a:fld id="{575383FE-450A-48B7-B8F4-8BEB8BCAC236}" type="datetimeFigureOut">
              <a:rPr lang="ja-JP" altLang="en-US" smtClean="0"/>
              <a:pPr/>
              <a:t>2024/11/7</a:t>
            </a:fld>
            <a:endParaRPr lang="ja-JP" altLang="en-US" dirty="0"/>
          </a:p>
        </p:txBody>
      </p:sp>
      <p:sp>
        <p:nvSpPr>
          <p:cNvPr id="4" name="スライド イメージ プレースホルダー 3"/>
          <p:cNvSpPr>
            <a:spLocks noGrp="1" noRot="1" noChangeAspect="1"/>
          </p:cNvSpPr>
          <p:nvPr>
            <p:ph type="sldImg" idx="2"/>
          </p:nvPr>
        </p:nvSpPr>
        <p:spPr>
          <a:xfrm>
            <a:off x="714375" y="746125"/>
            <a:ext cx="537845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メイリオ" panose="020B0604030504040204" pitchFamily="50" charset="-128"/>
                <a:ea typeface="メイリオ"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メイリオ" panose="020B0604030504040204" pitchFamily="50" charset="-128"/>
                <a:ea typeface="メイリオ" panose="020B0604030504040204" pitchFamily="50" charset="-128"/>
              </a:defRPr>
            </a:lvl1pPr>
          </a:lstStyle>
          <a:p>
            <a:fld id="{6B865E2D-BF62-4D64-893D-5580626E3B6F}" type="slidenum">
              <a:rPr lang="ja-JP" altLang="en-US" smtClean="0"/>
              <a:pPr/>
              <a:t>‹#›</a:t>
            </a:fld>
            <a:endParaRPr lang="ja-JP" altLang="en-US" dirty="0"/>
          </a:p>
        </p:txBody>
      </p:sp>
    </p:spTree>
    <p:extLst>
      <p:ext uri="{BB962C8B-B14F-4D97-AF65-F5344CB8AC3E}">
        <p14:creationId xmlns:p14="http://schemas.microsoft.com/office/powerpoint/2010/main" val="30723487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0</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また、レポートが書けて、国家試験合格につながることで、</a:t>
            </a:r>
            <a:endParaRPr lang="en-US" altLang="ja-JP" dirty="0"/>
          </a:p>
          <a:p>
            <a:pPr eaLnBrk="1" hangingPunct="1"/>
            <a:r>
              <a:rPr lang="ja-JP" altLang="en-US" dirty="0"/>
              <a:t>（</a:t>
            </a:r>
            <a:r>
              <a:rPr lang="en-US" altLang="ja-JP" dirty="0"/>
              <a:t>1</a:t>
            </a:r>
            <a:r>
              <a:rPr lang="ja-JP" altLang="en-US" dirty="0"/>
              <a:t>クリックずつ読み上げ）</a:t>
            </a:r>
            <a:endParaRPr lang="ja-JP" altLang="ja-JP" dirty="0"/>
          </a:p>
        </p:txBody>
      </p:sp>
    </p:spTree>
    <p:extLst>
      <p:ext uri="{BB962C8B-B14F-4D97-AF65-F5344CB8AC3E}">
        <p14:creationId xmlns:p14="http://schemas.microsoft.com/office/powerpoint/2010/main" val="26116695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（文章を書く役にだけ絵を見せる）</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99</a:t>
            </a:fld>
            <a:endParaRPr lang="en-US" altLang="ja-JP" dirty="0"/>
          </a:p>
        </p:txBody>
      </p:sp>
    </p:spTree>
    <p:extLst>
      <p:ext uri="{BB962C8B-B14F-4D97-AF65-F5344CB8AC3E}">
        <p14:creationId xmlns:p14="http://schemas.microsoft.com/office/powerpoint/2010/main" val="19270989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100</a:t>
            </a:fld>
            <a:endParaRPr lang="en-US" altLang="ja-JP" dirty="0"/>
          </a:p>
        </p:txBody>
      </p:sp>
    </p:spTree>
    <p:extLst>
      <p:ext uri="{BB962C8B-B14F-4D97-AF65-F5344CB8AC3E}">
        <p14:creationId xmlns:p14="http://schemas.microsoft.com/office/powerpoint/2010/main" val="19270989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★へんてこな絵を描くチームが多い</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101</a:t>
            </a:fld>
            <a:endParaRPr lang="en-US" altLang="ja-JP" dirty="0"/>
          </a:p>
        </p:txBody>
      </p:sp>
    </p:spTree>
    <p:extLst>
      <p:ext uri="{BB962C8B-B14F-4D97-AF65-F5344CB8AC3E}">
        <p14:creationId xmlns:p14="http://schemas.microsoft.com/office/powerpoint/2010/main" val="19270989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では、まずは答え合わせです。正解は生地などを伸ばす「麺棒」でした。</a:t>
            </a:r>
            <a:endParaRPr kumimoji="1" lang="en-US" altLang="ja-JP" dirty="0"/>
          </a:p>
          <a:p>
            <a:r>
              <a:rPr kumimoji="1" lang="ja-JP" altLang="en-US" dirty="0"/>
              <a:t>それぞれのグループで完成した絵はどうだったでしょうか？</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102</a:t>
            </a:fld>
            <a:endParaRPr lang="en-US" altLang="ja-JP" dirty="0"/>
          </a:p>
        </p:txBody>
      </p:sp>
    </p:spTree>
    <p:extLst>
      <p:ext uri="{BB962C8B-B14F-4D97-AF65-F5344CB8AC3E}">
        <p14:creationId xmlns:p14="http://schemas.microsoft.com/office/powerpoint/2010/main" val="26213363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さて、今回のグループワークを通じて皆さん感じているかと思いますが、</a:t>
            </a:r>
            <a:endParaRPr kumimoji="1" lang="en-US" altLang="ja-JP" dirty="0"/>
          </a:p>
          <a:p>
            <a:r>
              <a:rPr kumimoji="1" lang="ja-JP" altLang="en-US" dirty="0"/>
              <a:t>文章だけで正しく何かを伝えようと思うと、思ったよりも難しいし、思ったよりも伝わらないですよね。</a:t>
            </a:r>
          </a:p>
          <a:p>
            <a:endParaRPr kumimoji="1" lang="ja-JP" altLang="en-US" dirty="0"/>
          </a:p>
          <a:p>
            <a:r>
              <a:rPr kumimoji="1" lang="ja-JP" altLang="en-US" dirty="0"/>
              <a:t>そして実際に文章を書く役の人は、どうやって文章を書こうか悩んだと思います。</a:t>
            </a:r>
          </a:p>
          <a:p>
            <a:r>
              <a:rPr kumimoji="1" lang="ja-JP" altLang="en-US" dirty="0"/>
              <a:t>この「どうやって相手に伝わるように書こう」ということを考えるということが、実は「伝える順序を考える」ということです。</a:t>
            </a:r>
          </a:p>
          <a:p>
            <a:endParaRPr kumimoji="1" lang="ja-JP" altLang="en-US" dirty="0"/>
          </a:p>
          <a:p>
            <a:r>
              <a:rPr kumimoji="1" lang="ja-JP" altLang="en-US" dirty="0"/>
              <a:t>ちなみに、先ほどの綿棒の絵を見て、取っ手の部分から説明していこうと考えた人は</a:t>
            </a:r>
            <a:endParaRPr kumimoji="1" lang="en-US" altLang="ja-JP" dirty="0"/>
          </a:p>
          <a:p>
            <a:r>
              <a:rPr kumimoji="1" lang="ja-JP" altLang="en-US" dirty="0"/>
              <a:t>恐らく少ないと思います。ほとんどの人が、まずは真ん中の円柱について書き始めたのではないでしょうか。</a:t>
            </a:r>
            <a:endParaRPr kumimoji="1" lang="en-US" altLang="ja-JP" dirty="0"/>
          </a:p>
          <a:p>
            <a:endParaRPr kumimoji="1" lang="en-US" altLang="ja-JP" dirty="0"/>
          </a:p>
          <a:p>
            <a:r>
              <a:rPr kumimoji="1" lang="ja-JP" altLang="en-US" dirty="0"/>
              <a:t>つまりそれは、絵を知らない人にとって、「まずは大枠を伝えたほうが分かりやすいだろうな」という考えがあったからです。</a:t>
            </a:r>
            <a:endParaRPr kumimoji="1" lang="en-US" altLang="ja-JP" dirty="0"/>
          </a:p>
          <a:p>
            <a:r>
              <a:rPr kumimoji="1" lang="ja-JP" altLang="en-US" dirty="0"/>
              <a:t>そしてこれがまさに授業の冒頭で伝えた、</a:t>
            </a:r>
            <a:endParaRPr kumimoji="1" lang="en-US" altLang="ja-JP" dirty="0"/>
          </a:p>
          <a:p>
            <a:r>
              <a:rPr kumimoji="1" lang="ja-JP" altLang="en-US" dirty="0"/>
              <a:t>・いま自分が書いているのは誰が読む文章なのか？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・じゃあその人にとってどの順番で伝えると分かりやすいのか？</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を考えているということです。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実は皆さん、このルール③はいま無意識にやっていたこととも言えます。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つまり、これが意識的にできるようになれば、どんな場面でも分かりやすい文章を書けるようになるということです。</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103</a:t>
            </a:fld>
            <a:endParaRPr lang="en-US" altLang="ja-JP" dirty="0"/>
          </a:p>
        </p:txBody>
      </p:sp>
    </p:spTree>
    <p:extLst>
      <p:ext uri="{BB962C8B-B14F-4D97-AF65-F5344CB8AC3E}">
        <p14:creationId xmlns:p14="http://schemas.microsoft.com/office/powerpoint/2010/main" val="19270989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30</a:t>
            </a:r>
            <a:r>
              <a:rPr kumimoji="1" lang="ja-JP" altLang="en-US" dirty="0"/>
              <a:t>分</a:t>
            </a:r>
            <a:endParaRPr kumimoji="1" lang="en-US" altLang="ja-JP" dirty="0"/>
          </a:p>
          <a:p>
            <a:r>
              <a:rPr kumimoji="1" lang="ja-JP" altLang="en-US" dirty="0"/>
              <a:t>　採点・解説確認　</a:t>
            </a:r>
            <a:r>
              <a:rPr kumimoji="1" lang="en-US" altLang="ja-JP" dirty="0"/>
              <a:t>15</a:t>
            </a:r>
            <a:r>
              <a:rPr kumimoji="1" lang="ja-JP" altLang="en-US" dirty="0"/>
              <a:t>分 </a:t>
            </a:r>
            <a:r>
              <a:rPr kumimoji="1" lang="en-US" altLang="ja-JP" dirty="0"/>
              <a:t>※</a:t>
            </a:r>
            <a:r>
              <a:rPr kumimoji="1" lang="ja-JP" altLang="en-US" dirty="0"/>
              <a:t>別冊解答</a:t>
            </a:r>
            <a:r>
              <a:rPr kumimoji="1" lang="en-US" altLang="ja-JP" dirty="0"/>
              <a:t>p24-26</a:t>
            </a:r>
          </a:p>
          <a:p>
            <a:r>
              <a:rPr kumimoji="1" lang="ja-JP" altLang="en-US" dirty="0"/>
              <a:t>　　∟時間があれば、</a:t>
            </a:r>
            <a:r>
              <a:rPr kumimoji="1" lang="en-US" altLang="ja-JP" dirty="0"/>
              <a:t>【</a:t>
            </a:r>
            <a:r>
              <a:rPr kumimoji="1" lang="ja-JP" altLang="en-US" dirty="0"/>
              <a:t>第</a:t>
            </a:r>
            <a:r>
              <a:rPr kumimoji="1" lang="en-US" altLang="ja-JP" dirty="0"/>
              <a:t>6</a:t>
            </a:r>
            <a:r>
              <a:rPr kumimoji="1" lang="ja-JP" altLang="en-US" dirty="0"/>
              <a:t>ステップ問題</a:t>
            </a:r>
            <a:r>
              <a:rPr kumimoji="1" lang="en-US" altLang="ja-JP" dirty="0"/>
              <a:t>F】</a:t>
            </a:r>
            <a:r>
              <a:rPr kumimoji="1" lang="ja-JP" altLang="en-US" dirty="0"/>
              <a:t>は相互採点するのがオススメ</a:t>
            </a:r>
            <a:endParaRPr kumimoji="1" lang="en-US" altLang="ja-JP" dirty="0"/>
          </a:p>
          <a:p>
            <a:r>
              <a:rPr kumimoji="1" lang="ja-JP" altLang="en-US" dirty="0"/>
              <a:t>　　　（解説</a:t>
            </a:r>
            <a:r>
              <a:rPr kumimoji="1" lang="en-US" altLang="ja-JP" dirty="0"/>
              <a:t>p25-26</a:t>
            </a:r>
            <a:r>
              <a:rPr kumimoji="1" lang="ja-JP" altLang="en-US" dirty="0"/>
              <a:t>記載のチェックポイントを使用）</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104</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105</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106</a:t>
            </a:fld>
            <a:endParaRPr lang="en-US" altLang="ja-JP" dirty="0"/>
          </a:p>
        </p:txBody>
      </p:sp>
    </p:spTree>
    <p:extLst>
      <p:ext uri="{BB962C8B-B14F-4D97-AF65-F5344CB8AC3E}">
        <p14:creationId xmlns:p14="http://schemas.microsoft.com/office/powerpoint/2010/main" val="38492169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107</a:t>
            </a:fld>
            <a:endParaRPr lang="en-US" altLang="ja-JP" dirty="0"/>
          </a:p>
        </p:txBody>
      </p:sp>
    </p:spTree>
    <p:extLst>
      <p:ext uri="{BB962C8B-B14F-4D97-AF65-F5344CB8AC3E}">
        <p14:creationId xmlns:p14="http://schemas.microsoft.com/office/powerpoint/2010/main" val="38492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そして、就職の際に必要な自己</a:t>
            </a:r>
            <a:r>
              <a:rPr lang="en-US" altLang="ja-JP" dirty="0"/>
              <a:t>PR</a:t>
            </a:r>
            <a:r>
              <a:rPr lang="ja-JP" altLang="en-US" dirty="0"/>
              <a:t>や面接対策にもつながり、</a:t>
            </a:r>
            <a:endParaRPr lang="en-US" altLang="ja-JP" dirty="0"/>
          </a:p>
          <a:p>
            <a:pPr eaLnBrk="1" hangingPunct="1"/>
            <a:r>
              <a:rPr lang="ja-JP" altLang="en-US" dirty="0"/>
              <a:t>（</a:t>
            </a:r>
            <a:r>
              <a:rPr lang="en-US" altLang="ja-JP" dirty="0"/>
              <a:t>1</a:t>
            </a:r>
            <a:r>
              <a:rPr lang="ja-JP" altLang="en-US" dirty="0"/>
              <a:t>クリックずつ読み上げ）といった、たくさんのメリットが生まれます。</a:t>
            </a:r>
            <a:endParaRPr lang="ja-JP" altLang="ja-JP" dirty="0"/>
          </a:p>
        </p:txBody>
      </p:sp>
    </p:spTree>
    <p:extLst>
      <p:ext uri="{BB962C8B-B14F-4D97-AF65-F5344CB8AC3E}">
        <p14:creationId xmlns:p14="http://schemas.microsoft.com/office/powerpoint/2010/main" val="287002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なので、（スライド「これから皆さんが～」以降を読み上げ）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8308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では、文章力ステップの第</a:t>
            </a:r>
            <a:r>
              <a:rPr kumimoji="1" lang="en-US" altLang="ja-JP" dirty="0"/>
              <a:t>1</a:t>
            </a:r>
            <a:r>
              <a:rPr kumimoji="1" lang="ja-JP" altLang="en-US" dirty="0"/>
              <a:t>章から取り組んでいきましょう。</a:t>
            </a:r>
            <a:endParaRPr kumimoji="1" lang="en-US" altLang="ja-JP" dirty="0"/>
          </a:p>
          <a:p>
            <a:r>
              <a:rPr kumimoji="1" lang="ja-JP" altLang="en-US" dirty="0"/>
              <a:t>ここでは、文章を作成するときに必要な「語彙」「文法」について学んでいきます。</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12</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15</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p3-6</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endParaRPr kumimoji="1" lang="en-US" altLang="ja-JP" dirty="0"/>
          </a:p>
          <a:p>
            <a:endParaRPr kumimoji="1" lang="en-US" altLang="ja-JP" dirty="0"/>
          </a:p>
          <a:p>
            <a:r>
              <a:rPr kumimoji="1" lang="ja-JP" altLang="en-US" dirty="0"/>
              <a:t>▼途中の声掛け</a:t>
            </a:r>
            <a:endParaRPr kumimoji="1" lang="en-US" altLang="ja-JP" dirty="0"/>
          </a:p>
          <a:p>
            <a:r>
              <a:rPr kumimoji="1" lang="ja-JP" altLang="en-US" dirty="0"/>
              <a:t>「まったく分からないという人も、諦めずに</a:t>
            </a:r>
            <a:r>
              <a:rPr kumimoji="1" lang="en-US" altLang="ja-JP" dirty="0"/>
              <a:t>”</a:t>
            </a:r>
            <a:r>
              <a:rPr kumimoji="1" lang="ja-JP" altLang="en-US" dirty="0"/>
              <a:t>考えるヒント</a:t>
            </a:r>
            <a:r>
              <a:rPr kumimoji="1" lang="en-US" altLang="ja-JP" dirty="0"/>
              <a:t>”</a:t>
            </a:r>
            <a:r>
              <a:rPr kumimoji="1" lang="ja-JP" altLang="en-US" dirty="0"/>
              <a:t>を見ながら解いてみましょう」</a:t>
            </a:r>
            <a:endParaRPr kumimoji="1" lang="en-US" altLang="ja-JP" dirty="0"/>
          </a:p>
          <a:p>
            <a:r>
              <a:rPr kumimoji="1" lang="ja-JP" altLang="en-US" dirty="0"/>
              <a:t>「分からない問題は潔く飛ばして、まずは最後まで解くことを目指してください」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13</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さて、今は主に「語彙」の部分でテキストに取り組んでもらいました。</a:t>
            </a:r>
            <a:endParaRPr kumimoji="1" lang="en-US" altLang="ja-JP" dirty="0"/>
          </a:p>
          <a:p>
            <a:r>
              <a:rPr kumimoji="1" lang="ja-JP" altLang="en-US" dirty="0"/>
              <a:t>よくできていた人も、そうでなかった人も今回学んだことは知識としてしっかり吸収しておきましょう。</a:t>
            </a:r>
            <a:endParaRPr kumimoji="1" lang="en-US" altLang="ja-JP" dirty="0"/>
          </a:p>
          <a:p>
            <a:endParaRPr kumimoji="1" lang="en-US" altLang="ja-JP" dirty="0"/>
          </a:p>
          <a:p>
            <a:r>
              <a:rPr kumimoji="1" lang="ja-JP" altLang="en-US" dirty="0"/>
              <a:t>では次は「文法」の内容に入っていきます。</a:t>
            </a:r>
            <a:endParaRPr kumimoji="1" lang="en-US" altLang="ja-JP" dirty="0"/>
          </a:p>
          <a:p>
            <a:r>
              <a:rPr kumimoji="1" lang="ja-JP" altLang="en-US" dirty="0"/>
              <a:t>まずは皆さん、画面に映している</a:t>
            </a:r>
            <a:r>
              <a:rPr kumimoji="1" lang="en-US" altLang="ja-JP" dirty="0"/>
              <a:t>(1)</a:t>
            </a:r>
            <a:r>
              <a:rPr kumimoji="1" lang="ja-JP" altLang="en-US" dirty="0"/>
              <a:t>～</a:t>
            </a:r>
            <a:r>
              <a:rPr kumimoji="1" lang="en-US" altLang="ja-JP" dirty="0"/>
              <a:t>(3)</a:t>
            </a:r>
            <a:r>
              <a:rPr kumimoji="1" lang="ja-JP" altLang="en-US" dirty="0"/>
              <a:t>の文章を正しい形に直してみてください。</a:t>
            </a:r>
            <a:endParaRPr kumimoji="1" lang="en-US" altLang="ja-JP" dirty="0"/>
          </a:p>
          <a:p>
            <a:r>
              <a:rPr kumimoji="1" lang="en-US" altLang="ja-JP" dirty="0"/>
              <a:t>※</a:t>
            </a:r>
            <a:r>
              <a:rPr kumimoji="1" lang="ja-JP" altLang="en-US" dirty="0"/>
              <a:t>状況によって「隣の人と相談して</a:t>
            </a:r>
            <a:r>
              <a:rPr kumimoji="1" lang="en-US" altLang="ja-JP" dirty="0"/>
              <a:t>OK</a:t>
            </a:r>
            <a:r>
              <a:rPr kumimoji="1" lang="ja-JP" altLang="en-US" dirty="0"/>
              <a:t>」など指示を出すのも◎</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14</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さて、では答え合わせをしていきます。</a:t>
            </a:r>
            <a:endParaRPr kumimoji="1" lang="en-US" altLang="ja-JP" dirty="0"/>
          </a:p>
          <a:p>
            <a:r>
              <a:rPr kumimoji="1" lang="ja-JP" altLang="en-US" dirty="0"/>
              <a:t>（</a:t>
            </a:r>
            <a:r>
              <a:rPr kumimoji="1" lang="en-US" altLang="ja-JP" dirty="0"/>
              <a:t>1</a:t>
            </a:r>
            <a:r>
              <a:rPr kumimoji="1" lang="ja-JP" altLang="en-US" dirty="0"/>
              <a:t>クリックずつ読み上げ）</a:t>
            </a:r>
            <a:endParaRPr kumimoji="1" lang="en-US" altLang="ja-JP" dirty="0"/>
          </a:p>
          <a:p>
            <a:endParaRPr kumimoji="1" lang="en-US" altLang="ja-JP" dirty="0"/>
          </a:p>
          <a:p>
            <a:r>
              <a:rPr kumimoji="1" lang="ja-JP" altLang="en-US" dirty="0"/>
              <a:t>何を修正したかというと、文章上の「時制」を正しく揃えています。</a:t>
            </a:r>
            <a:endParaRPr kumimoji="1" lang="en-US" altLang="ja-JP" dirty="0"/>
          </a:p>
          <a:p>
            <a:r>
              <a:rPr kumimoji="1" lang="ja-JP" altLang="en-US" dirty="0"/>
              <a:t>例えば</a:t>
            </a:r>
            <a:r>
              <a:rPr kumimoji="1" lang="en-US" altLang="ja-JP" dirty="0"/>
              <a:t>(1)</a:t>
            </a:r>
            <a:r>
              <a:rPr kumimoji="1" lang="ja-JP" altLang="en-US" dirty="0"/>
              <a:t>でいうと、</a:t>
            </a:r>
            <a:r>
              <a:rPr kumimoji="1" lang="en-US" altLang="ja-JP" dirty="0"/>
              <a:t>『</a:t>
            </a:r>
            <a:r>
              <a:rPr kumimoji="1" lang="ja-JP" altLang="en-US" dirty="0"/>
              <a:t>先週</a:t>
            </a:r>
            <a:r>
              <a:rPr kumimoji="1" lang="en-US" altLang="ja-JP" dirty="0"/>
              <a:t>』</a:t>
            </a:r>
            <a:r>
              <a:rPr kumimoji="1" lang="ja-JP" altLang="en-US" dirty="0"/>
              <a:t>彼氏と喧嘩をした、という過去の話をしているのに、</a:t>
            </a:r>
            <a:endParaRPr kumimoji="1" lang="en-US" altLang="ja-JP" dirty="0"/>
          </a:p>
          <a:p>
            <a:r>
              <a:rPr kumimoji="1" lang="ja-JP" altLang="en-US" dirty="0"/>
              <a:t>元の文章だと語尾が</a:t>
            </a:r>
            <a:r>
              <a:rPr kumimoji="1" lang="en-US" altLang="ja-JP" dirty="0"/>
              <a:t>『</a:t>
            </a:r>
            <a:r>
              <a:rPr kumimoji="1" lang="ja-JP" altLang="en-US" dirty="0"/>
              <a:t>～してしまう</a:t>
            </a:r>
            <a:r>
              <a:rPr kumimoji="1" lang="en-US" altLang="ja-JP" dirty="0"/>
              <a:t>』</a:t>
            </a:r>
            <a:r>
              <a:rPr kumimoji="1" lang="ja-JP" altLang="en-US" dirty="0"/>
              <a:t>という</a:t>
            </a:r>
            <a:r>
              <a:rPr kumimoji="1" lang="en-US" altLang="ja-JP" dirty="0"/>
              <a:t>”</a:t>
            </a:r>
            <a:r>
              <a:rPr kumimoji="1" lang="ja-JP" altLang="en-US" dirty="0"/>
              <a:t>今</a:t>
            </a:r>
            <a:r>
              <a:rPr kumimoji="1" lang="en-US" altLang="ja-JP" dirty="0"/>
              <a:t>”</a:t>
            </a:r>
            <a:r>
              <a:rPr kumimoji="1" lang="ja-JP" altLang="en-US" dirty="0"/>
              <a:t>の話の言い方になっています。</a:t>
            </a:r>
            <a:endParaRPr kumimoji="1" lang="en-US" altLang="ja-JP" dirty="0"/>
          </a:p>
          <a:p>
            <a:r>
              <a:rPr kumimoji="1" lang="ja-JP" altLang="en-US" dirty="0"/>
              <a:t>これだと「つまり喧嘩をしたのはいつ</a:t>
            </a:r>
            <a:r>
              <a:rPr kumimoji="1" lang="en-US" altLang="ja-JP" dirty="0"/>
              <a:t>…</a:t>
            </a:r>
            <a:r>
              <a:rPr kumimoji="1" lang="ja-JP" altLang="en-US" dirty="0"/>
              <a:t>？」と、相手に混乱を与えてしまうので、</a:t>
            </a:r>
            <a:endParaRPr kumimoji="1" lang="en-US" altLang="ja-JP" dirty="0"/>
          </a:p>
          <a:p>
            <a:r>
              <a:rPr kumimoji="1" lang="ja-JP" altLang="en-US" dirty="0"/>
              <a:t>答えでは、語尾を</a:t>
            </a:r>
            <a:r>
              <a:rPr kumimoji="1" lang="en-US" altLang="ja-JP" dirty="0"/>
              <a:t>『</a:t>
            </a:r>
            <a:r>
              <a:rPr kumimoji="1" lang="ja-JP" altLang="en-US" dirty="0"/>
              <a:t>先週</a:t>
            </a:r>
            <a:r>
              <a:rPr kumimoji="1" lang="en-US" altLang="ja-JP" dirty="0"/>
              <a:t>』</a:t>
            </a:r>
            <a:r>
              <a:rPr kumimoji="1" lang="ja-JP" altLang="en-US" dirty="0"/>
              <a:t>に合わせて</a:t>
            </a:r>
            <a:r>
              <a:rPr kumimoji="1" lang="en-US" altLang="ja-JP" dirty="0"/>
              <a:t>『</a:t>
            </a:r>
            <a:r>
              <a:rPr kumimoji="1" lang="ja-JP" altLang="en-US" dirty="0"/>
              <a:t>～した</a:t>
            </a:r>
            <a:r>
              <a:rPr kumimoji="1" lang="en-US" altLang="ja-JP" dirty="0"/>
              <a:t>』</a:t>
            </a:r>
            <a:r>
              <a:rPr kumimoji="1" lang="ja-JP" altLang="en-US" dirty="0"/>
              <a:t>という</a:t>
            </a:r>
            <a:r>
              <a:rPr kumimoji="1" lang="en-US" altLang="ja-JP" dirty="0"/>
              <a:t>”</a:t>
            </a:r>
            <a:r>
              <a:rPr kumimoji="1" lang="ja-JP" altLang="en-US" dirty="0"/>
              <a:t>過去形</a:t>
            </a:r>
            <a:r>
              <a:rPr kumimoji="1" lang="en-US" altLang="ja-JP" dirty="0"/>
              <a:t>”</a:t>
            </a:r>
            <a:r>
              <a:rPr kumimoji="1" lang="ja-JP" altLang="en-US" dirty="0"/>
              <a:t>に修正しています。</a:t>
            </a:r>
            <a:endParaRPr kumimoji="1" lang="en-US" altLang="ja-JP" dirty="0"/>
          </a:p>
          <a:p>
            <a:endParaRPr kumimoji="1" lang="en-US" altLang="ja-JP" dirty="0"/>
          </a:p>
          <a:p>
            <a:r>
              <a:rPr kumimoji="1" lang="ja-JP" altLang="en-US" dirty="0"/>
              <a:t>このように、皆さん普段はあまり文法を気にせず話をしたり、文章を作成したりしているかもしれませんが、</a:t>
            </a:r>
            <a:endParaRPr kumimoji="1" lang="en-US" altLang="ja-JP" dirty="0"/>
          </a:p>
          <a:p>
            <a:r>
              <a:rPr kumimoji="1" lang="ja-JP" altLang="en-US" dirty="0"/>
              <a:t>正しい文法が使えていないと、自分の話で相手を混乱させてしまうことになります。</a:t>
            </a:r>
            <a:endParaRPr kumimoji="1" lang="en-US" altLang="ja-JP" dirty="0"/>
          </a:p>
          <a:p>
            <a:endParaRPr kumimoji="1" lang="en-US" altLang="ja-JP" dirty="0"/>
          </a:p>
          <a:p>
            <a:r>
              <a:rPr kumimoji="1" lang="ja-JP" altLang="en-US" dirty="0"/>
              <a:t>特に社会人になると「あの人の言っていること分かりにくいからな</a:t>
            </a:r>
            <a:r>
              <a:rPr kumimoji="1" lang="en-US" altLang="ja-JP" dirty="0"/>
              <a:t>…</a:t>
            </a:r>
            <a:r>
              <a:rPr kumimoji="1" lang="ja-JP" altLang="en-US" dirty="0"/>
              <a:t>」と思われてしまうと、</a:t>
            </a:r>
            <a:endParaRPr kumimoji="1" lang="en-US" altLang="ja-JP" dirty="0"/>
          </a:p>
          <a:p>
            <a:r>
              <a:rPr kumimoji="1" lang="ja-JP" altLang="en-US" dirty="0"/>
              <a:t>それだけで「仕事ができない人」だなんて思われてしまうかも</a:t>
            </a:r>
            <a:r>
              <a:rPr kumimoji="1" lang="en-US" altLang="ja-JP" dirty="0"/>
              <a:t>…</a:t>
            </a:r>
          </a:p>
          <a:p>
            <a:endParaRPr kumimoji="1" lang="en-US" altLang="ja-JP" dirty="0"/>
          </a:p>
          <a:p>
            <a:r>
              <a:rPr kumimoji="1" lang="ja-JP" altLang="en-US" dirty="0"/>
              <a:t>これを機に、改めて正しい語彙・文法が使えているか意識してみても良いかもしれませんね。</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15</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また、同じように相手を混乱させてしまう</a:t>
            </a:r>
            <a:r>
              <a:rPr kumimoji="1" lang="en-US" altLang="ja-JP" dirty="0"/>
              <a:t>『</a:t>
            </a:r>
            <a:r>
              <a:rPr kumimoji="1" lang="ja-JP" altLang="en-US" dirty="0"/>
              <a:t>分かりにくい文章</a:t>
            </a:r>
            <a:r>
              <a:rPr kumimoji="1" lang="en-US" altLang="ja-JP" dirty="0"/>
              <a:t>』</a:t>
            </a:r>
            <a:r>
              <a:rPr kumimoji="1" lang="ja-JP" altLang="en-US" dirty="0"/>
              <a:t>の特徴として、</a:t>
            </a:r>
            <a:endParaRPr kumimoji="1" lang="en-US" altLang="ja-JP" dirty="0"/>
          </a:p>
          <a:p>
            <a:r>
              <a:rPr kumimoji="1" lang="ja-JP" altLang="en-US" dirty="0"/>
              <a:t>「あいまいな文章」、つまり「複数の異なる意味にとらえることができる文章」というものがあります。</a:t>
            </a:r>
            <a:endParaRPr kumimoji="1" lang="en-US" altLang="ja-JP" dirty="0"/>
          </a:p>
          <a:p>
            <a:endParaRPr kumimoji="1" lang="en-US" altLang="ja-JP" dirty="0"/>
          </a:p>
          <a:p>
            <a:r>
              <a:rPr kumimoji="1" lang="ja-JP" altLang="en-US" dirty="0"/>
              <a:t>さて！では皆さん、次の例文を読んで、感じたほうに挙手をしてみてください。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16</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b="1" dirty="0"/>
              <a:t>僕は大好きなカマンベールチーズがのったカレーを食べた。</a:t>
            </a:r>
            <a:endParaRPr kumimoji="1" lang="en-US" altLang="ja-JP" b="1" dirty="0"/>
          </a:p>
          <a:p>
            <a:r>
              <a:rPr kumimoji="1" lang="en-US" altLang="ja-JP" dirty="0"/>
              <a:t>※</a:t>
            </a:r>
            <a:r>
              <a:rPr kumimoji="1" lang="ja-JP" altLang="en-US" dirty="0"/>
              <a:t>抑揚を付けずに棒読みすること！どちらとも読めるように、話者の意思が反映されないように読み上げる。</a:t>
            </a:r>
            <a:endParaRPr kumimoji="1" lang="en-US" altLang="ja-JP" dirty="0"/>
          </a:p>
          <a:p>
            <a:endParaRPr kumimoji="1" lang="en-US" altLang="ja-JP" dirty="0"/>
          </a:p>
          <a:p>
            <a:r>
              <a:rPr kumimoji="1" lang="ja-JP" altLang="en-US" dirty="0"/>
              <a:t>さて、僕が大好きなのは</a:t>
            </a:r>
            <a:r>
              <a:rPr kumimoji="1" lang="en-US" altLang="ja-JP" dirty="0"/>
              <a:t>…</a:t>
            </a:r>
            <a:r>
              <a:rPr kumimoji="1" lang="ja-JP" altLang="en-US" dirty="0"/>
              <a:t>？（</a:t>
            </a:r>
            <a:r>
              <a:rPr kumimoji="1" lang="en-US" altLang="ja-JP" dirty="0"/>
              <a:t>1</a:t>
            </a:r>
            <a:r>
              <a:rPr kumimoji="1" lang="ja-JP" altLang="en-US" dirty="0"/>
              <a:t>クリック）</a:t>
            </a:r>
            <a:r>
              <a:rPr kumimoji="1" lang="en-US" altLang="ja-JP" dirty="0"/>
              <a:t>A</a:t>
            </a:r>
            <a:r>
              <a:rPr kumimoji="1" lang="ja-JP" altLang="en-US" dirty="0"/>
              <a:t>「カマンベールチーズ」だと思った人は挙手してください。</a:t>
            </a:r>
            <a:endParaRPr kumimoji="1" lang="en-US" altLang="ja-JP" dirty="0"/>
          </a:p>
          <a:p>
            <a:r>
              <a:rPr kumimoji="1" lang="ja-JP" altLang="en-US" dirty="0"/>
              <a:t>では、（</a:t>
            </a:r>
            <a:r>
              <a:rPr kumimoji="1" lang="en-US" altLang="ja-JP" dirty="0"/>
              <a:t>1</a:t>
            </a:r>
            <a:r>
              <a:rPr kumimoji="1" lang="ja-JP" altLang="en-US" dirty="0"/>
              <a:t>クリック）</a:t>
            </a:r>
            <a:r>
              <a:rPr kumimoji="1" lang="en-US" altLang="ja-JP" dirty="0"/>
              <a:t>B</a:t>
            </a:r>
            <a:r>
              <a:rPr kumimoji="1" lang="ja-JP" altLang="en-US" dirty="0"/>
              <a:t>「カマンベールチーズがのったカレー」だと思った人は挙手をお願いします。</a:t>
            </a:r>
            <a:endParaRPr kumimoji="1" lang="en-US" altLang="ja-JP" dirty="0"/>
          </a:p>
          <a:p>
            <a:endParaRPr kumimoji="1" lang="en-US" altLang="ja-JP" dirty="0"/>
          </a:p>
          <a:p>
            <a:r>
              <a:rPr kumimoji="1" lang="ja-JP" altLang="en-US" dirty="0"/>
              <a:t>さあ、両方に手が上がりましたね。つまり、この</a:t>
            </a:r>
            <a:r>
              <a:rPr kumimoji="1" lang="en-US" altLang="ja-JP" dirty="0"/>
              <a:t>1</a:t>
            </a:r>
            <a:r>
              <a:rPr kumimoji="1" lang="ja-JP" altLang="en-US" dirty="0"/>
              <a:t>文だけでも</a:t>
            </a:r>
            <a:r>
              <a:rPr kumimoji="1" lang="en-US" altLang="ja-JP" dirty="0"/>
              <a:t>2</a:t>
            </a:r>
            <a:r>
              <a:rPr kumimoji="1" lang="ja-JP" altLang="en-US" dirty="0"/>
              <a:t>通りの読み方ができてしまうということです。</a:t>
            </a:r>
            <a:endParaRPr kumimoji="1" lang="en-US" altLang="ja-JP" dirty="0"/>
          </a:p>
          <a:p>
            <a:r>
              <a:rPr kumimoji="1" lang="en-US" altLang="ja-JP" dirty="0"/>
              <a:t>※</a:t>
            </a:r>
            <a:r>
              <a:rPr kumimoji="1" lang="ja-JP" altLang="en-US" dirty="0"/>
              <a:t>どっちかに偏りが出ても、両方に手が上がっていれば</a:t>
            </a:r>
            <a:r>
              <a:rPr kumimoji="1" lang="en-US" altLang="ja-JP" dirty="0"/>
              <a:t>OK</a:t>
            </a:r>
            <a:r>
              <a:rPr kumimoji="1" lang="ja-JP" altLang="en-US" dirty="0"/>
              <a:t>！もし片方にしか手が上がらなかった場合は、下記トークでフォロー</a:t>
            </a:r>
            <a:endParaRPr kumimoji="1" lang="en-US" altLang="ja-JP" dirty="0"/>
          </a:p>
          <a:p>
            <a:r>
              <a:rPr kumimoji="1" lang="ja-JP" altLang="en-US" dirty="0"/>
              <a:t>　「私の言い方につられてしまった人が多かったかもしれませんが、こうとも読めませんか？（～手が上がらなかった方と読めるアクセントで読み上げ）」</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17</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ではもう</a:t>
            </a:r>
            <a:r>
              <a:rPr kumimoji="1" lang="en-US" altLang="ja-JP" dirty="0"/>
              <a:t>1</a:t>
            </a:r>
            <a:r>
              <a:rPr kumimoji="1" lang="ja-JP" altLang="en-US" dirty="0"/>
              <a:t>文</a:t>
            </a:r>
            <a:r>
              <a:rPr kumimoji="1" lang="en-US" altLang="ja-JP" dirty="0"/>
              <a:t>…</a:t>
            </a:r>
            <a:r>
              <a:rPr kumimoji="1" lang="ja-JP" altLang="en-US" dirty="0"/>
              <a:t>（カレーと同じように実施）</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18</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さあ、今実際に皆さんに手を挙げていただいた通り、</a:t>
            </a:r>
            <a:endParaRPr kumimoji="1" lang="en-US" altLang="ja-JP" dirty="0"/>
          </a:p>
          <a:p>
            <a:r>
              <a:rPr kumimoji="1" lang="ja-JP" altLang="en-US" dirty="0"/>
              <a:t>実は分かりにくい＝複数の異なる意味にとれてしまう文章はいくらでも存在します。</a:t>
            </a:r>
            <a:endParaRPr kumimoji="1" lang="en-US" altLang="ja-JP" dirty="0"/>
          </a:p>
          <a:p>
            <a:endParaRPr kumimoji="1" lang="en-US" altLang="ja-JP" dirty="0"/>
          </a:p>
          <a:p>
            <a:r>
              <a:rPr kumimoji="1" lang="ja-JP" altLang="en-US" dirty="0"/>
              <a:t>なので、皆さんも少しだけ意識して、</a:t>
            </a:r>
            <a:endParaRPr kumimoji="1" lang="en-US" altLang="ja-JP" dirty="0"/>
          </a:p>
          <a:p>
            <a:r>
              <a:rPr kumimoji="1" lang="ja-JP" altLang="en-US" dirty="0"/>
              <a:t>自分の文章が分かりにくい形になってないか読み返すクセをつけておきましょう。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19</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r>
              <a:rPr kumimoji="1" lang="en-US" altLang="ja-JP" dirty="0"/>
              <a:t>※</a:t>
            </a:r>
            <a:r>
              <a:rPr kumimoji="1" lang="ja-JP" altLang="en-US" dirty="0"/>
              <a:t>手が止まる人が多ければ、次のスライド</a:t>
            </a:r>
            <a:r>
              <a:rPr kumimoji="1" lang="en-US" altLang="ja-JP" dirty="0"/>
              <a:t>21,22</a:t>
            </a:r>
            <a:r>
              <a:rPr kumimoji="1" lang="ja-JP" altLang="en-US" dirty="0"/>
              <a:t>を読み上げる</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p7-8</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20</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21</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22</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さて、第</a:t>
            </a:r>
            <a:r>
              <a:rPr kumimoji="1" lang="en-US" altLang="ja-JP" dirty="0"/>
              <a:t>1</a:t>
            </a:r>
            <a:r>
              <a:rPr kumimoji="1" lang="ja-JP" altLang="en-US" dirty="0"/>
              <a:t>章の内容はどうでしたか？今まで何となく使っていた語彙や文法について、</a:t>
            </a:r>
            <a:endParaRPr kumimoji="1" lang="en-US" altLang="ja-JP" dirty="0"/>
          </a:p>
          <a:p>
            <a:r>
              <a:rPr kumimoji="1" lang="ja-JP" altLang="en-US" dirty="0"/>
              <a:t>改めて勉強し直す良い機会になっていれば嬉しいです。</a:t>
            </a:r>
            <a:endParaRPr kumimoji="1" lang="en-US" altLang="ja-JP" dirty="0"/>
          </a:p>
          <a:p>
            <a:endParaRPr kumimoji="1" lang="en-US" altLang="ja-JP" dirty="0"/>
          </a:p>
          <a:p>
            <a:r>
              <a:rPr kumimoji="1" lang="ja-JP" altLang="en-US" dirty="0"/>
              <a:t>ではここから、第</a:t>
            </a:r>
            <a:r>
              <a:rPr kumimoji="1" lang="en-US" altLang="ja-JP" dirty="0"/>
              <a:t>2</a:t>
            </a:r>
            <a:r>
              <a:rPr kumimoji="1" lang="ja-JP" altLang="en-US" dirty="0"/>
              <a:t>章に入っていきます。</a:t>
            </a:r>
            <a:endParaRPr kumimoji="1" lang="en-US" altLang="ja-JP" dirty="0"/>
          </a:p>
          <a:p>
            <a:r>
              <a:rPr lang="ja-JP" altLang="en-US" dirty="0"/>
              <a:t>第</a:t>
            </a:r>
            <a:r>
              <a:rPr lang="en-US" altLang="ja-JP" dirty="0"/>
              <a:t>2</a:t>
            </a:r>
            <a:r>
              <a:rPr lang="ja-JP" altLang="en-US" dirty="0"/>
              <a:t>章では、主にグラフや表の読み取り方を学んでいきます。</a:t>
            </a:r>
            <a:endParaRPr lang="en-US" altLang="ja-JP" dirty="0"/>
          </a:p>
          <a:p>
            <a:pPr eaLnBrk="1" hangingPunct="1"/>
            <a:endParaRPr lang="en-US" altLang="ja-JP" dirty="0"/>
          </a:p>
          <a:p>
            <a:pPr eaLnBrk="1" hangingPunct="1"/>
            <a:r>
              <a:rPr lang="ja-JP" altLang="en-US" dirty="0"/>
              <a:t>中学・高校だと数学の時間に目にすることが多かったかもしれませんが、</a:t>
            </a:r>
            <a:endParaRPr lang="en-US" altLang="ja-JP" dirty="0"/>
          </a:p>
          <a:p>
            <a:pPr eaLnBrk="1" hangingPunct="1"/>
            <a:r>
              <a:rPr lang="ja-JP" altLang="en-US" dirty="0"/>
              <a:t>実はそのグラフ・表を理解するには「読み取る力」が必要になるため、この文章力の授業でも扱っていきます。</a:t>
            </a:r>
            <a:endParaRPr lang="en-US" altLang="ja-JP" dirty="0"/>
          </a:p>
          <a:p>
            <a:pPr eaLnBrk="1" hangingPunct="1"/>
            <a:endParaRPr lang="en-US" altLang="ja-JP" dirty="0"/>
          </a:p>
          <a:p>
            <a:pPr eaLnBrk="1" hangingPunct="1"/>
            <a:r>
              <a:rPr lang="ja-JP" altLang="en-US" dirty="0"/>
              <a:t>また、これから皆さんが学ぶ専門分野では数値を使ったデータの読み取りも多々発生します。</a:t>
            </a:r>
            <a:endParaRPr lang="en-US" altLang="ja-JP" dirty="0"/>
          </a:p>
          <a:p>
            <a:pPr eaLnBrk="1" hangingPunct="1"/>
            <a:r>
              <a:rPr lang="ja-JP" altLang="en-US" dirty="0"/>
              <a:t>授業で扱う内容としてはもちろん、</a:t>
            </a:r>
            <a:endParaRPr lang="en-US" altLang="ja-JP" dirty="0"/>
          </a:p>
          <a:p>
            <a:pPr eaLnBrk="1" hangingPunct="1"/>
            <a:endParaRPr lang="en-US" altLang="ja-JP" dirty="0"/>
          </a:p>
          <a:p>
            <a:pPr eaLnBrk="1" hangingPunct="1"/>
            <a:r>
              <a:rPr lang="en-US" altLang="ja-JP" dirty="0"/>
              <a:t>--</a:t>
            </a:r>
            <a:r>
              <a:rPr lang="ja-JP" altLang="en-US" dirty="0"/>
              <a:t>企業への就職が多い学科向け</a:t>
            </a:r>
            <a:r>
              <a:rPr lang="en-US" altLang="ja-JP" dirty="0"/>
              <a:t>---------------------------------------------------------------</a:t>
            </a:r>
          </a:p>
          <a:p>
            <a:pPr eaLnBrk="1" hangingPunct="1"/>
            <a:r>
              <a:rPr lang="ja-JP" altLang="en-US" dirty="0"/>
              <a:t>実は社会人になると、意外とデータやグラフを用いた説明や資料を読み書きすることが多くなります。</a:t>
            </a:r>
            <a:endParaRPr lang="en-US" altLang="ja-JP" dirty="0"/>
          </a:p>
          <a:p>
            <a:pPr eaLnBrk="1" hangingPunct="1"/>
            <a:r>
              <a:rPr lang="ja-JP" altLang="en-US" dirty="0"/>
              <a:t>なのに、社会人になると誰もグラフの作り方・ヨミ解き方は教えてくれません。</a:t>
            </a:r>
            <a:endParaRPr lang="en-US" altLang="ja-JP" dirty="0"/>
          </a:p>
          <a:p>
            <a:pPr eaLnBrk="1" hangingPunct="1"/>
            <a:endParaRPr lang="en-US" altLang="ja-JP" dirty="0"/>
          </a:p>
          <a:p>
            <a:pPr eaLnBrk="1" hangingPunct="1"/>
            <a:r>
              <a:rPr lang="en-US" altLang="ja-JP" dirty="0"/>
              <a:t>--</a:t>
            </a:r>
            <a:r>
              <a:rPr lang="ja-JP" altLang="en-US" dirty="0"/>
              <a:t>実習・国家試験がある学科向け</a:t>
            </a:r>
            <a:r>
              <a:rPr lang="en-US" altLang="ja-JP" dirty="0"/>
              <a:t>--------------------------------------------------------------</a:t>
            </a:r>
          </a:p>
          <a:p>
            <a:pPr eaLnBrk="1" hangingPunct="1"/>
            <a:r>
              <a:rPr lang="ja-JP" altLang="en-US" dirty="0"/>
              <a:t>実習の場面、それから国家試験の問題でもグラフ等も含めた「データを読み取る力」が特に重要になってきます。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p>
          <a:p>
            <a:pPr eaLnBrk="1" hangingPunct="1"/>
            <a:endParaRPr lang="en-US" altLang="ja-JP" dirty="0"/>
          </a:p>
          <a:p>
            <a:pPr eaLnBrk="1" hangingPunct="1"/>
            <a:r>
              <a:rPr lang="ja-JP" altLang="en-US" dirty="0"/>
              <a:t>数字を見るだけでも嫌だ</a:t>
            </a:r>
            <a:r>
              <a:rPr lang="en-US" altLang="ja-JP" dirty="0"/>
              <a:t>…</a:t>
            </a:r>
            <a:r>
              <a:rPr lang="ja-JP" altLang="en-US" dirty="0"/>
              <a:t>という人もいるかもしれませんが、</a:t>
            </a:r>
            <a:endParaRPr lang="en-US" altLang="ja-JP" dirty="0"/>
          </a:p>
          <a:p>
            <a:pPr eaLnBrk="1" hangingPunct="1"/>
            <a:r>
              <a:rPr lang="ja-JP" altLang="en-US" dirty="0"/>
              <a:t>これから社会に出て働くのであればなおさら避けては通れない部分なので頑張りましょう。</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23</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さて皆さん、「グラフを思い浮かべてください」と言われ、思いつくのはどんなグラフでしょうか。</a:t>
            </a:r>
            <a:endParaRPr kumimoji="1" lang="en-US" altLang="ja-JP" dirty="0"/>
          </a:p>
          <a:p>
            <a:r>
              <a:rPr kumimoji="1" lang="ja-JP" altLang="en-US" dirty="0"/>
              <a:t>恐らく人によって、棒グラフ</a:t>
            </a:r>
            <a:r>
              <a:rPr kumimoji="1" lang="en-US" altLang="ja-JP" dirty="0"/>
              <a:t>…</a:t>
            </a:r>
            <a:r>
              <a:rPr kumimoji="1" lang="ja-JP" altLang="en-US" dirty="0"/>
              <a:t>折れ線グラフ</a:t>
            </a:r>
            <a:r>
              <a:rPr kumimoji="1" lang="en-US" altLang="ja-JP" dirty="0"/>
              <a:t>…</a:t>
            </a:r>
            <a:r>
              <a:rPr kumimoji="1" lang="ja-JP" altLang="en-US" dirty="0"/>
              <a:t>円グラフ</a:t>
            </a:r>
            <a:r>
              <a:rPr kumimoji="1" lang="en-US" altLang="ja-JP" dirty="0"/>
              <a:t>…</a:t>
            </a:r>
            <a:r>
              <a:rPr kumimoji="1" lang="ja-JP" altLang="en-US" dirty="0"/>
              <a:t>と様々かと思います。</a:t>
            </a:r>
            <a:endParaRPr kumimoji="1" lang="en-US" altLang="ja-JP" dirty="0"/>
          </a:p>
          <a:p>
            <a:endParaRPr kumimoji="1" lang="en-US" altLang="ja-JP" dirty="0"/>
          </a:p>
          <a:p>
            <a:r>
              <a:rPr kumimoji="1" lang="ja-JP" altLang="en-US" dirty="0"/>
              <a:t>まさに、グラフには色々な種類があり、伝えたいことに応じてグラフを使い分ける必要があります。</a:t>
            </a:r>
            <a:endParaRPr kumimoji="1" lang="en-US" altLang="ja-JP" dirty="0"/>
          </a:p>
          <a:p>
            <a:r>
              <a:rPr kumimoji="1" lang="ja-JP" altLang="en-US" dirty="0"/>
              <a:t>使い分けができるようになれば、グラフから情報を読み取ることも楽になります。</a:t>
            </a:r>
            <a:endParaRPr kumimoji="1" lang="en-US" altLang="ja-JP" dirty="0"/>
          </a:p>
          <a:p>
            <a:endParaRPr kumimoji="1" lang="en-US" altLang="ja-JP" dirty="0"/>
          </a:p>
          <a:p>
            <a:r>
              <a:rPr kumimoji="1" lang="ja-JP" altLang="en-US" dirty="0"/>
              <a:t>ということで、今回はよく使われる代表的なグラフと、</a:t>
            </a:r>
            <a:endParaRPr kumimoji="1" lang="en-US" altLang="ja-JP" dirty="0"/>
          </a:p>
          <a:p>
            <a:r>
              <a:rPr kumimoji="1" lang="ja-JP" altLang="en-US" dirty="0"/>
              <a:t>そのグラフを使うと何が読み取りやすくなるのかを確認していきましょう。</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24</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つは棒グラフ。数の大小を見比べたいときに使います。</a:t>
            </a:r>
            <a:endParaRPr kumimoji="1" lang="en-US" altLang="ja-JP" dirty="0"/>
          </a:p>
          <a:p>
            <a:r>
              <a:rPr kumimoji="1" lang="en-US" altLang="ja-JP" dirty="0"/>
              <a:t>※</a:t>
            </a:r>
            <a:r>
              <a:rPr kumimoji="1" lang="ja-JP" altLang="en-US" dirty="0"/>
              <a:t>もし授業等で棒グラフを扱う事例等があれば補足としてお伝えください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次は折れ線グラフ。これは時間の経過による変化を見たいときに使います。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もし授業等で折れ線グラフを扱う事例等があれば補足としてお伝えください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つ目は円グラフ。これは全体のうち、各項目がどれくらいの割合を占めているのか見たいときに使います。</a:t>
            </a:r>
            <a:endParaRPr kumimoji="1" lang="en-US" altLang="ja-JP" dirty="0"/>
          </a:p>
          <a:p>
            <a:r>
              <a:rPr kumimoji="1" lang="ja-JP" altLang="en-US" dirty="0"/>
              <a:t>例えば、△△学科の</a:t>
            </a:r>
            <a:r>
              <a:rPr kumimoji="1" lang="en-US" altLang="ja-JP" dirty="0"/>
              <a:t>1</a:t>
            </a:r>
            <a:r>
              <a:rPr kumimoji="1" lang="ja-JP" altLang="en-US" dirty="0"/>
              <a:t>年生／</a:t>
            </a:r>
            <a:r>
              <a:rPr kumimoji="1" lang="en-US" altLang="ja-JP" dirty="0"/>
              <a:t>2</a:t>
            </a:r>
            <a:r>
              <a:rPr kumimoji="1" lang="ja-JP" altLang="en-US" dirty="0"/>
              <a:t>年生／</a:t>
            </a:r>
            <a:r>
              <a:rPr kumimoji="1" lang="en-US" altLang="ja-JP" dirty="0"/>
              <a:t>3</a:t>
            </a:r>
            <a:r>
              <a:rPr kumimoji="1" lang="ja-JP" altLang="en-US" dirty="0"/>
              <a:t>年生／</a:t>
            </a:r>
            <a:r>
              <a:rPr kumimoji="1" lang="en-US" altLang="ja-JP" dirty="0"/>
              <a:t>4</a:t>
            </a:r>
            <a:r>
              <a:rPr kumimoji="1" lang="ja-JP" altLang="en-US" dirty="0"/>
              <a:t>年生の比率がどれくらいかを見る</a:t>
            </a:r>
            <a:r>
              <a:rPr kumimoji="1" lang="en-US" altLang="ja-JP" dirty="0"/>
              <a:t>…</a:t>
            </a:r>
            <a:r>
              <a:rPr kumimoji="1" lang="ja-JP" altLang="en-US" dirty="0"/>
              <a:t>等で使えますね。</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最後は帯グラフ。これは各項目の構成比を比較したいときに使います。</a:t>
            </a:r>
            <a:endParaRPr kumimoji="1" lang="en-US" altLang="ja-JP" dirty="0"/>
          </a:p>
          <a:p>
            <a:r>
              <a:rPr kumimoji="1" lang="ja-JP" altLang="en-US" dirty="0"/>
              <a:t>イメージとしては、先ほどの円グラフでお伝えした△△学科の比率を、同じように○○学科や</a:t>
            </a:r>
            <a:r>
              <a:rPr kumimoji="1" lang="en-US" altLang="ja-JP" dirty="0"/>
              <a:t>××</a:t>
            </a:r>
            <a:r>
              <a:rPr kumimoji="1" lang="ja-JP" altLang="en-US" dirty="0"/>
              <a:t>学科でも出して、</a:t>
            </a:r>
            <a:endParaRPr kumimoji="1" lang="en-US" altLang="ja-JP" dirty="0"/>
          </a:p>
          <a:p>
            <a:r>
              <a:rPr kumimoji="1" lang="ja-JP" altLang="en-US" dirty="0"/>
              <a:t>じゃあそれを見比べてみましょう！というときに、帯グラフに直すと見やすい！という感じです。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2</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（スライド読み上げ）→ヒントとして、次のスライド</a:t>
            </a:r>
            <a:r>
              <a:rPr kumimoji="1" lang="en-US" altLang="ja-JP" dirty="0"/>
              <a:t>30,31</a:t>
            </a:r>
            <a:r>
              <a:rPr kumimoji="1" lang="ja-JP" altLang="en-US" dirty="0"/>
              <a:t>を読み上げる</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以下</a:t>
            </a:r>
            <a:r>
              <a:rPr kumimoji="1" lang="en-US" altLang="ja-JP" dirty="0"/>
              <a:t>2</a:t>
            </a:r>
            <a:r>
              <a:rPr kumimoji="1" lang="ja-JP" altLang="en-US" dirty="0"/>
              <a:t>回に分けて実施するのがオススメ</a:t>
            </a:r>
            <a:endParaRPr kumimoji="1" lang="en-US" altLang="ja-JP" dirty="0"/>
          </a:p>
          <a:p>
            <a:r>
              <a:rPr kumimoji="1" lang="en-US" altLang="ja-JP" dirty="0"/>
              <a:t>P18</a:t>
            </a:r>
            <a:r>
              <a:rPr kumimoji="1" lang="ja-JP" altLang="en-US" dirty="0"/>
              <a:t>～</a:t>
            </a:r>
            <a:r>
              <a:rPr kumimoji="1" lang="en-US" altLang="ja-JP" dirty="0"/>
              <a:t>23</a:t>
            </a:r>
            <a:r>
              <a:rPr kumimoji="1" lang="ja-JP" altLang="en-US" dirty="0"/>
              <a:t>　</a:t>
            </a:r>
            <a:r>
              <a:rPr kumimoji="1" lang="en-US" altLang="ja-JP" dirty="0"/>
              <a:t>10</a:t>
            </a:r>
            <a:r>
              <a:rPr kumimoji="1" lang="ja-JP" altLang="en-US" dirty="0"/>
              <a:t>分→採点・解説確認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p9-11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P24</a:t>
            </a:r>
            <a:r>
              <a:rPr kumimoji="1" lang="ja-JP" altLang="en-US" dirty="0"/>
              <a:t>～</a:t>
            </a:r>
            <a:r>
              <a:rPr kumimoji="1" lang="en-US" altLang="ja-JP" dirty="0"/>
              <a:t>27</a:t>
            </a:r>
            <a:r>
              <a:rPr kumimoji="1" lang="ja-JP" altLang="en-US" dirty="0"/>
              <a:t>　</a:t>
            </a:r>
            <a:r>
              <a:rPr kumimoji="1" lang="en-US" altLang="ja-JP" dirty="0"/>
              <a:t>10</a:t>
            </a:r>
            <a:r>
              <a:rPr kumimoji="1" lang="ja-JP" altLang="en-US" dirty="0"/>
              <a:t>分→採点・解説確認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p11-12</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29</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30</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31</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a:t>
            </a:r>
            <a:r>
              <a:rPr lang="ja-JP" altLang="en-US" dirty="0"/>
              <a:t>第</a:t>
            </a:r>
            <a:r>
              <a:rPr lang="en-US" altLang="ja-JP" dirty="0"/>
              <a:t>2</a:t>
            </a:r>
            <a:r>
              <a:rPr lang="ja-JP" altLang="en-US" dirty="0"/>
              <a:t>章では主にグラフやデータを使っている文章の読み取りをしてきましたが、</a:t>
            </a:r>
            <a:endParaRPr lang="en-US" altLang="ja-JP" dirty="0"/>
          </a:p>
          <a:p>
            <a:pPr eaLnBrk="1" hangingPunct="1"/>
            <a:r>
              <a:rPr lang="ja-JP" altLang="en-US" dirty="0"/>
              <a:t>第</a:t>
            </a:r>
            <a:r>
              <a:rPr lang="en-US" altLang="ja-JP" dirty="0"/>
              <a:t>3</a:t>
            </a:r>
            <a:r>
              <a:rPr lang="ja-JP" altLang="en-US" dirty="0"/>
              <a:t>章ではいわゆる</a:t>
            </a:r>
            <a:r>
              <a:rPr lang="en-US" altLang="ja-JP" dirty="0"/>
              <a:t>”</a:t>
            </a:r>
            <a:r>
              <a:rPr lang="ja-JP" altLang="en-US" dirty="0"/>
              <a:t>長文読解</a:t>
            </a:r>
            <a:r>
              <a:rPr lang="en-US" altLang="ja-JP" dirty="0"/>
              <a:t>”</a:t>
            </a:r>
            <a:r>
              <a:rPr lang="ja-JP" altLang="en-US" dirty="0"/>
              <a:t>に近い内容を扱います。</a:t>
            </a:r>
            <a:endParaRPr lang="en-US" altLang="ja-JP" dirty="0"/>
          </a:p>
          <a:p>
            <a:pPr eaLnBrk="1" hangingPunct="1"/>
            <a:endParaRPr lang="en-US" altLang="ja-JP" dirty="0"/>
          </a:p>
          <a:p>
            <a:pPr eaLnBrk="1" hangingPunct="1"/>
            <a:r>
              <a:rPr lang="ja-JP" altLang="en-US" dirty="0"/>
              <a:t>そういわれると、中高での国語の授業を思い出して嫌な気持ちになる人もいるかもしれませんが</a:t>
            </a:r>
            <a:r>
              <a:rPr lang="en-US" altLang="ja-JP" dirty="0"/>
              <a:t>…</a:t>
            </a:r>
          </a:p>
          <a:p>
            <a:pPr eaLnBrk="1" hangingPunct="1"/>
            <a:r>
              <a:rPr lang="ja-JP" altLang="en-US" dirty="0"/>
              <a:t>ただ、やはり今のうちに少し長い文章を読むことに慣れておかないと、</a:t>
            </a:r>
            <a:endParaRPr lang="en-US" altLang="ja-JP" dirty="0"/>
          </a:p>
          <a:p>
            <a:pPr eaLnBrk="1" hangingPunct="1"/>
            <a:r>
              <a:rPr lang="ja-JP" altLang="en-US" dirty="0"/>
              <a:t>どんどん難しくなっていく教科書の内容理解が追いつかなくなる</a:t>
            </a:r>
            <a:r>
              <a:rPr lang="en-US" altLang="ja-JP" dirty="0"/>
              <a:t>…</a:t>
            </a:r>
            <a:r>
              <a:rPr lang="ja-JP" altLang="en-US" dirty="0"/>
              <a:t>なんてこともあるかもしれません。</a:t>
            </a:r>
            <a:endParaRPr lang="en-US" altLang="ja-JP" dirty="0"/>
          </a:p>
          <a:p>
            <a:pPr eaLnBrk="1" hangingPunct="1"/>
            <a:endParaRPr lang="en-US" altLang="ja-JP" dirty="0"/>
          </a:p>
          <a:p>
            <a:pPr eaLnBrk="1" hangingPunct="1"/>
            <a:r>
              <a:rPr lang="en-US" altLang="ja-JP" dirty="0"/>
              <a:t>--</a:t>
            </a:r>
            <a:r>
              <a:rPr lang="ja-JP" altLang="en-US" dirty="0"/>
              <a:t>実習・国家試験がある学科向け</a:t>
            </a:r>
            <a:r>
              <a:rPr lang="en-US" altLang="ja-JP" dirty="0"/>
              <a:t>---------------------------------------</a:t>
            </a:r>
          </a:p>
          <a:p>
            <a:pPr eaLnBrk="1" hangingPunct="1"/>
            <a:r>
              <a:rPr lang="ja-JP" altLang="en-US" dirty="0"/>
              <a:t>また、これから必ず通ることになる国家試験でも苦しむことになります。</a:t>
            </a:r>
            <a:endParaRPr lang="en-US" altLang="ja-JP" dirty="0"/>
          </a:p>
          <a:p>
            <a:pPr eaLnBrk="1" hangingPunct="1"/>
            <a:r>
              <a:rPr lang="en-US" altLang="ja-JP" dirty="0"/>
              <a:t>----------------------------------------------------------------------</a:t>
            </a:r>
          </a:p>
          <a:p>
            <a:pPr eaLnBrk="1" hangingPunct="1"/>
            <a:endParaRPr lang="en-US" altLang="ja-JP" dirty="0"/>
          </a:p>
          <a:p>
            <a:pPr eaLnBrk="1" hangingPunct="1"/>
            <a:r>
              <a:rPr lang="ja-JP" altLang="en-US" dirty="0"/>
              <a:t>皆さん、最近は</a:t>
            </a:r>
            <a:r>
              <a:rPr lang="en-US" altLang="ja-JP" dirty="0"/>
              <a:t>X</a:t>
            </a:r>
            <a:r>
              <a:rPr lang="ja-JP" altLang="en-US" dirty="0"/>
              <a:t>やインスタグラム、</a:t>
            </a:r>
            <a:r>
              <a:rPr lang="en-US" altLang="ja-JP" dirty="0"/>
              <a:t>LINE</a:t>
            </a:r>
            <a:r>
              <a:rPr lang="ja-JP" altLang="en-US" dirty="0"/>
              <a:t>などで短い文章に慣れすぎてしまっている面もあると思います。</a:t>
            </a:r>
            <a:endParaRPr lang="en-US" altLang="ja-JP" dirty="0"/>
          </a:p>
          <a:p>
            <a:pPr eaLnBrk="1" hangingPunct="1"/>
            <a:r>
              <a:rPr lang="ja-JP" altLang="en-US" dirty="0"/>
              <a:t>でもそれは環境的なことでしょうがないことでもありますよね。</a:t>
            </a:r>
            <a:endParaRPr lang="en-US" altLang="ja-JP" dirty="0"/>
          </a:p>
          <a:p>
            <a:pPr eaLnBrk="1" hangingPunct="1"/>
            <a:r>
              <a:rPr lang="ja-JP" altLang="en-US" dirty="0"/>
              <a:t>だからこそ、まずはこの授業中だけでも良いので、頑張って長い文章に向き合ってみましょう！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32</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さて、ではまず問題です。</a:t>
            </a:r>
            <a:endParaRPr kumimoji="1" lang="en-US" altLang="ja-JP" dirty="0"/>
          </a:p>
          <a:p>
            <a:r>
              <a:rPr kumimoji="1" lang="ja-JP" altLang="en-US" dirty="0"/>
              <a:t>次の文章について、後に続く文章として最も適切なものを選んでください。</a:t>
            </a:r>
            <a:endParaRPr kumimoji="1" lang="en-US" altLang="ja-JP" dirty="0"/>
          </a:p>
          <a:p>
            <a:r>
              <a:rPr kumimoji="1" lang="en-US" altLang="ja-JP" dirty="0"/>
              <a:t>3</a:t>
            </a:r>
            <a:r>
              <a:rPr kumimoji="1" lang="ja-JP" altLang="en-US" dirty="0"/>
              <a:t>クリック</a:t>
            </a:r>
            <a:r>
              <a:rPr kumimoji="1" lang="en-US" altLang="ja-JP" dirty="0"/>
              <a:t>※1</a:t>
            </a:r>
            <a:r>
              <a:rPr kumimoji="1" lang="ja-JP" altLang="en-US" dirty="0"/>
              <a:t>文ずつ読み上げ→（少し時間をとって、挙手</a:t>
            </a:r>
            <a:r>
              <a:rPr kumimoji="1" lang="en-US" altLang="ja-JP" dirty="0"/>
              <a:t>or</a:t>
            </a:r>
            <a:r>
              <a:rPr kumimoji="1" lang="ja-JP" altLang="en-US" dirty="0"/>
              <a:t>次のスライドへ）</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答えは、（</a:t>
            </a:r>
            <a:r>
              <a:rPr kumimoji="1" lang="en-US" altLang="ja-JP" dirty="0"/>
              <a:t>1</a:t>
            </a:r>
            <a:r>
              <a:rPr kumimoji="1" lang="ja-JP" altLang="en-US" dirty="0"/>
              <a:t>クリック）ウ「決勝までは進めないだろう」ですね。</a:t>
            </a:r>
            <a:endParaRPr kumimoji="1" lang="en-US" altLang="ja-JP" dirty="0"/>
          </a:p>
          <a:p>
            <a:r>
              <a:rPr kumimoji="1" lang="ja-JP" altLang="en-US" dirty="0"/>
              <a:t>ここでポイントになるのは、</a:t>
            </a:r>
            <a:r>
              <a:rPr kumimoji="1" lang="en-US" altLang="ja-JP" dirty="0"/>
              <a:t>『</a:t>
            </a:r>
            <a:r>
              <a:rPr kumimoji="1" lang="ja-JP" altLang="en-US" dirty="0"/>
              <a:t>毎日休まず練習したけれども</a:t>
            </a:r>
            <a:r>
              <a:rPr kumimoji="1" lang="en-US" altLang="ja-JP" dirty="0"/>
              <a:t>』</a:t>
            </a:r>
            <a:r>
              <a:rPr kumimoji="1" lang="ja-JP" altLang="en-US" dirty="0"/>
              <a:t>の</a:t>
            </a:r>
            <a:r>
              <a:rPr kumimoji="1" lang="en-US" altLang="ja-JP" dirty="0"/>
              <a:t>”</a:t>
            </a:r>
            <a:r>
              <a:rPr kumimoji="1" lang="ja-JP" altLang="en-US" dirty="0"/>
              <a:t>けれども</a:t>
            </a:r>
            <a:r>
              <a:rPr kumimoji="1" lang="en-US" altLang="ja-JP" dirty="0"/>
              <a:t>”</a:t>
            </a:r>
            <a:r>
              <a:rPr kumimoji="1" lang="ja-JP" altLang="en-US" dirty="0"/>
              <a:t>です。</a:t>
            </a:r>
            <a:endParaRPr kumimoji="1" lang="en-US" altLang="ja-JP" dirty="0"/>
          </a:p>
          <a:p>
            <a:r>
              <a:rPr kumimoji="1" lang="en-US" altLang="ja-JP" dirty="0"/>
              <a:t>“</a:t>
            </a:r>
            <a:r>
              <a:rPr kumimoji="1" lang="ja-JP" altLang="en-US" dirty="0"/>
              <a:t>けれども</a:t>
            </a:r>
            <a:r>
              <a:rPr kumimoji="1" lang="en-US" altLang="ja-JP" dirty="0"/>
              <a:t>”</a:t>
            </a:r>
            <a:r>
              <a:rPr kumimoji="1" lang="ja-JP" altLang="en-US" dirty="0"/>
              <a:t>は逆接の接続になるため、後ろには「練習した」ことから予想される結果とは</a:t>
            </a:r>
          </a:p>
          <a:p>
            <a:r>
              <a:rPr kumimoji="1" lang="ja-JP" altLang="en-US" dirty="0"/>
              <a:t>逆の結果になってしまった内容を持ってくる必要があります。</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34</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では、次の問題はどうでしょうか。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次の文章を読んで、誤りのある部分を正しい形に改めましょう。</a:t>
            </a:r>
            <a:endParaRPr kumimoji="1" lang="en-US" altLang="ja-JP" dirty="0"/>
          </a:p>
          <a:p>
            <a:r>
              <a:rPr kumimoji="1" lang="en-US" altLang="ja-JP" dirty="0"/>
              <a:t>1</a:t>
            </a:r>
            <a:r>
              <a:rPr kumimoji="1" lang="ja-JP" altLang="en-US" dirty="0"/>
              <a:t>クリック</a:t>
            </a:r>
            <a:r>
              <a:rPr kumimoji="1" lang="en-US" altLang="ja-JP" dirty="0"/>
              <a:t>※</a:t>
            </a:r>
            <a:r>
              <a:rPr kumimoji="1" lang="ja-JP" altLang="en-US" dirty="0"/>
              <a:t>読み上げ→（少し時間をとって、誰か指名＆発表</a:t>
            </a:r>
            <a:r>
              <a:rPr kumimoji="1" lang="en-US" altLang="ja-JP" dirty="0"/>
              <a:t>or</a:t>
            </a:r>
            <a:r>
              <a:rPr kumimoji="1" lang="ja-JP" altLang="en-US" dirty="0"/>
              <a:t>次のスライドへ）</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さあ答えは、この通り</a:t>
            </a:r>
            <a:r>
              <a:rPr kumimoji="1" lang="en-US" altLang="ja-JP" dirty="0"/>
              <a:t>…</a:t>
            </a:r>
            <a:r>
              <a:rPr kumimoji="1" lang="ja-JP" altLang="en-US" dirty="0"/>
              <a:t>（</a:t>
            </a:r>
            <a:r>
              <a:rPr kumimoji="1" lang="en-US" altLang="ja-JP" dirty="0"/>
              <a:t>1</a:t>
            </a:r>
            <a:r>
              <a:rPr kumimoji="1" lang="ja-JP" altLang="en-US" dirty="0"/>
              <a:t>クリック）</a:t>
            </a:r>
            <a:endParaRPr kumimoji="1" lang="en-US" altLang="ja-JP" dirty="0"/>
          </a:p>
          <a:p>
            <a:r>
              <a:rPr kumimoji="1" lang="ja-JP" altLang="en-US" dirty="0"/>
              <a:t>（</a:t>
            </a:r>
            <a:r>
              <a:rPr kumimoji="1" lang="en-US" altLang="ja-JP" dirty="0"/>
              <a:t>1</a:t>
            </a:r>
            <a:r>
              <a:rPr kumimoji="1" lang="ja-JP" altLang="en-US" dirty="0"/>
              <a:t>クリック）</a:t>
            </a:r>
            <a:r>
              <a:rPr kumimoji="1" lang="en-US" altLang="ja-JP" dirty="0"/>
              <a:t>『</a:t>
            </a:r>
            <a:r>
              <a:rPr kumimoji="1" lang="ja-JP" altLang="en-US" dirty="0"/>
              <a:t>思っていたとおり満点だった</a:t>
            </a:r>
            <a:r>
              <a:rPr kumimoji="1" lang="en-US" altLang="ja-JP" dirty="0"/>
              <a:t>』</a:t>
            </a:r>
            <a:r>
              <a:rPr kumimoji="1" lang="ja-JP" altLang="en-US" dirty="0"/>
              <a:t>につながるように、</a:t>
            </a:r>
            <a:endParaRPr kumimoji="1" lang="en-US" altLang="ja-JP" dirty="0"/>
          </a:p>
          <a:p>
            <a:r>
              <a:rPr kumimoji="1" lang="ja-JP" altLang="en-US" dirty="0"/>
              <a:t>「のぞんだ </a:t>
            </a:r>
            <a:r>
              <a:rPr kumimoji="1" lang="en-US" altLang="ja-JP" dirty="0"/>
              <a:t>”</a:t>
            </a:r>
            <a:r>
              <a:rPr kumimoji="1" lang="ja-JP" altLang="en-US" dirty="0"/>
              <a:t>が</a:t>
            </a:r>
            <a:r>
              <a:rPr kumimoji="1" lang="en-US" altLang="ja-JP" dirty="0"/>
              <a:t>”</a:t>
            </a:r>
            <a:r>
              <a:rPr kumimoji="1" lang="ja-JP" altLang="en-US" dirty="0"/>
              <a:t>」を「のぞんだ “ところ”（</a:t>
            </a:r>
            <a:r>
              <a:rPr kumimoji="1" lang="en-US" altLang="ja-JP" dirty="0"/>
              <a:t>or</a:t>
            </a:r>
            <a:r>
              <a:rPr kumimoji="1" lang="ja-JP" altLang="en-US" dirty="0"/>
              <a:t>ので）」にすれば</a:t>
            </a:r>
            <a:r>
              <a:rPr kumimoji="1" lang="en-US" altLang="ja-JP" dirty="0"/>
              <a:t>OK</a:t>
            </a:r>
            <a:r>
              <a:rPr kumimoji="1" lang="ja-JP" altLang="en-US" dirty="0"/>
              <a:t>です。</a:t>
            </a:r>
            <a:endParaRPr kumimoji="1" lang="en-US" altLang="ja-JP" dirty="0"/>
          </a:p>
          <a:p>
            <a:endParaRPr kumimoji="1" lang="en-US" altLang="ja-JP" dirty="0"/>
          </a:p>
          <a:p>
            <a:r>
              <a:rPr kumimoji="1" lang="ja-JP" altLang="en-US" dirty="0"/>
              <a:t>この場合、前半の「万全の状態」を理由に、予想通り「満点」という結果がでていることを伝えたいため、</a:t>
            </a:r>
            <a:endParaRPr kumimoji="1" lang="en-US" altLang="ja-JP" dirty="0"/>
          </a:p>
          <a:p>
            <a:r>
              <a:rPr kumimoji="1" lang="ja-JP" altLang="en-US" dirty="0"/>
              <a:t>順接の接続語を使います。さっきの逆接との違いが理解できたでしょうか。</a:t>
            </a:r>
            <a:endParaRPr kumimoji="1" lang="en-US" altLang="ja-JP" dirty="0"/>
          </a:p>
          <a:p>
            <a:endParaRPr kumimoji="1" lang="en-US" altLang="ja-JP" dirty="0"/>
          </a:p>
          <a:p>
            <a:r>
              <a:rPr kumimoji="1" lang="ja-JP" altLang="en-US" dirty="0"/>
              <a:t>中には、前半の</a:t>
            </a:r>
            <a:r>
              <a:rPr kumimoji="1" lang="en-US" altLang="ja-JP" dirty="0"/>
              <a:t>『</a:t>
            </a:r>
            <a:r>
              <a:rPr kumimoji="1" lang="ja-JP" altLang="en-US" dirty="0"/>
              <a:t>万全の状態でクイズ番組の試験にのぞんだ </a:t>
            </a:r>
            <a:r>
              <a:rPr kumimoji="1" lang="en-US" altLang="ja-JP" dirty="0"/>
              <a:t>”</a:t>
            </a:r>
            <a:r>
              <a:rPr kumimoji="1" lang="ja-JP" altLang="en-US" dirty="0"/>
              <a:t>が</a:t>
            </a:r>
            <a:r>
              <a:rPr kumimoji="1" lang="en-US" altLang="ja-JP" dirty="0"/>
              <a:t>”』</a:t>
            </a:r>
            <a:r>
              <a:rPr kumimoji="1" lang="ja-JP" altLang="en-US" dirty="0"/>
              <a:t>に合わせて修正した人もいるかもしれません。</a:t>
            </a:r>
            <a:endParaRPr kumimoji="1" lang="en-US" altLang="ja-JP" dirty="0"/>
          </a:p>
          <a:p>
            <a:r>
              <a:rPr kumimoji="1" lang="ja-JP" altLang="en-US" dirty="0"/>
              <a:t>その場合は逆接の接続語を使っていることになるので、「結果は思っていたようにはいかなかった」等になっていれば良いかと思います。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36</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このように、文章は「接続語」がうまく使えていないと言いたいことはあるはずなのに、</a:t>
            </a:r>
            <a:endParaRPr kumimoji="1" lang="en-US" altLang="ja-JP" dirty="0"/>
          </a:p>
          <a:p>
            <a:r>
              <a:rPr kumimoji="1" lang="en-US" altLang="ja-JP" dirty="0"/>
              <a:t>『</a:t>
            </a:r>
            <a:r>
              <a:rPr kumimoji="1" lang="ja-JP" altLang="en-US" dirty="0"/>
              <a:t>なんか変だな</a:t>
            </a:r>
            <a:r>
              <a:rPr kumimoji="1" lang="en-US" altLang="ja-JP" dirty="0"/>
              <a:t>…</a:t>
            </a:r>
            <a:r>
              <a:rPr kumimoji="1" lang="ja-JP" altLang="en-US" dirty="0"/>
              <a:t>？</a:t>
            </a:r>
            <a:r>
              <a:rPr kumimoji="1" lang="en-US" altLang="ja-JP" dirty="0"/>
              <a:t>』『</a:t>
            </a:r>
            <a:r>
              <a:rPr kumimoji="1" lang="ja-JP" altLang="en-US" dirty="0"/>
              <a:t>うまく伝わっていないな</a:t>
            </a:r>
            <a:r>
              <a:rPr kumimoji="1" lang="en-US" altLang="ja-JP" dirty="0"/>
              <a:t>…</a:t>
            </a:r>
            <a:r>
              <a:rPr kumimoji="1" lang="ja-JP" altLang="en-US" dirty="0"/>
              <a:t>？</a:t>
            </a:r>
            <a:r>
              <a:rPr kumimoji="1" lang="en-US" altLang="ja-JP" dirty="0"/>
              <a:t>』</a:t>
            </a:r>
            <a:r>
              <a:rPr kumimoji="1" lang="ja-JP" altLang="en-US" dirty="0"/>
              <a:t>といった現象が起きてしまいます。</a:t>
            </a:r>
            <a:endParaRPr kumimoji="1" lang="en-US" altLang="ja-JP" dirty="0"/>
          </a:p>
          <a:p>
            <a:r>
              <a:rPr kumimoji="1" lang="ja-JP" altLang="en-US" dirty="0"/>
              <a:t>なので、こういった接続語も含め、第</a:t>
            </a:r>
            <a:r>
              <a:rPr kumimoji="1" lang="en-US" altLang="ja-JP" dirty="0"/>
              <a:t>1</a:t>
            </a:r>
            <a:r>
              <a:rPr kumimoji="1" lang="ja-JP" altLang="en-US" dirty="0"/>
              <a:t>章でもやったような「文法」が大切だと言われている訳です。</a:t>
            </a:r>
            <a:endParaRPr kumimoji="1" lang="en-US" altLang="ja-JP" dirty="0"/>
          </a:p>
          <a:p>
            <a:endParaRPr kumimoji="1" lang="en-US" altLang="ja-JP" dirty="0"/>
          </a:p>
          <a:p>
            <a:r>
              <a:rPr kumimoji="1" lang="ja-JP" altLang="en-US" dirty="0"/>
              <a:t>ただ、この接続語だけでも色んな種類があります。なので、今すぐすべてを覚える必要はありません。</a:t>
            </a:r>
            <a:endParaRPr kumimoji="1" lang="en-US" altLang="ja-JP" dirty="0"/>
          </a:p>
          <a:p>
            <a:r>
              <a:rPr kumimoji="1" lang="ja-JP" altLang="en-US" dirty="0"/>
              <a:t>今回皆さんに配っている手元の資料に、緑の表でよく使うであろう接続語の一覧を載せておきました。</a:t>
            </a:r>
            <a:endParaRPr kumimoji="1" lang="en-US" altLang="ja-JP" dirty="0"/>
          </a:p>
          <a:p>
            <a:r>
              <a:rPr kumimoji="1" lang="ja-JP" altLang="en-US" dirty="0"/>
              <a:t>まずは「迷ったらこの表を取り出す！そして探す！」で構わないので、使いながら覚えていくようにしましょう。</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37</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恐らく表を見てもらうと、さっきやった逆接・順接も含め、皆さんが普段から使っている語彙がたくさんあると思います。</a:t>
            </a:r>
            <a:endParaRPr kumimoji="1" lang="en-US" altLang="ja-JP" dirty="0"/>
          </a:p>
          <a:p>
            <a:r>
              <a:rPr kumimoji="1" lang="ja-JP" altLang="en-US" dirty="0"/>
              <a:t>でも「ただなんとなく」使っていたものも多いと思うので、ぜひこの表を基に正しい使い方ができるようにしましょう。</a:t>
            </a:r>
            <a:endParaRPr kumimoji="1" lang="en-US" altLang="ja-JP" dirty="0"/>
          </a:p>
          <a:p>
            <a:r>
              <a:rPr kumimoji="1" lang="ja-JP" altLang="en-US" dirty="0"/>
              <a:t>★時間があれば全スライド読み合わせでも</a:t>
            </a:r>
            <a:r>
              <a:rPr kumimoji="1" lang="en-US" altLang="ja-JP" dirty="0"/>
              <a:t>OK</a:t>
            </a:r>
            <a:r>
              <a:rPr kumimoji="1" lang="ja-JP" altLang="en-US" dirty="0"/>
              <a:t>（</a:t>
            </a:r>
            <a:r>
              <a:rPr kumimoji="1" lang="en-US" altLang="ja-JP" dirty="0"/>
              <a:t>or</a:t>
            </a:r>
            <a:r>
              <a:rPr kumimoji="1" lang="ja-JP" altLang="en-US" dirty="0"/>
              <a:t>各自に読ませる時間にする）</a:t>
            </a:r>
            <a:endParaRPr kumimoji="1" lang="en-US" altLang="ja-JP" dirty="0"/>
          </a:p>
          <a:p>
            <a:r>
              <a:rPr kumimoji="1" lang="ja-JP" altLang="en-US" dirty="0"/>
              <a:t>★時間がなければ～スライド</a:t>
            </a:r>
            <a:r>
              <a:rPr kumimoji="1" lang="en-US" altLang="ja-JP" dirty="0"/>
              <a:t>41</a:t>
            </a:r>
            <a:r>
              <a:rPr kumimoji="1" lang="ja-JP" altLang="en-US" dirty="0"/>
              <a:t>までは「見ておいてね」で飛ばして</a:t>
            </a:r>
            <a:r>
              <a:rPr kumimoji="1" lang="en-US" altLang="ja-JP" dirty="0"/>
              <a:t>OK</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38</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ではまず、文章力ステップを使って学習を始める前に、</a:t>
            </a:r>
            <a:endParaRPr kumimoji="1" lang="en-US" altLang="ja-JP" dirty="0"/>
          </a:p>
          <a:p>
            <a:r>
              <a:rPr kumimoji="1" lang="ja-JP" altLang="en-US" dirty="0"/>
              <a:t>「そもそもどうして今さら文章を書くことについて学ぶのか？」について確認しておきます。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39</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40</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41</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p13-14</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42</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さて、では続いて</a:t>
            </a:r>
            <a:r>
              <a:rPr kumimoji="1" lang="en-US" altLang="ja-JP" dirty="0"/>
              <a:t>…</a:t>
            </a:r>
            <a:r>
              <a:rPr kumimoji="1" lang="ja-JP" altLang="en-US" dirty="0"/>
              <a:t>文章の内容を正確に理解するためには、</a:t>
            </a:r>
            <a:endParaRPr kumimoji="1" lang="en-US" altLang="ja-JP" dirty="0"/>
          </a:p>
          <a:p>
            <a:r>
              <a:rPr kumimoji="1" lang="ja-JP" altLang="en-US" dirty="0"/>
              <a:t>「文章の中で重要な部分はどこか？」を理解すること、つまり</a:t>
            </a:r>
            <a:r>
              <a:rPr kumimoji="1" lang="en-US" altLang="ja-JP" dirty="0"/>
              <a:t>『</a:t>
            </a:r>
            <a:r>
              <a:rPr kumimoji="1" lang="ja-JP" altLang="en-US" dirty="0"/>
              <a:t>要点</a:t>
            </a:r>
            <a:r>
              <a:rPr kumimoji="1" lang="en-US" altLang="ja-JP" dirty="0"/>
              <a:t>』</a:t>
            </a:r>
            <a:r>
              <a:rPr kumimoji="1" lang="ja-JP" altLang="en-US" dirty="0"/>
              <a:t>をとらえることが大切です。</a:t>
            </a:r>
            <a:endParaRPr kumimoji="1" lang="en-US" altLang="ja-JP" dirty="0"/>
          </a:p>
          <a:p>
            <a:r>
              <a:rPr kumimoji="1" lang="ja-JP" altLang="en-US" dirty="0"/>
              <a:t>では、例題に挑戦してみましょう。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43</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では問題です。次の文章の中で残すべき部分</a:t>
            </a:r>
            <a:r>
              <a:rPr kumimoji="1" lang="en-US" altLang="ja-JP" dirty="0"/>
              <a:t>…</a:t>
            </a:r>
          </a:p>
          <a:p>
            <a:r>
              <a:rPr kumimoji="1" lang="ja-JP" altLang="en-US" dirty="0"/>
              <a:t>つまり、そこがないと文章の意味が分からなくなってしまう部分をすべて選んでみてください。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クリック</a:t>
            </a:r>
            <a:r>
              <a:rPr kumimoji="1" lang="en-US" altLang="ja-JP" dirty="0"/>
              <a:t>※</a:t>
            </a:r>
            <a:r>
              <a:rPr kumimoji="1" lang="ja-JP" altLang="en-US" dirty="0"/>
              <a:t>読み上げ→（少し時間をとって、誰か指名＆発表</a:t>
            </a:r>
            <a:r>
              <a:rPr kumimoji="1" lang="en-US" altLang="ja-JP" dirty="0"/>
              <a:t>or</a:t>
            </a:r>
            <a:r>
              <a:rPr kumimoji="1" lang="ja-JP" altLang="en-US" dirty="0"/>
              <a:t>次のスライドへ）</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正解はこの通りです。（</a:t>
            </a:r>
            <a:r>
              <a:rPr kumimoji="1" lang="en-US" altLang="ja-JP" dirty="0"/>
              <a:t>1</a:t>
            </a:r>
            <a:r>
              <a:rPr kumimoji="1" lang="ja-JP" altLang="en-US" dirty="0"/>
              <a:t>クリック）</a:t>
            </a:r>
            <a:endParaRPr kumimoji="1" lang="en-US" altLang="ja-JP" dirty="0"/>
          </a:p>
          <a:p>
            <a:r>
              <a:rPr kumimoji="1" lang="ja-JP" altLang="en-US" dirty="0"/>
              <a:t>この文章だと、（</a:t>
            </a:r>
            <a:r>
              <a:rPr kumimoji="1" lang="en-US" altLang="ja-JP" dirty="0"/>
              <a:t>1</a:t>
            </a:r>
            <a:r>
              <a:rPr kumimoji="1" lang="ja-JP" altLang="en-US" dirty="0"/>
              <a:t>クリック）「②ついつい食べすぎたりして」はなくても意味が通じますよね。</a:t>
            </a:r>
            <a:endParaRPr kumimoji="1" lang="en-US" altLang="ja-JP" dirty="0"/>
          </a:p>
          <a:p>
            <a:r>
              <a:rPr kumimoji="1" lang="ja-JP" altLang="en-US" dirty="0"/>
              <a:t>つまり、要点は①③となります。ではもう</a:t>
            </a:r>
            <a:r>
              <a:rPr kumimoji="1" lang="en-US" altLang="ja-JP" dirty="0"/>
              <a:t>1</a:t>
            </a:r>
            <a:r>
              <a:rPr kumimoji="1" lang="ja-JP" altLang="en-US" dirty="0"/>
              <a:t>つ例題を見ていきましょう。</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45</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さて、次の文章ではどうでしょうか。（</a:t>
            </a:r>
            <a:r>
              <a:rPr kumimoji="1" lang="en-US" altLang="ja-JP" dirty="0"/>
              <a:t>1</a:t>
            </a:r>
            <a:r>
              <a:rPr kumimoji="1" lang="ja-JP" altLang="en-US" dirty="0"/>
              <a:t>クリック</a:t>
            </a:r>
            <a:r>
              <a:rPr kumimoji="1" lang="en-US" altLang="ja-JP" dirty="0"/>
              <a:t>※</a:t>
            </a:r>
            <a:r>
              <a:rPr kumimoji="1" lang="ja-JP" altLang="en-US" dirty="0"/>
              <a:t>読み上げ）</a:t>
            </a:r>
            <a:endParaRPr kumimoji="1" lang="en-US" altLang="ja-JP" dirty="0"/>
          </a:p>
          <a:p>
            <a:r>
              <a:rPr kumimoji="1" lang="ja-JP" altLang="en-US" dirty="0"/>
              <a:t>残すべき部分をすべて選んでみてください。</a:t>
            </a:r>
            <a:endParaRPr kumimoji="1" lang="en-US" altLang="ja-JP" dirty="0"/>
          </a:p>
          <a:p>
            <a:r>
              <a:rPr kumimoji="1" lang="ja-JP" altLang="en-US" dirty="0"/>
              <a:t>（少し時間をとって、誰か指名＆発表</a:t>
            </a:r>
            <a:r>
              <a:rPr kumimoji="1" lang="en-US" altLang="ja-JP" dirty="0"/>
              <a:t>or</a:t>
            </a:r>
            <a:r>
              <a:rPr kumimoji="1" lang="ja-JP" altLang="en-US" dirty="0"/>
              <a:t>次のスライドへ）</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さあ、答えはこの通りです。（</a:t>
            </a:r>
            <a:r>
              <a:rPr kumimoji="1" lang="en-US" altLang="ja-JP" dirty="0"/>
              <a:t>1</a:t>
            </a:r>
            <a:r>
              <a:rPr kumimoji="1" lang="ja-JP" altLang="en-US" dirty="0"/>
              <a:t>クリック）</a:t>
            </a:r>
            <a:endParaRPr kumimoji="1" lang="en-US" altLang="ja-JP" dirty="0"/>
          </a:p>
          <a:p>
            <a:r>
              <a:rPr kumimoji="1" lang="ja-JP" altLang="en-US" dirty="0"/>
              <a:t>この文章だと、（</a:t>
            </a:r>
            <a:r>
              <a:rPr kumimoji="1" lang="en-US" altLang="ja-JP" dirty="0"/>
              <a:t>1</a:t>
            </a:r>
            <a:r>
              <a:rPr kumimoji="1" lang="ja-JP" altLang="en-US" dirty="0"/>
              <a:t>クリック）「②家畜としてではなく」や「⑤昔から」のように、</a:t>
            </a:r>
            <a:endParaRPr kumimoji="1" lang="en-US" altLang="ja-JP" dirty="0"/>
          </a:p>
          <a:p>
            <a:r>
              <a:rPr kumimoji="1" lang="ja-JP" altLang="en-US" dirty="0"/>
              <a:t>より伝わりやすく、分かりやすく説明しているような部分はなくても意味が通じますよね。</a:t>
            </a:r>
            <a:endParaRPr kumimoji="1" lang="en-US" altLang="ja-JP" dirty="0"/>
          </a:p>
          <a:p>
            <a:r>
              <a:rPr kumimoji="1" lang="ja-JP" altLang="en-US" dirty="0"/>
              <a:t>そのため、</a:t>
            </a:r>
            <a:r>
              <a:rPr kumimoji="1" lang="en-US" altLang="ja-JP" dirty="0"/>
              <a:t>『</a:t>
            </a:r>
            <a:r>
              <a:rPr kumimoji="1" lang="ja-JP" altLang="en-US" dirty="0"/>
              <a:t>要点をおさえる</a:t>
            </a:r>
            <a:r>
              <a:rPr kumimoji="1" lang="en-US" altLang="ja-JP" dirty="0"/>
              <a:t>』</a:t>
            </a:r>
            <a:r>
              <a:rPr kumimoji="1" lang="ja-JP" altLang="en-US" dirty="0"/>
              <a:t>という意味では不必要な部分になります。</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47</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では、最後の文章です。（</a:t>
            </a:r>
            <a:r>
              <a:rPr kumimoji="1" lang="en-US" altLang="ja-JP" dirty="0"/>
              <a:t>1</a:t>
            </a:r>
            <a:r>
              <a:rPr kumimoji="1" lang="ja-JP" altLang="en-US" dirty="0"/>
              <a:t>クリック</a:t>
            </a:r>
            <a:r>
              <a:rPr kumimoji="1" lang="en-US" altLang="ja-JP" dirty="0"/>
              <a:t>※</a:t>
            </a:r>
            <a:r>
              <a:rPr kumimoji="1" lang="ja-JP" altLang="en-US" dirty="0"/>
              <a:t>読み上げ）</a:t>
            </a:r>
            <a:endParaRPr kumimoji="1" lang="en-US" altLang="ja-JP" dirty="0"/>
          </a:p>
          <a:p>
            <a:r>
              <a:rPr kumimoji="1" lang="ja-JP" altLang="en-US" dirty="0"/>
              <a:t>残すべき部分をすべて選んでください。</a:t>
            </a:r>
            <a:endParaRPr kumimoji="1" lang="en-US" altLang="ja-JP" dirty="0"/>
          </a:p>
          <a:p>
            <a:r>
              <a:rPr kumimoji="1" lang="ja-JP" altLang="en-US" dirty="0"/>
              <a:t>（少し時間をとって、誰か指名＆発表</a:t>
            </a:r>
            <a:r>
              <a:rPr kumimoji="1" lang="en-US" altLang="ja-JP" dirty="0"/>
              <a:t>or</a:t>
            </a:r>
            <a:r>
              <a:rPr kumimoji="1" lang="ja-JP" altLang="en-US" dirty="0"/>
              <a:t>次のスライドへ）</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皆さん、そもそも文章を書くことは得意ですか？苦手ですか？</a:t>
            </a:r>
            <a:endParaRPr lang="en-US" altLang="ja-JP" dirty="0"/>
          </a:p>
          <a:p>
            <a:pPr eaLnBrk="1" hangingPunct="1"/>
            <a:r>
              <a:rPr lang="ja-JP" altLang="en-US" dirty="0"/>
              <a:t>恐らく「得意ではないかも</a:t>
            </a:r>
            <a:r>
              <a:rPr lang="en-US" altLang="ja-JP" dirty="0"/>
              <a:t>…</a:t>
            </a:r>
            <a:r>
              <a:rPr lang="ja-JP" altLang="en-US" dirty="0"/>
              <a:t>」という人も多いのではないかと思います。</a:t>
            </a:r>
            <a:endParaRPr lang="en-US" altLang="ja-JP" dirty="0"/>
          </a:p>
          <a:p>
            <a:pPr eaLnBrk="1" hangingPunct="1"/>
            <a:endParaRPr lang="en-US" altLang="ja-JP" dirty="0"/>
          </a:p>
          <a:p>
            <a:pPr eaLnBrk="1" hangingPunct="1"/>
            <a:r>
              <a:rPr lang="ja-JP" altLang="en-US" dirty="0"/>
              <a:t>ただ、苦手だからといって文章を書くことから逃げることはできません。</a:t>
            </a:r>
            <a:endParaRPr lang="en-US" altLang="ja-JP" dirty="0"/>
          </a:p>
          <a:p>
            <a:pPr eaLnBrk="1" hangingPunct="1"/>
            <a:r>
              <a:rPr lang="ja-JP" altLang="en-US" dirty="0"/>
              <a:t>これから皆さんが専門学校で学ぶ中で、実はこれだけ文章を書く機会が発生します。</a:t>
            </a:r>
            <a:endParaRPr lang="en-US" altLang="ja-JP" dirty="0"/>
          </a:p>
          <a:p>
            <a:pPr eaLnBrk="1" hangingPunct="1"/>
            <a:r>
              <a:rPr lang="ja-JP" altLang="en-US" dirty="0"/>
              <a:t>（</a:t>
            </a:r>
            <a:r>
              <a:rPr lang="en-US" altLang="ja-JP" dirty="0"/>
              <a:t>1</a:t>
            </a:r>
            <a:r>
              <a:rPr lang="ja-JP" altLang="en-US" dirty="0"/>
              <a:t>クリックずつ読み上げ）</a:t>
            </a:r>
            <a:endParaRPr lang="en-US" altLang="ja-JP"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答えはこの通りです。この文章であれば、②③⑤はなくても意味が通じますね。</a:t>
            </a:r>
            <a:endParaRPr kumimoji="1" lang="en-US" altLang="ja-JP" dirty="0"/>
          </a:p>
          <a:p>
            <a:r>
              <a:rPr kumimoji="1" lang="ja-JP" altLang="en-US" dirty="0"/>
              <a:t>このように、長い文章であっても意味を理解するには、まずは要点をおさえれば</a:t>
            </a:r>
            <a:r>
              <a:rPr kumimoji="1" lang="en-US" altLang="ja-JP" dirty="0"/>
              <a:t>OK</a:t>
            </a:r>
            <a:r>
              <a:rPr kumimoji="1" lang="ja-JP" altLang="en-US" dirty="0"/>
              <a:t>なのです。</a:t>
            </a:r>
            <a:endParaRPr kumimoji="1" lang="en-US" altLang="ja-JP" dirty="0"/>
          </a:p>
          <a:p>
            <a:r>
              <a:rPr kumimoji="1" lang="ja-JP" altLang="en-US" dirty="0"/>
              <a:t>その上で具体的な情報を理解すれば、効率的に、かつ正確に文章を理解できます。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49</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さて、では（スライド読み上げ）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15</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p14-15</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50</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さあ、要点をとらえることができるようになったら、次に</a:t>
            </a:r>
            <a:r>
              <a:rPr kumimoji="1" lang="en-US" altLang="ja-JP" dirty="0"/>
              <a:t>『</a:t>
            </a:r>
            <a:r>
              <a:rPr kumimoji="1" lang="ja-JP" altLang="en-US" dirty="0"/>
              <a:t>要旨</a:t>
            </a:r>
            <a:r>
              <a:rPr kumimoji="1" lang="en-US" altLang="ja-JP" dirty="0"/>
              <a:t>』</a:t>
            </a:r>
            <a:r>
              <a:rPr kumimoji="1" lang="ja-JP" altLang="en-US" dirty="0"/>
              <a:t>をとらえられるようになりましょう。</a:t>
            </a:r>
            <a:endParaRPr kumimoji="1" lang="en-US" altLang="ja-JP" dirty="0"/>
          </a:p>
          <a:p>
            <a:r>
              <a:rPr kumimoji="1" lang="ja-JP" altLang="en-US" dirty="0"/>
              <a:t>要旨とは、文章全体の主旨をとらえたもの、つまり「筆者がいちばん伝えたいこと」です。</a:t>
            </a:r>
            <a:endParaRPr kumimoji="1" lang="en-US" altLang="ja-JP" dirty="0"/>
          </a:p>
          <a:p>
            <a:endParaRPr kumimoji="1" lang="en-US" altLang="ja-JP" dirty="0"/>
          </a:p>
          <a:p>
            <a:r>
              <a:rPr kumimoji="1" lang="ja-JP" altLang="en-US" dirty="0"/>
              <a:t>要点はあくまでも内容を理解するために必要な部分、のことでした。</a:t>
            </a:r>
            <a:endParaRPr kumimoji="1" lang="en-US" altLang="ja-JP" dirty="0"/>
          </a:p>
          <a:p>
            <a:r>
              <a:rPr kumimoji="1" lang="ja-JP" altLang="en-US" dirty="0"/>
              <a:t>要旨は、要点を理解した上で「じゃあ筆者が一番伝えたいことはどれか？」ということです。</a:t>
            </a:r>
            <a:endParaRPr kumimoji="1" lang="en-US" altLang="ja-JP" dirty="0"/>
          </a:p>
          <a:p>
            <a:r>
              <a:rPr kumimoji="1" lang="ja-JP" altLang="en-US" dirty="0"/>
              <a:t>つまり、要点をおさえて内容が理解できていないと、要旨を理解することはできません。</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51</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そして、要旨をとらえるコツは</a:t>
            </a:r>
            <a:r>
              <a:rPr kumimoji="1" lang="en-US" altLang="ja-JP" dirty="0"/>
              <a:t>2</a:t>
            </a:r>
            <a:r>
              <a:rPr kumimoji="1" lang="ja-JP" altLang="en-US" dirty="0"/>
              <a:t>つあります。</a:t>
            </a:r>
            <a:endParaRPr kumimoji="1" lang="en-US" altLang="ja-JP" dirty="0"/>
          </a:p>
          <a:p>
            <a:r>
              <a:rPr kumimoji="1" lang="ja-JP" altLang="en-US" dirty="0"/>
              <a:t>一つ目は①「何について書かれているか」、その文章の話題・テーマは何かに着目すること</a:t>
            </a:r>
            <a:endParaRPr kumimoji="1" lang="en-US" altLang="ja-JP" dirty="0"/>
          </a:p>
          <a:p>
            <a:r>
              <a:rPr kumimoji="1" lang="ja-JP" altLang="en-US" dirty="0"/>
              <a:t>二つ目は②「筆者がどういう意図で述べているか」に着目することです。</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52</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p15-17</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53</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さて、ここまでは主に「文章の読み取り」に関する内容を学んできましたが、</a:t>
            </a:r>
            <a:endParaRPr kumimoji="1" lang="en-US" altLang="ja-JP" dirty="0"/>
          </a:p>
          <a:p>
            <a:r>
              <a:rPr kumimoji="1" lang="ja-JP" altLang="en-US" dirty="0"/>
              <a:t>第</a:t>
            </a:r>
            <a:r>
              <a:rPr kumimoji="1" lang="en-US" altLang="ja-JP" dirty="0"/>
              <a:t>4</a:t>
            </a:r>
            <a:r>
              <a:rPr kumimoji="1" lang="ja-JP" altLang="en-US" dirty="0"/>
              <a:t>章からはいよいよ「文章作成」に関する内容を学んでいきます。</a:t>
            </a:r>
            <a:endParaRPr kumimoji="1" lang="en-US" altLang="ja-JP" dirty="0"/>
          </a:p>
          <a:p>
            <a:endParaRPr kumimoji="1" lang="en-US" altLang="ja-JP" dirty="0"/>
          </a:p>
          <a:p>
            <a:pPr eaLnBrk="1" hangingPunct="1"/>
            <a:r>
              <a:rPr lang="ja-JP" altLang="en-US" dirty="0"/>
              <a:t>第</a:t>
            </a:r>
            <a:r>
              <a:rPr lang="en-US" altLang="ja-JP" dirty="0"/>
              <a:t>4</a:t>
            </a:r>
            <a:r>
              <a:rPr lang="ja-JP" altLang="en-US" dirty="0"/>
              <a:t>章では、自分の考えやメッセージを目上の人に分かりやすく伝えるための書き方を学びます。</a:t>
            </a:r>
            <a:endParaRPr lang="en-US" altLang="ja-JP" dirty="0"/>
          </a:p>
          <a:p>
            <a:pPr eaLnBrk="1" hangingPunct="1"/>
            <a:r>
              <a:rPr lang="ja-JP" altLang="en-US" dirty="0"/>
              <a:t>また、書いたあとに見直しをするコツも学んでいきます。</a:t>
            </a:r>
            <a:endParaRPr lang="en-US" altLang="ja-JP" dirty="0"/>
          </a:p>
          <a:p>
            <a:pPr eaLnBrk="1" hangingPunct="1"/>
            <a:endParaRPr lang="en-US" altLang="ja-JP" dirty="0"/>
          </a:p>
          <a:p>
            <a:pPr eaLnBrk="1" hangingPunct="1"/>
            <a:r>
              <a:rPr lang="ja-JP" altLang="en-US" dirty="0"/>
              <a:t>まさに皆さんが</a:t>
            </a:r>
            <a:r>
              <a:rPr lang="ja-JP" altLang="en-US" b="1" dirty="0"/>
              <a:t>社会人になると毎日使うようになるビジネスメール</a:t>
            </a:r>
            <a:r>
              <a:rPr lang="ja-JP" altLang="en-US" b="0" dirty="0"/>
              <a:t>等で必要になってくる力です。</a:t>
            </a:r>
            <a:endParaRPr lang="en-US" altLang="ja-JP" b="0" dirty="0"/>
          </a:p>
          <a:p>
            <a:pPr eaLnBrk="1" hangingPunct="1"/>
            <a:endParaRPr lang="en-US" altLang="ja-JP" b="0" dirty="0"/>
          </a:p>
          <a:p>
            <a:pPr eaLnBrk="1" hangingPunct="1"/>
            <a:r>
              <a:rPr lang="ja-JP" altLang="en-US" b="0" dirty="0"/>
              <a:t>また、「文章を見直すコツ」もここできちんと学んでおくことで、</a:t>
            </a:r>
            <a:r>
              <a:rPr lang="ja-JP" altLang="en-US" b="1" dirty="0"/>
              <a:t>授業レポートや履歴書、自己</a:t>
            </a:r>
            <a:r>
              <a:rPr lang="en-US" altLang="ja-JP" b="1" dirty="0"/>
              <a:t>PR</a:t>
            </a:r>
            <a:r>
              <a:rPr lang="ja-JP" altLang="en-US" b="1" dirty="0"/>
              <a:t>等への朱入れ</a:t>
            </a:r>
            <a:r>
              <a:rPr lang="ja-JP" altLang="en-US" b="0" dirty="0"/>
              <a:t>も格段に減るはずです。</a:t>
            </a:r>
            <a:endParaRPr lang="en-US" altLang="ja-JP" b="0" dirty="0"/>
          </a:p>
          <a:p>
            <a:pPr eaLnBrk="1" hangingPunct="1"/>
            <a:r>
              <a:rPr lang="ja-JP" altLang="en-US" b="0" dirty="0"/>
              <a:t>それによって、皆さんのストレス軽減にもつながりますし、何より「文章を一から書き直す」という無駄な時間も減ります。</a:t>
            </a:r>
            <a:endParaRPr lang="en-US" altLang="ja-JP" b="0" dirty="0"/>
          </a:p>
          <a:p>
            <a:pPr eaLnBrk="1" hangingPunct="1"/>
            <a:r>
              <a:rPr lang="ja-JP" altLang="en-US" b="0" dirty="0"/>
              <a:t>ぜひこの授業のうちにコツを掴んで、実際の場面で使えるようにしておきましょう！</a:t>
            </a:r>
            <a:endParaRPr lang="en-US" altLang="ja-JP" b="0" dirty="0"/>
          </a:p>
          <a:p>
            <a:pPr eaLnBrk="1" hangingPunct="1"/>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t>---</a:t>
            </a:r>
            <a:r>
              <a:rPr lang="ja-JP" altLang="en-US" b="1" dirty="0"/>
              <a:t>太字部分は各学科の実態に合わせて変更してください</a:t>
            </a:r>
            <a:r>
              <a:rPr lang="en-US" altLang="ja-JP" b="1" dirty="0"/>
              <a:t>---</a:t>
            </a:r>
          </a:p>
          <a:p>
            <a:pPr eaLnBrk="1" hangingPunct="1"/>
            <a:r>
              <a:rPr lang="en-US" altLang="ja-JP" b="0" dirty="0"/>
              <a:t>Ex.</a:t>
            </a:r>
            <a:r>
              <a:rPr lang="ja-JP" altLang="en-US" b="0" dirty="0"/>
              <a:t>看護・医療系</a:t>
            </a:r>
            <a:endParaRPr lang="en-US" altLang="ja-JP" b="0" dirty="0"/>
          </a:p>
          <a:p>
            <a:pPr eaLnBrk="1" hangingPunct="1"/>
            <a:r>
              <a:rPr lang="ja-JP" altLang="en-US" b="0" dirty="0"/>
              <a:t>・実際の申し送り、看護記録、インシデントレポート、実習記録など</a:t>
            </a:r>
            <a:endParaRPr lang="en-US" altLang="ja-JP" b="0" dirty="0"/>
          </a:p>
          <a:p>
            <a:pPr eaLnBrk="1" hangingPunct="1"/>
            <a:r>
              <a:rPr lang="ja-JP" altLang="en-US" b="0" dirty="0"/>
              <a:t>・先生や先輩からの指摘（ダメ出し）</a:t>
            </a:r>
            <a:endParaRPr lang="en-US" altLang="ja-JP" b="0"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54</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ではまず、手紙文の構成からです。</a:t>
            </a:r>
            <a:endParaRPr kumimoji="1" lang="en-US" altLang="ja-JP" dirty="0"/>
          </a:p>
          <a:p>
            <a:r>
              <a:rPr kumimoji="1" lang="ja-JP" altLang="en-US" dirty="0"/>
              <a:t>次の図の⑨➉には「差出人」または「受取人」の名前が入ります。</a:t>
            </a:r>
            <a:endParaRPr kumimoji="1" lang="en-US" altLang="ja-JP" dirty="0"/>
          </a:p>
          <a:p>
            <a:r>
              <a:rPr kumimoji="1" lang="ja-JP" altLang="en-US" dirty="0"/>
              <a:t>正しい位置の組み合わせはどちらでしょうか。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（少し時間をとって、挙手</a:t>
            </a:r>
            <a:r>
              <a:rPr kumimoji="1" lang="en-US" altLang="ja-JP" dirty="0"/>
              <a:t>or</a:t>
            </a:r>
            <a:r>
              <a:rPr kumimoji="1" lang="ja-JP" altLang="en-US" dirty="0"/>
              <a:t>次のスライドへ）</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55</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正解は（</a:t>
            </a:r>
            <a:r>
              <a:rPr kumimoji="1" lang="en-US" altLang="ja-JP" dirty="0"/>
              <a:t>1</a:t>
            </a:r>
            <a:r>
              <a:rPr kumimoji="1" lang="ja-JP" altLang="en-US" dirty="0"/>
              <a:t>クリック）⑨が「差出人」、➉が「受取人」です。</a:t>
            </a:r>
            <a:endParaRPr kumimoji="1" lang="en-US" altLang="ja-JP" dirty="0"/>
          </a:p>
          <a:p>
            <a:r>
              <a:rPr kumimoji="1" lang="ja-JP" altLang="en-US" dirty="0"/>
              <a:t>（</a:t>
            </a:r>
            <a:r>
              <a:rPr kumimoji="1" lang="en-US" altLang="ja-JP" dirty="0"/>
              <a:t>1</a:t>
            </a:r>
            <a:r>
              <a:rPr kumimoji="1" lang="ja-JP" altLang="en-US" dirty="0"/>
              <a:t>クリック）手紙の構成では、受取人の名前が最後にくるので注意しましょう。</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56</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このように、手紙には基本的な型が決まっています。</a:t>
            </a:r>
            <a:endParaRPr kumimoji="1" lang="en-US" altLang="ja-JP" dirty="0"/>
          </a:p>
          <a:p>
            <a:r>
              <a:rPr kumimoji="1" lang="ja-JP" altLang="en-US" dirty="0"/>
              <a:t>プライベートでこういった形式ばった手紙を書くことはほとんどないかもしれませんが、</a:t>
            </a:r>
            <a:endParaRPr kumimoji="1" lang="en-US" altLang="ja-JP" dirty="0"/>
          </a:p>
          <a:p>
            <a:r>
              <a:rPr kumimoji="1" lang="ja-JP" altLang="en-US" dirty="0"/>
              <a:t>場合によっては実習や就職活動等でお礼状を書くこともあります。</a:t>
            </a:r>
            <a:endParaRPr kumimoji="1" lang="en-US" altLang="ja-JP" dirty="0"/>
          </a:p>
          <a:p>
            <a:endParaRPr kumimoji="1" lang="en-US" altLang="ja-JP" dirty="0"/>
          </a:p>
          <a:p>
            <a:r>
              <a:rPr kumimoji="1" lang="ja-JP" altLang="en-US" dirty="0"/>
              <a:t>また、社会人になってもお礼状やお詫び状のような、手紙を書く場面が発生するかもしれません。</a:t>
            </a:r>
            <a:endParaRPr kumimoji="1" lang="en-US" altLang="ja-JP" dirty="0"/>
          </a:p>
          <a:p>
            <a:r>
              <a:rPr kumimoji="1" lang="ja-JP" altLang="en-US" dirty="0"/>
              <a:t>知っておいて損はない知識なので、この機会に「そういえば決まった形式があったな」というだけでも覚えておいてください。</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57</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そしてもう一つ、手紙には頭語・結語を書くというルールがあります。</a:t>
            </a:r>
            <a:endParaRPr kumimoji="1" lang="en-US" altLang="ja-JP" dirty="0"/>
          </a:p>
          <a:p>
            <a:r>
              <a:rPr kumimoji="1" lang="ja-JP" altLang="en-US" dirty="0"/>
              <a:t>頭語・結語はフランクに言うと、「こんにちは」「さようなら」といった挨拶のようなものです。</a:t>
            </a:r>
            <a:endParaRPr kumimoji="1" lang="en-US" altLang="ja-JP" dirty="0"/>
          </a:p>
          <a:p>
            <a:endParaRPr kumimoji="1" lang="en-US" altLang="ja-JP" dirty="0"/>
          </a:p>
          <a:p>
            <a:r>
              <a:rPr kumimoji="1" lang="ja-JP" altLang="en-US" dirty="0"/>
              <a:t>よく使われるものとして、赤字の</a:t>
            </a:r>
            <a:r>
              <a:rPr kumimoji="1" lang="en-US" altLang="ja-JP" dirty="0"/>
              <a:t>『</a:t>
            </a:r>
            <a:r>
              <a:rPr kumimoji="1" lang="ja-JP" altLang="en-US" dirty="0"/>
              <a:t>拝啓</a:t>
            </a:r>
            <a:r>
              <a:rPr kumimoji="1" lang="en-US" altLang="ja-JP" dirty="0"/>
              <a:t>』『</a:t>
            </a:r>
            <a:r>
              <a:rPr kumimoji="1" lang="ja-JP" altLang="en-US" dirty="0"/>
              <a:t>敬具</a:t>
            </a:r>
            <a:r>
              <a:rPr kumimoji="1" lang="en-US" altLang="ja-JP" dirty="0"/>
              <a:t>』</a:t>
            </a:r>
            <a:r>
              <a:rPr kumimoji="1" lang="ja-JP" altLang="en-US" dirty="0"/>
              <a:t>があります。</a:t>
            </a:r>
            <a:endParaRPr kumimoji="1" lang="en-US" altLang="ja-JP" dirty="0"/>
          </a:p>
          <a:p>
            <a:r>
              <a:rPr kumimoji="1" lang="ja-JP" altLang="en-US" dirty="0"/>
              <a:t>言葉だけは聞いたことあるな～という人も多いのではないでしょうか。</a:t>
            </a:r>
            <a:endParaRPr kumimoji="1" lang="en-US" altLang="ja-JP" dirty="0"/>
          </a:p>
          <a:p>
            <a:r>
              <a:rPr kumimoji="1" lang="ja-JP" altLang="en-US" dirty="0"/>
              <a:t>ちなみに</a:t>
            </a:r>
            <a:r>
              <a:rPr kumimoji="1" lang="en-US" altLang="ja-JP" dirty="0"/>
              <a:t>”</a:t>
            </a:r>
            <a:r>
              <a:rPr kumimoji="1" lang="ja-JP" altLang="en-US" dirty="0"/>
              <a:t>けい</a:t>
            </a:r>
            <a:r>
              <a:rPr kumimoji="1" lang="en-US" altLang="ja-JP" dirty="0"/>
              <a:t>”</a:t>
            </a:r>
            <a:r>
              <a:rPr kumimoji="1" lang="ja-JP" altLang="en-US" dirty="0"/>
              <a:t>の字を間違って覚えやすいので注意してください。</a:t>
            </a:r>
            <a:endParaRPr kumimoji="1" lang="en-US" altLang="ja-JP" dirty="0"/>
          </a:p>
          <a:p>
            <a:endParaRPr kumimoji="1" lang="en-US" altLang="ja-JP" dirty="0"/>
          </a:p>
          <a:p>
            <a:r>
              <a:rPr kumimoji="1" lang="ja-JP" altLang="en-US" dirty="0"/>
              <a:t>また、よく聞くものとしては</a:t>
            </a:r>
            <a:r>
              <a:rPr kumimoji="1" lang="en-US" altLang="ja-JP" dirty="0"/>
              <a:t>『</a:t>
            </a:r>
            <a:r>
              <a:rPr kumimoji="1" lang="ja-JP" altLang="en-US" dirty="0"/>
              <a:t>前略</a:t>
            </a:r>
            <a:r>
              <a:rPr kumimoji="1" lang="en-US" altLang="ja-JP" dirty="0"/>
              <a:t>』『</a:t>
            </a:r>
            <a:r>
              <a:rPr kumimoji="1" lang="ja-JP" altLang="en-US" dirty="0"/>
              <a:t>草々</a:t>
            </a:r>
            <a:r>
              <a:rPr kumimoji="1" lang="en-US" altLang="ja-JP" dirty="0"/>
              <a:t>』</a:t>
            </a:r>
            <a:r>
              <a:rPr kumimoji="1" lang="ja-JP" altLang="en-US" dirty="0"/>
              <a:t>も上げられます。</a:t>
            </a:r>
            <a:endParaRPr kumimoji="1" lang="en-US" altLang="ja-JP" dirty="0"/>
          </a:p>
          <a:p>
            <a:r>
              <a:rPr kumimoji="1" lang="ja-JP" altLang="en-US" dirty="0"/>
              <a:t>これも頭語・結語ではありますが、前略＝前文を省くという意味なので、</a:t>
            </a:r>
            <a:endParaRPr kumimoji="1" lang="en-US" altLang="ja-JP" dirty="0"/>
          </a:p>
          <a:p>
            <a:r>
              <a:rPr kumimoji="1" lang="ja-JP" altLang="en-US" dirty="0"/>
              <a:t>親しい人とのやり取りや、はがきのような書くスペースが限られている場合に使うものです。</a:t>
            </a:r>
            <a:endParaRPr kumimoji="1" lang="en-US" altLang="ja-JP" dirty="0"/>
          </a:p>
          <a:p>
            <a:r>
              <a:rPr kumimoji="1" lang="ja-JP" altLang="en-US" dirty="0"/>
              <a:t>そのため、目上の人への手紙や、ビジネスシーンでは失礼に当たる場合もあるので気を付けましょう。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58</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a:t>
            </a:r>
            <a:r>
              <a:rPr lang="en-US" altLang="ja-JP" dirty="0"/>
              <a:t>1</a:t>
            </a:r>
            <a:r>
              <a:rPr lang="ja-JP" altLang="en-US" dirty="0"/>
              <a:t>クリック）</a:t>
            </a:r>
            <a:endParaRPr lang="en-US" altLang="ja-JP" dirty="0"/>
          </a:p>
          <a:p>
            <a:pPr eaLnBrk="1" hangingPunct="1"/>
            <a:r>
              <a:rPr lang="ja-JP" altLang="en-US" dirty="0"/>
              <a:t>つまり、これからの学校生活で「文章力」は常に必要な能力といえます。</a:t>
            </a:r>
            <a:endParaRPr lang="ja-JP" altLang="ja-JP"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20</a:t>
            </a:r>
            <a:r>
              <a:rPr kumimoji="1" lang="ja-JP" altLang="en-US" dirty="0"/>
              <a:t>分</a:t>
            </a:r>
            <a:endParaRPr kumimoji="1" lang="en-US" altLang="ja-JP" dirty="0"/>
          </a:p>
          <a:p>
            <a:r>
              <a:rPr kumimoji="1" lang="ja-JP" altLang="en-US" dirty="0"/>
              <a:t>　採点・解説確認　</a:t>
            </a:r>
            <a:r>
              <a:rPr kumimoji="1" lang="en-US" altLang="ja-JP" dirty="0"/>
              <a:t>10</a:t>
            </a:r>
            <a:r>
              <a:rPr kumimoji="1" lang="ja-JP" altLang="en-US" dirty="0"/>
              <a:t>分 </a:t>
            </a:r>
            <a:r>
              <a:rPr kumimoji="1" lang="en-US" altLang="ja-JP" dirty="0"/>
              <a:t>※</a:t>
            </a:r>
            <a:r>
              <a:rPr kumimoji="1" lang="ja-JP" altLang="en-US" dirty="0"/>
              <a:t>別冊解答</a:t>
            </a:r>
            <a:r>
              <a:rPr kumimoji="1" lang="en-US" altLang="ja-JP" dirty="0"/>
              <a:t>p17-20</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59</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さあ、次に覚えておきたいのが、話し言葉と書き言葉の違いです。</a:t>
            </a:r>
            <a:endParaRPr kumimoji="1" lang="en-US" altLang="ja-JP" dirty="0"/>
          </a:p>
          <a:p>
            <a:r>
              <a:rPr kumimoji="1" lang="ja-JP" altLang="en-US" dirty="0"/>
              <a:t>これは手紙以外の文章でも必要な知識なので、ここで改めて学んでおきましょう。</a:t>
            </a:r>
            <a:endParaRPr kumimoji="1" lang="en-US" altLang="ja-JP" dirty="0"/>
          </a:p>
          <a:p>
            <a:endParaRPr kumimoji="1" lang="en-US" altLang="ja-JP" dirty="0"/>
          </a:p>
          <a:p>
            <a:r>
              <a:rPr kumimoji="1" lang="ja-JP" altLang="en-US" dirty="0"/>
              <a:t>では、次の</a:t>
            </a:r>
            <a:r>
              <a:rPr kumimoji="1" lang="en-US" altLang="ja-JP" dirty="0"/>
              <a:t>(1)(2)</a:t>
            </a:r>
            <a:r>
              <a:rPr kumimoji="1" lang="ja-JP" altLang="en-US" dirty="0"/>
              <a:t>の話し言葉を、書き言葉に直してみてください。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（少し時間をとって、誰か指名＆発表</a:t>
            </a:r>
            <a:r>
              <a:rPr kumimoji="1" lang="en-US" altLang="ja-JP" dirty="0"/>
              <a:t>or</a:t>
            </a:r>
            <a:r>
              <a:rPr kumimoji="1" lang="ja-JP" altLang="en-US" dirty="0"/>
              <a:t>次のスライドへ）</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60</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答えは、</a:t>
            </a:r>
            <a:r>
              <a:rPr kumimoji="1" lang="en-US" altLang="ja-JP" dirty="0"/>
              <a:t>(1)</a:t>
            </a:r>
            <a:r>
              <a:rPr kumimoji="1" lang="ja-JP" altLang="en-US" dirty="0"/>
              <a:t>○○けど～を書き言葉に直すと、（</a:t>
            </a:r>
            <a:r>
              <a:rPr kumimoji="1" lang="en-US" altLang="ja-JP" dirty="0"/>
              <a:t>1</a:t>
            </a:r>
            <a:r>
              <a:rPr kumimoji="1" lang="ja-JP" altLang="en-US" dirty="0"/>
              <a:t>クリック）「しかし</a:t>
            </a:r>
            <a:r>
              <a:rPr kumimoji="1" lang="en-US" altLang="ja-JP" dirty="0"/>
              <a:t>or</a:t>
            </a:r>
            <a:r>
              <a:rPr kumimoji="1" lang="ja-JP" altLang="en-US" dirty="0"/>
              <a:t>だが</a:t>
            </a:r>
            <a:r>
              <a:rPr kumimoji="1" lang="en-US" altLang="ja-JP" dirty="0"/>
              <a:t>or</a:t>
            </a:r>
            <a:r>
              <a:rPr kumimoji="1" lang="ja-JP" altLang="en-US" dirty="0"/>
              <a:t>けれども」になります。</a:t>
            </a:r>
            <a:endParaRPr kumimoji="1" lang="en-US" altLang="ja-JP" dirty="0"/>
          </a:p>
          <a:p>
            <a:r>
              <a:rPr kumimoji="1" lang="en-US" altLang="ja-JP" dirty="0"/>
              <a:t>(2)</a:t>
            </a:r>
            <a:r>
              <a:rPr kumimoji="1" lang="ja-JP" altLang="en-US" dirty="0"/>
              <a:t>の○○しなきゃ～は、（</a:t>
            </a:r>
            <a:r>
              <a:rPr kumimoji="1" lang="en-US" altLang="ja-JP" dirty="0"/>
              <a:t>1</a:t>
            </a:r>
            <a:r>
              <a:rPr kumimoji="1" lang="ja-JP" altLang="en-US" dirty="0"/>
              <a:t>クリック）「○○しなければ」が書き言葉になります。</a:t>
            </a:r>
            <a:endParaRPr kumimoji="1" lang="ja-JP" altLang="en-US" b="0"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61</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ではこれらの文章も書き言葉に直してみてください。</a:t>
            </a:r>
            <a:endParaRPr kumimoji="1" lang="en-US" altLang="ja-JP" dirty="0"/>
          </a:p>
          <a:p>
            <a:r>
              <a:rPr kumimoji="1" lang="ja-JP" altLang="en-US" dirty="0"/>
              <a:t>（学生の手元スライド</a:t>
            </a:r>
            <a:r>
              <a:rPr kumimoji="1" lang="en-US" altLang="ja-JP" dirty="0"/>
              <a:t>40</a:t>
            </a:r>
            <a:r>
              <a:rPr kumimoji="1" lang="ja-JP" altLang="en-US" dirty="0"/>
              <a:t>に問題文有、少し時間をとって書き込みでも良いので取り組ませる）</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62</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では、答え合わせをしていきましょう。</a:t>
            </a:r>
            <a:endParaRPr kumimoji="1" lang="en-US" altLang="ja-JP" dirty="0"/>
          </a:p>
          <a:p>
            <a:r>
              <a:rPr kumimoji="1" lang="ja-JP" altLang="en-US" dirty="0"/>
              <a:t>（</a:t>
            </a:r>
            <a:r>
              <a:rPr kumimoji="1" lang="en-US" altLang="ja-JP" dirty="0"/>
              <a:t>1</a:t>
            </a:r>
            <a:r>
              <a:rPr kumimoji="1" lang="ja-JP" altLang="en-US" dirty="0"/>
              <a:t>クリックずつ読み上げ）</a:t>
            </a:r>
            <a:endParaRPr kumimoji="1" lang="en-US" altLang="ja-JP" dirty="0"/>
          </a:p>
          <a:p>
            <a:endParaRPr kumimoji="1" lang="en-US" altLang="ja-JP" dirty="0"/>
          </a:p>
          <a:p>
            <a:r>
              <a:rPr kumimoji="1" lang="ja-JP" altLang="en-US" dirty="0"/>
              <a:t>改めて皆さん、</a:t>
            </a:r>
            <a:r>
              <a:rPr kumimoji="1" lang="ja-JP" altLang="en-US" b="1" dirty="0"/>
              <a:t>普段の授業レポート（</a:t>
            </a:r>
            <a:r>
              <a:rPr kumimoji="1" lang="en-US" altLang="ja-JP" b="1" dirty="0"/>
              <a:t>or</a:t>
            </a:r>
            <a:r>
              <a:rPr kumimoji="1" lang="ja-JP" altLang="en-US" b="1" dirty="0"/>
              <a:t>実習レポート等）</a:t>
            </a:r>
            <a:r>
              <a:rPr kumimoji="1" lang="ja-JP" altLang="en-US" b="0" dirty="0"/>
              <a:t>で間違った使い方をしていませんでしたか？</a:t>
            </a:r>
            <a:endParaRPr kumimoji="1" lang="en-US" altLang="ja-JP" b="0" dirty="0"/>
          </a:p>
          <a:p>
            <a:r>
              <a:rPr kumimoji="1" lang="en-US" altLang="ja-JP" b="0" dirty="0"/>
              <a:t>※</a:t>
            </a:r>
            <a:r>
              <a:rPr kumimoji="1" lang="ja-JP" altLang="en-US" b="0" dirty="0"/>
              <a:t>太字は思い当たるものがあれば適宜それを伝えてください</a:t>
            </a:r>
            <a:endParaRPr kumimoji="1" lang="en-US" altLang="ja-JP" b="0" dirty="0"/>
          </a:p>
          <a:p>
            <a:endParaRPr kumimoji="1" lang="en-US" altLang="ja-JP" b="0" dirty="0"/>
          </a:p>
          <a:p>
            <a:r>
              <a:rPr kumimoji="1" lang="ja-JP" altLang="en-US" b="0" dirty="0"/>
              <a:t>プライベートでのチャット等であれば、それでも構わないかもしれませんが、</a:t>
            </a:r>
            <a:endParaRPr kumimoji="1" lang="en-US" altLang="ja-JP" b="0" dirty="0"/>
          </a:p>
          <a:p>
            <a:r>
              <a:rPr kumimoji="1" lang="ja-JP" altLang="en-US" b="0" dirty="0"/>
              <a:t>学校はもちろん、社会人になれば文章は書き言葉で書く、が当たり前のことです。</a:t>
            </a:r>
            <a:endParaRPr kumimoji="1" lang="en-US" altLang="ja-JP" b="0" dirty="0"/>
          </a:p>
          <a:p>
            <a:r>
              <a:rPr kumimoji="1" lang="ja-JP" altLang="en-US" b="0" dirty="0"/>
              <a:t>ぜひ今回の学びを、自分の文章を見直す機会にしてください。</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63</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p20-22</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64</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さあ、いよいよ文章力ステップ最後の章になりました！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この章では、意見文の作成方法について学んでいきます。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「意見文」と聞くと、作文のようなものを想像して、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社会人になるのに必要ある？と思う人もいるかもしれませんが</a:t>
            </a:r>
            <a:r>
              <a:rPr kumimoji="1" lang="en-US" altLang="ja-JP" dirty="0"/>
              <a:t>…</a:t>
            </a:r>
            <a:endParaRPr kumimoji="1" lang="ja-JP" altLang="en-US" dirty="0"/>
          </a:p>
          <a:p>
            <a:endParaRPr kumimoji="1" lang="en-US" altLang="ja-JP" dirty="0"/>
          </a:p>
          <a:p>
            <a:r>
              <a:rPr kumimoji="1" lang="ja-JP" altLang="en-US" dirty="0"/>
              <a:t>意見文が書ける＝「自分の考えを相手に的確に伝えられる」力につながります。</a:t>
            </a:r>
            <a:endParaRPr kumimoji="1" lang="en-US" altLang="ja-JP" dirty="0"/>
          </a:p>
          <a:p>
            <a:pPr eaLnBrk="1" hangingPunct="1"/>
            <a:endParaRPr lang="en-US" altLang="ja-JP" dirty="0"/>
          </a:p>
          <a:p>
            <a:pPr eaLnBrk="1" hangingPunct="1"/>
            <a:r>
              <a:rPr kumimoji="1" lang="ja-JP" altLang="en-US" dirty="0"/>
              <a:t>つまり、意見文の書き方を学ぶことで、</a:t>
            </a:r>
            <a:endParaRPr kumimoji="1" lang="en-US" altLang="ja-JP" dirty="0"/>
          </a:p>
          <a:p>
            <a:pPr eaLnBrk="1" hangingPunct="1"/>
            <a:r>
              <a:rPr kumimoji="1" lang="ja-JP" altLang="en-US" dirty="0"/>
              <a:t>皆さんがこれから必ず書くことになる授業レポートや実習記録、自己</a:t>
            </a:r>
            <a:r>
              <a:rPr kumimoji="1" lang="en-US" altLang="ja-JP" dirty="0"/>
              <a:t>PR</a:t>
            </a:r>
            <a:r>
              <a:rPr kumimoji="1" lang="ja-JP" altLang="en-US" dirty="0"/>
              <a:t>などに必ず役に立ちます。</a:t>
            </a:r>
            <a:endParaRPr kumimoji="1" lang="en-US" altLang="ja-JP" dirty="0"/>
          </a:p>
          <a:p>
            <a:pPr eaLnBrk="1" hangingPunct="1"/>
            <a:endParaRPr kumimoji="1" lang="en-US" altLang="ja-JP" dirty="0"/>
          </a:p>
          <a:p>
            <a:pPr eaLnBrk="1" hangingPunct="1"/>
            <a:r>
              <a:rPr kumimoji="1" lang="ja-JP" altLang="en-US" dirty="0"/>
              <a:t>逆に言うと、苦手だからやりたくないと思っていても、いずれは必ず向き合わないといけない壁とも言えます。</a:t>
            </a:r>
            <a:endParaRPr kumimoji="1" lang="en-US" altLang="ja-JP" dirty="0"/>
          </a:p>
          <a:p>
            <a:pPr eaLnBrk="1" hangingPunct="1"/>
            <a:r>
              <a:rPr kumimoji="1" lang="ja-JP" altLang="en-US" dirty="0"/>
              <a:t>それなら少しでもその壁が楽になるように、今のうちに学べることは学んでおきましょう！</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65</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まず初めに、文章作成のルールを確認しておきます。</a:t>
            </a:r>
            <a:endParaRPr kumimoji="1" lang="en-US" altLang="ja-JP" dirty="0"/>
          </a:p>
          <a:p>
            <a:r>
              <a:rPr kumimoji="1" lang="ja-JP" altLang="en-US" dirty="0"/>
              <a:t>運動で準備体操もせずに走り始めたら肉離れを起こすように、文章も何の準備もなしに書き始めることはできません。</a:t>
            </a:r>
            <a:endParaRPr kumimoji="1" lang="en-US" altLang="ja-JP" dirty="0"/>
          </a:p>
          <a:p>
            <a:r>
              <a:rPr kumimoji="1" lang="ja-JP" altLang="en-US" dirty="0"/>
              <a:t>文章を書く前の準備が最も重要です。では「準備とは何をすれば良いのか？」から確認していきましょう。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66</a:t>
            </a:fld>
            <a:endParaRPr lang="en-US" altLang="ja-JP" dirty="0"/>
          </a:p>
        </p:txBody>
      </p:sp>
    </p:spTree>
    <p:extLst>
      <p:ext uri="{BB962C8B-B14F-4D97-AF65-F5344CB8AC3E}">
        <p14:creationId xmlns:p14="http://schemas.microsoft.com/office/powerpoint/2010/main" val="17421405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文章を書く前の準備には、</a:t>
            </a:r>
            <a:r>
              <a:rPr kumimoji="1" lang="en-US" altLang="ja-JP" dirty="0"/>
              <a:t>3</a:t>
            </a:r>
            <a:r>
              <a:rPr kumimoji="1" lang="ja-JP" altLang="en-US" dirty="0"/>
              <a:t>つのルールがあります。</a:t>
            </a:r>
            <a:endParaRPr kumimoji="1" lang="en-US" altLang="ja-JP" dirty="0"/>
          </a:p>
          <a:p>
            <a:r>
              <a:rPr kumimoji="1" lang="en-US" altLang="ja-JP" dirty="0"/>
              <a:t>1</a:t>
            </a:r>
            <a:r>
              <a:rPr kumimoji="1" lang="ja-JP" altLang="en-US" dirty="0"/>
              <a:t>つは～～（全て読み上げ</a:t>
            </a:r>
            <a:r>
              <a:rPr lang="en-US" altLang="ja-JP" sz="1200" dirty="0">
                <a:solidFill>
                  <a:schemeClr val="accent1">
                    <a:lumMod val="50000"/>
                  </a:schemeClr>
                </a:solidFill>
              </a:rPr>
              <a:t>※1</a:t>
            </a:r>
            <a:r>
              <a:rPr lang="ja-JP" altLang="en-US" sz="1200" dirty="0">
                <a:solidFill>
                  <a:schemeClr val="accent1">
                    <a:lumMod val="50000"/>
                  </a:schemeClr>
                </a:solidFill>
              </a:rPr>
              <a:t>クリックずつ</a:t>
            </a:r>
            <a:r>
              <a:rPr kumimoji="1" lang="ja-JP" altLang="en-US" dirty="0"/>
              <a:t>）</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67</a:t>
            </a:fld>
            <a:endParaRPr lang="en-US" altLang="ja-JP" dirty="0"/>
          </a:p>
        </p:txBody>
      </p:sp>
    </p:spTree>
    <p:extLst>
      <p:ext uri="{BB962C8B-B14F-4D97-AF65-F5344CB8AC3E}">
        <p14:creationId xmlns:p14="http://schemas.microsoft.com/office/powerpoint/2010/main" val="17421405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では、まずはルール①「書く材料を集める」についてみていきましょう。</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68</a:t>
            </a:fld>
            <a:endParaRPr lang="en-US" altLang="ja-JP" dirty="0"/>
          </a:p>
        </p:txBody>
      </p:sp>
    </p:spTree>
    <p:extLst>
      <p:ext uri="{BB962C8B-B14F-4D97-AF65-F5344CB8AC3E}">
        <p14:creationId xmlns:p14="http://schemas.microsoft.com/office/powerpoint/2010/main" val="174214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そもそも文章力がないと、どんなことが起きるかというと</a:t>
            </a:r>
            <a:r>
              <a:rPr lang="en-US" altLang="ja-JP" dirty="0"/>
              <a:t>…</a:t>
            </a:r>
            <a:r>
              <a:rPr lang="ja-JP" altLang="en-US" dirty="0"/>
              <a:t>（</a:t>
            </a:r>
            <a:r>
              <a:rPr lang="en-US" altLang="ja-JP" dirty="0"/>
              <a:t>1</a:t>
            </a:r>
            <a:r>
              <a:rPr lang="ja-JP" altLang="en-US" dirty="0"/>
              <a:t>クリックずつ読み上げ）</a:t>
            </a:r>
            <a:endParaRPr lang="en-US" altLang="ja-JP" dirty="0"/>
          </a:p>
          <a:p>
            <a:pPr eaLnBrk="1" hangingPunct="1"/>
            <a:r>
              <a:rPr lang="ja-JP" altLang="en-US" dirty="0"/>
              <a:t>特に「専門知識が身につかない」「単位がもらえない」は皆さんもすぐに直面する問題です。</a:t>
            </a:r>
            <a:endParaRPr lang="en-US" altLang="ja-JP"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indent="0">
              <a:buNone/>
            </a:pPr>
            <a:r>
              <a:rPr lang="ja-JP" altLang="en-US" sz="1400" dirty="0">
                <a:solidFill>
                  <a:schemeClr val="accent1">
                    <a:lumMod val="50000"/>
                  </a:schemeClr>
                </a:solidFill>
              </a:rPr>
              <a:t>このルールは、志望動機で言えば、まさに「内容をふくらませる」部分です。</a:t>
            </a:r>
            <a:endParaRPr lang="en-US" altLang="ja-JP" sz="1400" dirty="0">
              <a:solidFill>
                <a:schemeClr val="accent1">
                  <a:lumMod val="50000"/>
                </a:schemeClr>
              </a:solidFill>
            </a:endParaRPr>
          </a:p>
          <a:p>
            <a:pPr marL="0" indent="0">
              <a:buNone/>
            </a:pPr>
            <a:endParaRPr lang="en-US" altLang="ja-JP" sz="1400" dirty="0">
              <a:solidFill>
                <a:schemeClr val="accent1">
                  <a:lumMod val="50000"/>
                </a:schemeClr>
              </a:solidFill>
            </a:endParaRPr>
          </a:p>
          <a:p>
            <a:pPr marL="0" indent="0">
              <a:buNone/>
            </a:pPr>
            <a:r>
              <a:rPr lang="ja-JP" altLang="en-US" sz="1400" dirty="0">
                <a:solidFill>
                  <a:schemeClr val="accent1">
                    <a:lumMod val="50000"/>
                  </a:schemeClr>
                </a:solidFill>
              </a:rPr>
              <a:t>皆さん、実際に文章を書くとき「そもそも何を書けばいいかわからない」といったこと、</a:t>
            </a:r>
            <a:endParaRPr lang="en-US" altLang="ja-JP" sz="1400" dirty="0">
              <a:solidFill>
                <a:schemeClr val="accent1">
                  <a:lumMod val="50000"/>
                </a:schemeClr>
              </a:solidFill>
            </a:endParaRPr>
          </a:p>
          <a:p>
            <a:pPr marL="0" indent="0">
              <a:buNone/>
            </a:pPr>
            <a:r>
              <a:rPr lang="ja-JP" altLang="en-US" sz="1400" dirty="0">
                <a:solidFill>
                  <a:schemeClr val="accent1">
                    <a:lumMod val="50000"/>
                  </a:schemeClr>
                </a:solidFill>
              </a:rPr>
              <a:t>結構ありますよね</a:t>
            </a:r>
            <a:r>
              <a:rPr lang="en-US" altLang="ja-JP" sz="1400" dirty="0">
                <a:solidFill>
                  <a:schemeClr val="accent1">
                    <a:lumMod val="50000"/>
                  </a:schemeClr>
                </a:solidFill>
              </a:rPr>
              <a:t>…</a:t>
            </a:r>
            <a:r>
              <a:rPr lang="ja-JP" altLang="en-US" sz="1400" dirty="0">
                <a:solidFill>
                  <a:schemeClr val="accent1">
                    <a:lumMod val="50000"/>
                  </a:schemeClr>
                </a:solidFill>
              </a:rPr>
              <a:t>？それで先生と、何度も問答をすることも多いと思います。</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69</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indent="0">
              <a:buNone/>
            </a:pPr>
            <a:r>
              <a:rPr lang="ja-JP" altLang="en-US" sz="1400" dirty="0">
                <a:solidFill>
                  <a:schemeClr val="accent1">
                    <a:lumMod val="50000"/>
                  </a:schemeClr>
                </a:solidFill>
              </a:rPr>
              <a:t>まさに皆さんの頭の中はこんな状態でしょう</a:t>
            </a:r>
            <a:r>
              <a:rPr lang="en-US" altLang="ja-JP" sz="1400" dirty="0">
                <a:solidFill>
                  <a:schemeClr val="accent1">
                    <a:lumMod val="50000"/>
                  </a:schemeClr>
                </a:solidFill>
              </a:rPr>
              <a:t>…</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70</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indent="0">
              <a:buNone/>
            </a:pPr>
            <a:r>
              <a:rPr lang="ja-JP" altLang="en-US" sz="1400" dirty="0">
                <a:solidFill>
                  <a:schemeClr val="accent1">
                    <a:lumMod val="50000"/>
                  </a:schemeClr>
                </a:solidFill>
              </a:rPr>
              <a:t>そこで必要なのが、文章を書くために必要な材料を集めるという準備です。</a:t>
            </a:r>
            <a:endParaRPr lang="en-US" altLang="ja-JP" sz="1400" dirty="0">
              <a:solidFill>
                <a:schemeClr val="accent1">
                  <a:lumMod val="50000"/>
                </a:schemeClr>
              </a:solidFill>
            </a:endParaRPr>
          </a:p>
          <a:p>
            <a:pPr marL="0" indent="0">
              <a:buNone/>
            </a:pPr>
            <a:r>
              <a:rPr lang="ja-JP" altLang="en-US" sz="1400" dirty="0">
                <a:solidFill>
                  <a:schemeClr val="accent1">
                    <a:lumMod val="50000"/>
                  </a:schemeClr>
                </a:solidFill>
              </a:rPr>
              <a:t>ここでしっかり材料が集められると、書く内容に困らなくなるだけでなく、オリジナリティも出せるようになります。</a:t>
            </a:r>
          </a:p>
          <a:p>
            <a:pPr marL="0" indent="0">
              <a:buNone/>
            </a:pP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71</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indent="0">
              <a:buNone/>
            </a:pPr>
            <a:r>
              <a:rPr lang="ja-JP" altLang="en-US" sz="1400" dirty="0">
                <a:solidFill>
                  <a:schemeClr val="accent1">
                    <a:lumMod val="50000"/>
                  </a:schemeClr>
                </a:solidFill>
              </a:rPr>
              <a:t>それは体験したこと、知っていることや見聞きしたことをもとにすると出てきます。</a:t>
            </a:r>
            <a:endParaRPr lang="en-US" altLang="ja-JP" sz="1400" dirty="0">
              <a:solidFill>
                <a:schemeClr val="accent1">
                  <a:lumMod val="50000"/>
                </a:schemeClr>
              </a:solidFill>
            </a:endParaRPr>
          </a:p>
          <a:p>
            <a:pPr marL="0" indent="0">
              <a:buNone/>
            </a:pPr>
            <a:r>
              <a:rPr lang="ja-JP" altLang="en-US" sz="1400" dirty="0">
                <a:solidFill>
                  <a:schemeClr val="accent1">
                    <a:lumMod val="50000"/>
                  </a:schemeClr>
                </a:solidFill>
              </a:rPr>
              <a:t>例えば、次のスライドのようなイメージです。</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72</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indent="0">
              <a:buNone/>
            </a:pPr>
            <a:r>
              <a:rPr lang="ja-JP" altLang="en-US" sz="1400" dirty="0">
                <a:solidFill>
                  <a:schemeClr val="accent1">
                    <a:lumMod val="50000"/>
                  </a:schemeClr>
                </a:solidFill>
              </a:rPr>
              <a:t>例えば、このように「保育園」をテーマに事実を沢山挙げていきます。</a:t>
            </a:r>
            <a:endParaRPr lang="en-US" altLang="ja-JP" sz="1400" dirty="0">
              <a:solidFill>
                <a:schemeClr val="accent1">
                  <a:lumMod val="50000"/>
                </a:schemeClr>
              </a:solidFill>
            </a:endParaRPr>
          </a:p>
          <a:p>
            <a:pPr marL="0" indent="0">
              <a:buNone/>
            </a:pPr>
            <a:endParaRPr lang="en-US" altLang="ja-JP" sz="1400" dirty="0">
              <a:solidFill>
                <a:schemeClr val="accent1">
                  <a:lumMod val="50000"/>
                </a:schemeClr>
              </a:solidFill>
            </a:endParaRPr>
          </a:p>
          <a:p>
            <a:pPr marL="0" indent="0">
              <a:buNone/>
            </a:pPr>
            <a:r>
              <a:rPr lang="ja-JP" altLang="en-US" sz="1400" dirty="0">
                <a:solidFill>
                  <a:schemeClr val="accent1">
                    <a:lumMod val="50000"/>
                  </a:schemeClr>
                </a:solidFill>
              </a:rPr>
              <a:t>学生自身が体験したことを列挙していく左側の体験について、</a:t>
            </a:r>
            <a:endParaRPr lang="en-US" altLang="ja-JP" sz="1400" dirty="0">
              <a:solidFill>
                <a:schemeClr val="accent1">
                  <a:lumMod val="50000"/>
                </a:schemeClr>
              </a:solidFill>
            </a:endParaRPr>
          </a:p>
          <a:p>
            <a:pPr marL="0" indent="0">
              <a:buNone/>
            </a:pPr>
            <a:r>
              <a:rPr lang="ja-JP" altLang="en-US" sz="1400" dirty="0">
                <a:solidFill>
                  <a:schemeClr val="accent1">
                    <a:lumMod val="50000"/>
                  </a:schemeClr>
                </a:solidFill>
              </a:rPr>
              <a:t>～～～（読み上げ</a:t>
            </a:r>
            <a:r>
              <a:rPr lang="en-US" altLang="ja-JP" sz="1400" dirty="0">
                <a:solidFill>
                  <a:schemeClr val="accent1">
                    <a:lumMod val="50000"/>
                  </a:schemeClr>
                </a:solidFill>
              </a:rPr>
              <a:t>※</a:t>
            </a:r>
            <a:r>
              <a:rPr lang="ja-JP" altLang="en-US" sz="1400" dirty="0">
                <a:solidFill>
                  <a:schemeClr val="accent1">
                    <a:lumMod val="50000"/>
                  </a:schemeClr>
                </a:solidFill>
              </a:rPr>
              <a:t>左上から</a:t>
            </a:r>
            <a:r>
              <a:rPr lang="en-US" altLang="ja-JP" sz="1400" dirty="0">
                <a:solidFill>
                  <a:schemeClr val="accent1">
                    <a:lumMod val="50000"/>
                  </a:schemeClr>
                </a:solidFill>
              </a:rPr>
              <a:t>1</a:t>
            </a:r>
            <a:r>
              <a:rPr lang="ja-JP" altLang="en-US" sz="1400" dirty="0">
                <a:solidFill>
                  <a:schemeClr val="accent1">
                    <a:lumMod val="50000"/>
                  </a:schemeClr>
                </a:solidFill>
              </a:rPr>
              <a:t>クリック）このような内容が出てきました。</a:t>
            </a:r>
            <a:endParaRPr lang="en-US" altLang="ja-JP" sz="1400" dirty="0">
              <a:solidFill>
                <a:schemeClr val="accent1">
                  <a:lumMod val="50000"/>
                </a:schemeClr>
              </a:solidFill>
            </a:endParaRPr>
          </a:p>
          <a:p>
            <a:pPr marL="0" indent="0">
              <a:buNone/>
            </a:pPr>
            <a:endParaRPr lang="en-US" altLang="ja-JP" sz="1400" dirty="0">
              <a:solidFill>
                <a:schemeClr val="accent1">
                  <a:lumMod val="50000"/>
                </a:schemeClr>
              </a:solidFill>
            </a:endParaRPr>
          </a:p>
          <a:p>
            <a:pPr marL="0" indent="0">
              <a:buNone/>
            </a:pPr>
            <a:r>
              <a:rPr lang="ja-JP" altLang="en-US" sz="1400" dirty="0">
                <a:solidFill>
                  <a:schemeClr val="accent1">
                    <a:lumMod val="50000"/>
                  </a:schemeClr>
                </a:solidFill>
              </a:rPr>
              <a:t>次に、インターネットやニュース記事などから得た知識について、</a:t>
            </a:r>
            <a:endParaRPr lang="en-US" altLang="ja-JP" sz="1400" dirty="0">
              <a:solidFill>
                <a:schemeClr val="accent1">
                  <a:lumMod val="50000"/>
                </a:schemeClr>
              </a:solidFill>
            </a:endParaRPr>
          </a:p>
          <a:p>
            <a:pPr marL="0" indent="0">
              <a:buNone/>
            </a:pPr>
            <a:r>
              <a:rPr lang="ja-JP" altLang="en-US" sz="1400" dirty="0">
                <a:solidFill>
                  <a:schemeClr val="accent1">
                    <a:lumMod val="50000"/>
                  </a:schemeClr>
                </a:solidFill>
              </a:rPr>
              <a:t>～～～（読み上げ</a:t>
            </a:r>
            <a:r>
              <a:rPr lang="en-US" altLang="ja-JP" sz="1400" dirty="0">
                <a:solidFill>
                  <a:schemeClr val="accent1">
                    <a:lumMod val="50000"/>
                  </a:schemeClr>
                </a:solidFill>
              </a:rPr>
              <a:t>※</a:t>
            </a:r>
            <a:r>
              <a:rPr lang="ja-JP" altLang="en-US" sz="1400" dirty="0">
                <a:solidFill>
                  <a:schemeClr val="accent1">
                    <a:lumMod val="50000"/>
                  </a:schemeClr>
                </a:solidFill>
              </a:rPr>
              <a:t>右上から</a:t>
            </a:r>
            <a:r>
              <a:rPr lang="en-US" altLang="ja-JP" sz="1400" dirty="0">
                <a:solidFill>
                  <a:schemeClr val="accent1">
                    <a:lumMod val="50000"/>
                  </a:schemeClr>
                </a:solidFill>
              </a:rPr>
              <a:t>1</a:t>
            </a:r>
            <a:r>
              <a:rPr lang="ja-JP" altLang="en-US" sz="1400" dirty="0">
                <a:solidFill>
                  <a:schemeClr val="accent1">
                    <a:lumMod val="50000"/>
                  </a:schemeClr>
                </a:solidFill>
              </a:rPr>
              <a:t>クリック）このような内容が出てきました。</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indent="0">
              <a:buNone/>
            </a:pPr>
            <a:r>
              <a:rPr lang="ja-JP" altLang="en-US" sz="1400" dirty="0">
                <a:solidFill>
                  <a:schemeClr val="accent1">
                    <a:lumMod val="50000"/>
                  </a:schemeClr>
                </a:solidFill>
              </a:rPr>
              <a:t>では今見た例のように、実際に書く材料となる事実を集めるグループワークをやってみましょう！</a:t>
            </a:r>
            <a:endParaRPr lang="en-US" altLang="ja-JP" sz="1400" dirty="0">
              <a:solidFill>
                <a:schemeClr val="accent1">
                  <a:lumMod val="50000"/>
                </a:schemeClr>
              </a:solidFill>
            </a:endParaRPr>
          </a:p>
          <a:p>
            <a:pPr marL="0" indent="0">
              <a:buNone/>
            </a:pPr>
            <a:endParaRPr lang="en-US" altLang="ja-JP" sz="1400" dirty="0">
              <a:solidFill>
                <a:schemeClr val="accent1">
                  <a:lumMod val="50000"/>
                </a:schemeClr>
              </a:solidFill>
            </a:endParaRPr>
          </a:p>
          <a:p>
            <a:pPr marL="0" indent="0">
              <a:buNone/>
            </a:pPr>
            <a:r>
              <a:rPr lang="en-US" altLang="ja-JP" sz="1400" dirty="0">
                <a:solidFill>
                  <a:schemeClr val="accent1">
                    <a:lumMod val="50000"/>
                  </a:schemeClr>
                </a:solidFill>
              </a:rPr>
              <a:t>10</a:t>
            </a:r>
            <a:r>
              <a:rPr lang="ja-JP" altLang="en-US" sz="1400" dirty="0">
                <a:solidFill>
                  <a:schemeClr val="accent1">
                    <a:lumMod val="50000"/>
                  </a:schemeClr>
                </a:solidFill>
              </a:rPr>
              <a:t>分間時間を取るので、設定したテーマに対して、</a:t>
            </a:r>
            <a:endParaRPr lang="en-US" altLang="ja-JP" sz="1400" dirty="0">
              <a:solidFill>
                <a:schemeClr val="accent1">
                  <a:lumMod val="50000"/>
                </a:schemeClr>
              </a:solidFill>
            </a:endParaRPr>
          </a:p>
          <a:p>
            <a:pPr marL="0" indent="0">
              <a:buNone/>
            </a:pPr>
            <a:r>
              <a:rPr lang="en-US" altLang="ja-JP" sz="1400" dirty="0">
                <a:solidFill>
                  <a:schemeClr val="accent1">
                    <a:lumMod val="50000"/>
                  </a:schemeClr>
                </a:solidFill>
              </a:rPr>
              <a:t>3</a:t>
            </a:r>
            <a:r>
              <a:rPr lang="ja-JP" altLang="en-US" sz="1400" dirty="0">
                <a:solidFill>
                  <a:schemeClr val="accent1">
                    <a:lumMod val="50000"/>
                  </a:schemeClr>
                </a:solidFill>
              </a:rPr>
              <a:t>～</a:t>
            </a:r>
            <a:r>
              <a:rPr lang="en-US" altLang="ja-JP" sz="1400" dirty="0">
                <a:solidFill>
                  <a:schemeClr val="accent1">
                    <a:lumMod val="50000"/>
                  </a:schemeClr>
                </a:solidFill>
              </a:rPr>
              <a:t>4</a:t>
            </a:r>
            <a:r>
              <a:rPr lang="ja-JP" altLang="en-US" sz="1400" dirty="0">
                <a:solidFill>
                  <a:schemeClr val="accent1">
                    <a:lumMod val="50000"/>
                  </a:schemeClr>
                </a:solidFill>
              </a:rPr>
              <a:t>人のグループで「事実」を沢山書き出してみてください。</a:t>
            </a:r>
            <a:endParaRPr lang="en-US" altLang="ja-JP" sz="1400" dirty="0">
              <a:solidFill>
                <a:schemeClr val="accent1">
                  <a:lumMod val="50000"/>
                </a:schemeClr>
              </a:solidFill>
            </a:endParaRPr>
          </a:p>
          <a:p>
            <a:pPr marL="0" indent="0">
              <a:buNone/>
            </a:pPr>
            <a:r>
              <a:rPr lang="en-US" altLang="ja-JP" sz="1400" dirty="0">
                <a:solidFill>
                  <a:schemeClr val="accent1">
                    <a:lumMod val="50000"/>
                  </a:schemeClr>
                </a:solidFill>
              </a:rPr>
              <a:t>※</a:t>
            </a:r>
            <a:r>
              <a:rPr lang="ja-JP" altLang="en-US" sz="1400" dirty="0">
                <a:solidFill>
                  <a:schemeClr val="accent1">
                    <a:lumMod val="50000"/>
                  </a:schemeClr>
                </a:solidFill>
              </a:rPr>
              <a:t>状況に合わせて人数・時間は調整</a:t>
            </a:r>
            <a:r>
              <a:rPr lang="en-US" altLang="ja-JP" sz="1400" dirty="0">
                <a:solidFill>
                  <a:schemeClr val="accent1">
                    <a:lumMod val="50000"/>
                  </a:schemeClr>
                </a:solidFill>
              </a:rPr>
              <a:t>OK</a:t>
            </a:r>
          </a:p>
          <a:p>
            <a:pPr marL="0" indent="0">
              <a:buNone/>
            </a:pPr>
            <a:endParaRPr lang="en-US" altLang="ja-JP" sz="1400" dirty="0">
              <a:solidFill>
                <a:schemeClr val="accent1">
                  <a:lumMod val="50000"/>
                </a:schemeClr>
              </a:solidFill>
            </a:endParaRPr>
          </a:p>
          <a:p>
            <a:pPr marL="0" indent="0">
              <a:buNone/>
            </a:pPr>
            <a:r>
              <a:rPr lang="ja-JP" altLang="en-US" sz="1400" dirty="0">
                <a:solidFill>
                  <a:schemeClr val="accent1">
                    <a:lumMod val="50000"/>
                  </a:schemeClr>
                </a:solidFill>
              </a:rPr>
              <a:t>★スライド</a:t>
            </a:r>
            <a:r>
              <a:rPr lang="en-US" altLang="ja-JP" sz="1400" dirty="0">
                <a:solidFill>
                  <a:schemeClr val="accent1">
                    <a:lumMod val="50000"/>
                  </a:schemeClr>
                </a:solidFill>
              </a:rPr>
              <a:t>75,76</a:t>
            </a:r>
            <a:r>
              <a:rPr lang="ja-JP" altLang="en-US" sz="1400" dirty="0">
                <a:solidFill>
                  <a:schemeClr val="accent1">
                    <a:lumMod val="50000"/>
                  </a:schemeClr>
                </a:solidFill>
              </a:rPr>
              <a:t>を説明してからグループワークを開始してください</a:t>
            </a:r>
            <a:endParaRPr lang="en-US" altLang="ja-JP" sz="14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★スライド</a:t>
            </a:r>
            <a:r>
              <a:rPr kumimoji="1" lang="en-US" altLang="ja-JP" sz="1400" dirty="0"/>
              <a:t>92</a:t>
            </a:r>
            <a:r>
              <a:rPr kumimoji="1" lang="ja-JP" altLang="en-US" sz="1400" dirty="0"/>
              <a:t>で、本グループワークで出し合った材料を再度使用するため、</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　グループ内で出た材料は必ずメモ等で残しておくこと</a:t>
            </a:r>
            <a:endParaRPr kumimoji="1" lang="en-US" altLang="ja-JP" sz="1400"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74</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indent="0">
              <a:buNone/>
            </a:pPr>
            <a:r>
              <a:rPr lang="en-US" altLang="ja-JP" sz="1400" dirty="0">
                <a:solidFill>
                  <a:schemeClr val="accent1">
                    <a:lumMod val="50000"/>
                  </a:schemeClr>
                </a:solidFill>
              </a:rPr>
              <a:t>※</a:t>
            </a:r>
            <a:r>
              <a:rPr lang="ja-JP" altLang="en-US" sz="1400" dirty="0">
                <a:solidFill>
                  <a:schemeClr val="accent1">
                    <a:lumMod val="50000"/>
                  </a:schemeClr>
                </a:solidFill>
              </a:rPr>
              <a:t>スライド内より各自好きなテーマを選択</a:t>
            </a:r>
            <a:r>
              <a:rPr lang="en-US" altLang="ja-JP" sz="1400" dirty="0">
                <a:solidFill>
                  <a:schemeClr val="accent1">
                    <a:lumMod val="50000"/>
                  </a:schemeClr>
                </a:solidFill>
              </a:rPr>
              <a:t>or</a:t>
            </a:r>
            <a:r>
              <a:rPr lang="ja-JP" altLang="en-US" sz="1400" dirty="0">
                <a:solidFill>
                  <a:schemeClr val="accent1">
                    <a:lumMod val="50000"/>
                  </a:schemeClr>
                </a:solidFill>
              </a:rPr>
              <a:t>独自のものを設定でも</a:t>
            </a:r>
            <a:r>
              <a:rPr lang="en-US" altLang="ja-JP" sz="1400" dirty="0">
                <a:solidFill>
                  <a:schemeClr val="accent1">
                    <a:lumMod val="50000"/>
                  </a:schemeClr>
                </a:solidFill>
              </a:rPr>
              <a:t>OK</a:t>
            </a:r>
            <a:r>
              <a:rPr lang="ja-JP" altLang="en-US" sz="1400" dirty="0">
                <a:solidFill>
                  <a:schemeClr val="accent1">
                    <a:lumMod val="50000"/>
                  </a:schemeClr>
                </a:solidFill>
              </a:rPr>
              <a:t>です</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75</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また、グループワークをするにあたって注意点があります。</a:t>
            </a:r>
            <a:endParaRPr kumimoji="1" lang="en-US" altLang="ja-JP" dirty="0"/>
          </a:p>
          <a:p>
            <a:r>
              <a:rPr kumimoji="1" lang="ja-JP" altLang="en-US" dirty="0"/>
              <a:t>（全て読み上げ）</a:t>
            </a:r>
            <a:endParaRPr kumimoji="1" lang="en-US" altLang="ja-JP" dirty="0"/>
          </a:p>
          <a:p>
            <a:endParaRPr kumimoji="1" lang="en-US" altLang="ja-JP" dirty="0"/>
          </a:p>
          <a:p>
            <a:r>
              <a:rPr kumimoji="1" lang="ja-JP" altLang="en-US" dirty="0"/>
              <a:t>特に赤字にしている、「まずは質より量」「内容の批判はしない」は、グループワークにおいてとても重要なので気をつけてください。</a:t>
            </a:r>
            <a:endParaRPr kumimoji="1" lang="en-US" altLang="ja-JP" dirty="0"/>
          </a:p>
          <a:p>
            <a:r>
              <a:rPr kumimoji="1" lang="ja-JP" altLang="en-US" dirty="0"/>
              <a:t>もし誰かが批判的な発言をしていたら、「それは今必要じゃないよね」とお互いに優しく注意し合うようにしましょう。</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solidFill>
                  <a:schemeClr val="accent1">
                    <a:lumMod val="50000"/>
                  </a:schemeClr>
                </a:solidFill>
              </a:rPr>
              <a:t>あとで、グループ発表もしてもらいます！では、今から</a:t>
            </a:r>
            <a:r>
              <a:rPr lang="en-US" altLang="ja-JP" sz="1200" dirty="0">
                <a:solidFill>
                  <a:schemeClr val="accent1">
                    <a:lumMod val="50000"/>
                  </a:schemeClr>
                </a:solidFill>
              </a:rPr>
              <a:t>10</a:t>
            </a:r>
            <a:r>
              <a:rPr lang="ja-JP" altLang="en-US" sz="1200" dirty="0">
                <a:solidFill>
                  <a:schemeClr val="accent1">
                    <a:lumMod val="50000"/>
                  </a:schemeClr>
                </a:solidFill>
              </a:rPr>
              <a:t>分測ります。始めてください。</a:t>
            </a:r>
            <a:endParaRPr lang="en-US" altLang="ja-JP" sz="12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76</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a:t>
            </a:r>
            <a:endParaRPr kumimoji="1" lang="en-US" altLang="ja-JP" dirty="0"/>
          </a:p>
          <a:p>
            <a:r>
              <a:rPr kumimoji="1" lang="en-US" altLang="ja-JP" dirty="0"/>
              <a:t>※</a:t>
            </a:r>
            <a:r>
              <a:rPr kumimoji="1" lang="ja-JP" altLang="en-US" dirty="0"/>
              <a:t>グループワーク終了後に各チームで出た材料をクラスで発表（目安</a:t>
            </a:r>
            <a:r>
              <a:rPr kumimoji="1" lang="en-US" altLang="ja-JP" dirty="0"/>
              <a:t>10</a:t>
            </a:r>
            <a:r>
              <a:rPr kumimoji="1" lang="ja-JP" altLang="en-US" dirty="0"/>
              <a:t>分）</a:t>
            </a:r>
            <a:endParaRPr kumimoji="1" lang="en-US" altLang="ja-JP" dirty="0"/>
          </a:p>
          <a:p>
            <a:r>
              <a:rPr kumimoji="1" lang="ja-JP" altLang="en-US" dirty="0"/>
              <a:t>　　　∟時間的に難しいなどあればスライドごと飛ばして</a:t>
            </a:r>
            <a:r>
              <a:rPr kumimoji="1" lang="en-US" altLang="ja-JP" dirty="0"/>
              <a:t>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★スライド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92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で、本グループワークで出し合った材料を再度使用するため、</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グループ内で出た材料は必ずメモ等で残しておくこと</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77</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さて、では今やったことをふまえて、テキストの問題も解いてみましょう。</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5</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p23</a:t>
            </a:r>
          </a:p>
          <a:p>
            <a:r>
              <a:rPr kumimoji="1" lang="ja-JP" altLang="en-US" dirty="0"/>
              <a:t>　　∟時間があればグループ内でお互いの解答を共有できると良い</a:t>
            </a:r>
            <a:endParaRPr kumimoji="1" lang="en-US" altLang="ja-JP" dirty="0"/>
          </a:p>
          <a:p>
            <a:r>
              <a:rPr kumimoji="1" lang="ja-JP" altLang="en-US" dirty="0"/>
              <a:t>　　　（そうすることで、情報が増える・視点が広がる）</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78</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そこで、皆さんには早いうちに文章力を身に着けてほしいと思い、今回のような授業を行っています。</a:t>
            </a:r>
            <a:endParaRPr lang="en-US" altLang="ja-JP" dirty="0"/>
          </a:p>
          <a:p>
            <a:pPr eaLnBrk="1" hangingPunct="1"/>
            <a:r>
              <a:rPr lang="ja-JP" altLang="en-US" dirty="0"/>
              <a:t>この授業を通して、「文章力」を身に着けることができれば</a:t>
            </a:r>
            <a:r>
              <a:rPr lang="en-US" altLang="ja-JP" dirty="0"/>
              <a:t>…</a:t>
            </a:r>
            <a:r>
              <a:rPr lang="ja-JP" altLang="en-US" dirty="0"/>
              <a:t>（次のスライドへ）</a:t>
            </a:r>
            <a:endParaRPr lang="ja-JP" altLang="ja-JP" dirty="0"/>
          </a:p>
          <a:p>
            <a:pPr eaLnBrk="1" hangingPunct="1"/>
            <a:endParaRPr lang="ja-JP" altLang="ja-JP"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では続いて、ルール②「事実と意見を分ける」について学んでもらいます。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では、「事実と意見を分ける」とはどういうことなのか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79</a:t>
            </a:fld>
            <a:endParaRPr lang="en-US" altLang="ja-JP" dirty="0"/>
          </a:p>
        </p:txBody>
      </p:sp>
    </p:spTree>
    <p:extLst>
      <p:ext uri="{BB962C8B-B14F-4D97-AF65-F5344CB8AC3E}">
        <p14:creationId xmlns:p14="http://schemas.microsoft.com/office/powerpoint/2010/main" val="17421405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lang="ja-JP" altLang="en-US" dirty="0">
                <a:solidFill>
                  <a:schemeClr val="accent1">
                    <a:lumMod val="50000"/>
                  </a:schemeClr>
                </a:solidFill>
              </a:rPr>
              <a:t>まずは意見文の基本パターンが「事実」＋「意見」であるということを知っておきましょう。</a:t>
            </a:r>
            <a:endParaRPr lang="en-US" altLang="ja-JP" dirty="0">
              <a:solidFill>
                <a:schemeClr val="accent1">
                  <a:lumMod val="50000"/>
                </a:schemeClr>
              </a:solidFill>
            </a:endParaRPr>
          </a:p>
          <a:p>
            <a:r>
              <a:rPr lang="ja-JP" altLang="en-US" dirty="0">
                <a:solidFill>
                  <a:schemeClr val="accent1">
                    <a:lumMod val="50000"/>
                  </a:schemeClr>
                </a:solidFill>
              </a:rPr>
              <a:t>ちなみに、みなさんがこれから就活で作成する志望動機もこの「事実」＋「意見」で作ることができます。</a:t>
            </a:r>
            <a:endParaRPr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具体的に言うと、この「事実」＋「意見」の文章というのは</a:t>
            </a:r>
            <a:endParaRPr lang="en-US" altLang="ja-JP" dirty="0">
              <a:solidFill>
                <a:schemeClr val="accent1">
                  <a:lumMod val="50000"/>
                </a:schemeClr>
              </a:solidFill>
            </a:endParaRPr>
          </a:p>
          <a:p>
            <a:r>
              <a:rPr lang="en-US" altLang="ja-JP" dirty="0">
                <a:solidFill>
                  <a:schemeClr val="accent1">
                    <a:lumMod val="50000"/>
                  </a:schemeClr>
                </a:solidFill>
              </a:rPr>
              <a:t>『</a:t>
            </a:r>
            <a:r>
              <a:rPr lang="ja-JP" altLang="en-US" dirty="0">
                <a:solidFill>
                  <a:schemeClr val="accent1">
                    <a:lumMod val="50000"/>
                  </a:schemeClr>
                </a:solidFill>
              </a:rPr>
              <a:t>私はこういう経験や体験をしたから、こういう考えをもっています</a:t>
            </a:r>
            <a:r>
              <a:rPr lang="en-US" altLang="ja-JP" dirty="0">
                <a:solidFill>
                  <a:schemeClr val="accent1">
                    <a:lumMod val="50000"/>
                  </a:schemeClr>
                </a:solidFill>
              </a:rPr>
              <a:t>』</a:t>
            </a:r>
            <a:r>
              <a:rPr lang="ja-JP" altLang="en-US" dirty="0">
                <a:solidFill>
                  <a:schemeClr val="accent1">
                    <a:lumMod val="50000"/>
                  </a:schemeClr>
                </a:solidFill>
              </a:rPr>
              <a:t>という流れになります。</a:t>
            </a:r>
            <a:endParaRPr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皆さん、言葉で聞くと「当たり前」だと思うかもしれませんが、</a:t>
            </a:r>
            <a:endParaRPr lang="en-US" altLang="ja-JP" dirty="0">
              <a:solidFill>
                <a:schemeClr val="accent1">
                  <a:lumMod val="50000"/>
                </a:schemeClr>
              </a:solidFill>
            </a:endParaRPr>
          </a:p>
          <a:p>
            <a:r>
              <a:rPr lang="ja-JP" altLang="en-US" dirty="0">
                <a:solidFill>
                  <a:schemeClr val="accent1">
                    <a:lumMod val="50000"/>
                  </a:schemeClr>
                </a:solidFill>
              </a:rPr>
              <a:t>よく考えてください</a:t>
            </a:r>
            <a:r>
              <a:rPr lang="en-US" altLang="ja-JP" dirty="0">
                <a:solidFill>
                  <a:schemeClr val="accent1">
                    <a:lumMod val="50000"/>
                  </a:schemeClr>
                </a:solidFill>
              </a:rPr>
              <a:t>…</a:t>
            </a:r>
            <a:r>
              <a:rPr lang="ja-JP" altLang="en-US" dirty="0">
                <a:solidFill>
                  <a:schemeClr val="accent1">
                    <a:lumMod val="50000"/>
                  </a:schemeClr>
                </a:solidFill>
              </a:rPr>
              <a:t>普段の会話で</a:t>
            </a:r>
            <a:r>
              <a:rPr lang="en-US" altLang="ja-JP" dirty="0">
                <a:solidFill>
                  <a:schemeClr val="accent1">
                    <a:lumMod val="50000"/>
                  </a:schemeClr>
                </a:solidFill>
              </a:rPr>
              <a:t>『</a:t>
            </a:r>
            <a:r>
              <a:rPr lang="ja-JP" altLang="en-US" dirty="0">
                <a:solidFill>
                  <a:schemeClr val="accent1">
                    <a:lumMod val="50000"/>
                  </a:schemeClr>
                </a:solidFill>
              </a:rPr>
              <a:t>こう思っています</a:t>
            </a:r>
            <a:r>
              <a:rPr lang="en-US" altLang="ja-JP" dirty="0">
                <a:solidFill>
                  <a:schemeClr val="accent1">
                    <a:lumMod val="50000"/>
                  </a:schemeClr>
                </a:solidFill>
              </a:rPr>
              <a:t>』</a:t>
            </a:r>
            <a:r>
              <a:rPr lang="ja-JP" altLang="en-US" dirty="0">
                <a:solidFill>
                  <a:schemeClr val="accent1">
                    <a:lumMod val="50000"/>
                  </a:schemeClr>
                </a:solidFill>
              </a:rPr>
              <a:t>だけを伝えていること、ないですか？</a:t>
            </a:r>
            <a:endParaRPr lang="en-US" altLang="ja-JP" dirty="0">
              <a:solidFill>
                <a:schemeClr val="accent1">
                  <a:lumMod val="50000"/>
                </a:schemeClr>
              </a:solidFill>
            </a:endParaRPr>
          </a:p>
          <a:p>
            <a:r>
              <a:rPr lang="ja-JP" altLang="en-US" dirty="0">
                <a:solidFill>
                  <a:schemeClr val="accent1">
                    <a:lumMod val="50000"/>
                  </a:schemeClr>
                </a:solidFill>
              </a:rPr>
              <a:t>そして先生に</a:t>
            </a:r>
            <a:r>
              <a:rPr lang="en-US" altLang="ja-JP" dirty="0">
                <a:solidFill>
                  <a:schemeClr val="accent1">
                    <a:lumMod val="50000"/>
                  </a:schemeClr>
                </a:solidFill>
              </a:rPr>
              <a:t>『</a:t>
            </a:r>
            <a:r>
              <a:rPr lang="ja-JP" altLang="en-US" dirty="0">
                <a:solidFill>
                  <a:schemeClr val="accent1">
                    <a:lumMod val="50000"/>
                  </a:schemeClr>
                </a:solidFill>
              </a:rPr>
              <a:t>なんでそう思ったの？</a:t>
            </a:r>
            <a:r>
              <a:rPr lang="en-US" altLang="ja-JP" dirty="0">
                <a:solidFill>
                  <a:schemeClr val="accent1">
                    <a:lumMod val="50000"/>
                  </a:schemeClr>
                </a:solidFill>
              </a:rPr>
              <a:t>』</a:t>
            </a:r>
            <a:r>
              <a:rPr lang="ja-JP" altLang="en-US" dirty="0">
                <a:solidFill>
                  <a:schemeClr val="accent1">
                    <a:lumMod val="50000"/>
                  </a:schemeClr>
                </a:solidFill>
              </a:rPr>
              <a:t>と聞かれてしまうこと</a:t>
            </a:r>
            <a:r>
              <a:rPr lang="en-US" altLang="ja-JP" dirty="0">
                <a:solidFill>
                  <a:schemeClr val="accent1">
                    <a:lumMod val="50000"/>
                  </a:schemeClr>
                </a:solidFill>
              </a:rPr>
              <a:t>…</a:t>
            </a:r>
            <a:r>
              <a:rPr lang="ja-JP" altLang="en-US" dirty="0">
                <a:solidFill>
                  <a:schemeClr val="accent1">
                    <a:lumMod val="50000"/>
                  </a:schemeClr>
                </a:solidFill>
              </a:rPr>
              <a:t>ないですか？</a:t>
            </a:r>
            <a:endParaRPr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つまり、</a:t>
            </a:r>
            <a:r>
              <a:rPr lang="en-US" altLang="ja-JP" dirty="0">
                <a:solidFill>
                  <a:schemeClr val="accent1">
                    <a:lumMod val="50000"/>
                  </a:schemeClr>
                </a:solidFill>
              </a:rPr>
              <a:t>『</a:t>
            </a:r>
            <a:r>
              <a:rPr lang="ja-JP" altLang="en-US" dirty="0">
                <a:solidFill>
                  <a:schemeClr val="accent1">
                    <a:lumMod val="50000"/>
                  </a:schemeClr>
                </a:solidFill>
              </a:rPr>
              <a:t>こういうことがあったから</a:t>
            </a:r>
            <a:r>
              <a:rPr lang="en-US" altLang="ja-JP" dirty="0">
                <a:solidFill>
                  <a:schemeClr val="accent1">
                    <a:lumMod val="50000"/>
                  </a:schemeClr>
                </a:solidFill>
              </a:rPr>
              <a:t>』</a:t>
            </a:r>
            <a:r>
              <a:rPr lang="ja-JP" altLang="en-US" dirty="0">
                <a:solidFill>
                  <a:schemeClr val="accent1">
                    <a:lumMod val="50000"/>
                  </a:schemeClr>
                </a:solidFill>
              </a:rPr>
              <a:t>＋</a:t>
            </a:r>
            <a:r>
              <a:rPr lang="en-US" altLang="ja-JP" dirty="0">
                <a:solidFill>
                  <a:schemeClr val="accent1">
                    <a:lumMod val="50000"/>
                  </a:schemeClr>
                </a:solidFill>
              </a:rPr>
              <a:t>『</a:t>
            </a:r>
            <a:r>
              <a:rPr lang="ja-JP" altLang="en-US" dirty="0">
                <a:solidFill>
                  <a:schemeClr val="accent1">
                    <a:lumMod val="50000"/>
                  </a:schemeClr>
                </a:solidFill>
              </a:rPr>
              <a:t>こう思った</a:t>
            </a:r>
            <a:r>
              <a:rPr lang="en-US" altLang="ja-JP" dirty="0">
                <a:solidFill>
                  <a:schemeClr val="accent1">
                    <a:lumMod val="50000"/>
                  </a:schemeClr>
                </a:solidFill>
              </a:rPr>
              <a:t>』</a:t>
            </a:r>
            <a:r>
              <a:rPr lang="ja-JP" altLang="en-US" dirty="0">
                <a:solidFill>
                  <a:schemeClr val="accent1">
                    <a:lumMod val="50000"/>
                  </a:schemeClr>
                </a:solidFill>
              </a:rPr>
              <a:t>というだけで、</a:t>
            </a:r>
            <a:endParaRPr lang="en-US" altLang="ja-JP" dirty="0">
              <a:solidFill>
                <a:schemeClr val="accent1">
                  <a:lumMod val="50000"/>
                </a:schemeClr>
              </a:solidFill>
            </a:endParaRPr>
          </a:p>
          <a:p>
            <a:r>
              <a:rPr lang="ja-JP" altLang="en-US" dirty="0">
                <a:solidFill>
                  <a:schemeClr val="accent1">
                    <a:lumMod val="50000"/>
                  </a:schemeClr>
                </a:solidFill>
              </a:rPr>
              <a:t>実は相手にとって分かりやすい文章が書けるということなのです。</a:t>
            </a:r>
            <a:endParaRPr lang="en-US" altLang="ja-JP"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80</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lang="ja-JP" altLang="en-US" dirty="0">
                <a:solidFill>
                  <a:schemeClr val="accent1">
                    <a:lumMod val="50000"/>
                  </a:schemeClr>
                </a:solidFill>
              </a:rPr>
              <a:t>（</a:t>
            </a:r>
            <a:r>
              <a:rPr lang="en-US" altLang="ja-JP" dirty="0">
                <a:solidFill>
                  <a:schemeClr val="accent1">
                    <a:lumMod val="50000"/>
                  </a:schemeClr>
                </a:solidFill>
              </a:rPr>
              <a:t>1</a:t>
            </a:r>
            <a:r>
              <a:rPr lang="ja-JP" altLang="en-US" dirty="0">
                <a:solidFill>
                  <a:schemeClr val="accent1">
                    <a:lumMod val="50000"/>
                  </a:schemeClr>
                </a:solidFill>
              </a:rPr>
              <a:t>クリック）「事実」は実際に起こったこと、現実に存在することを指します。</a:t>
            </a:r>
            <a:endParaRPr lang="en-US" altLang="ja-JP" dirty="0">
              <a:solidFill>
                <a:schemeClr val="accent1">
                  <a:lumMod val="50000"/>
                </a:schemeClr>
              </a:solidFill>
            </a:endParaRPr>
          </a:p>
          <a:p>
            <a:r>
              <a:rPr lang="ja-JP" altLang="en-US" dirty="0">
                <a:solidFill>
                  <a:schemeClr val="accent1">
                    <a:lumMod val="50000"/>
                  </a:schemeClr>
                </a:solidFill>
              </a:rPr>
              <a:t>ようは客観的に、誰が見ても同じように</a:t>
            </a:r>
            <a:r>
              <a:rPr lang="en-US" altLang="ja-JP" dirty="0">
                <a:solidFill>
                  <a:schemeClr val="accent1">
                    <a:lumMod val="50000"/>
                  </a:schemeClr>
                </a:solidFill>
              </a:rPr>
              <a:t>『</a:t>
            </a:r>
            <a:r>
              <a:rPr lang="ja-JP" altLang="en-US" dirty="0">
                <a:solidFill>
                  <a:schemeClr val="accent1">
                    <a:lumMod val="50000"/>
                  </a:schemeClr>
                </a:solidFill>
              </a:rPr>
              <a:t>そうだよね</a:t>
            </a:r>
            <a:r>
              <a:rPr lang="en-US" altLang="ja-JP" dirty="0">
                <a:solidFill>
                  <a:schemeClr val="accent1">
                    <a:lumMod val="50000"/>
                  </a:schemeClr>
                </a:solidFill>
              </a:rPr>
              <a:t>』</a:t>
            </a:r>
            <a:r>
              <a:rPr lang="ja-JP" altLang="en-US" dirty="0">
                <a:solidFill>
                  <a:schemeClr val="accent1">
                    <a:lumMod val="50000"/>
                  </a:schemeClr>
                </a:solidFill>
              </a:rPr>
              <a:t>といえることが事実です。</a:t>
            </a:r>
            <a:endParaRPr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a:t>
            </a:r>
            <a:r>
              <a:rPr lang="en-US" altLang="ja-JP" dirty="0">
                <a:solidFill>
                  <a:schemeClr val="accent1">
                    <a:lumMod val="50000"/>
                  </a:schemeClr>
                </a:solidFill>
              </a:rPr>
              <a:t>1</a:t>
            </a:r>
            <a:r>
              <a:rPr lang="ja-JP" altLang="en-US" dirty="0">
                <a:solidFill>
                  <a:schemeClr val="accent1">
                    <a:lumMod val="50000"/>
                  </a:schemeClr>
                </a:solidFill>
              </a:rPr>
              <a:t>クリック）それに対して「意見」は、あることに対する主張・考えのことで、</a:t>
            </a:r>
            <a:endParaRPr lang="en-US" altLang="ja-JP" dirty="0">
              <a:solidFill>
                <a:schemeClr val="accent1">
                  <a:lumMod val="50000"/>
                </a:schemeClr>
              </a:solidFill>
            </a:endParaRPr>
          </a:p>
          <a:p>
            <a:r>
              <a:rPr lang="ja-JP" altLang="en-US" dirty="0">
                <a:solidFill>
                  <a:schemeClr val="accent1">
                    <a:lumMod val="50000"/>
                  </a:schemeClr>
                </a:solidFill>
              </a:rPr>
              <a:t>その人が思っていること、感じていることを指します。主観的とも言いますが、人によって捉え方が違うことですね。</a:t>
            </a:r>
            <a:endParaRPr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では実際の例文を元に考えてみましょう。</a:t>
            </a:r>
            <a:endParaRPr lang="en-US" altLang="ja-JP"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81</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では問題です。次の写真から読み取れる事実はどれでしょうか？</a:t>
            </a:r>
            <a:endParaRPr kumimoji="1" lang="en-US" altLang="ja-JP" dirty="0"/>
          </a:p>
          <a:p>
            <a:r>
              <a:rPr kumimoji="1" lang="ja-JP" altLang="en-US" dirty="0"/>
              <a:t>事実だと思うものは○、事実でないと思うものは</a:t>
            </a:r>
            <a:r>
              <a:rPr kumimoji="1" lang="en-US" altLang="ja-JP" dirty="0"/>
              <a:t>×</a:t>
            </a:r>
            <a:r>
              <a:rPr kumimoji="1" lang="ja-JP" altLang="en-US" dirty="0"/>
              <a:t>に挙手してください！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82</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ではまずこの写真をよく確認してください</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★学生の手元スライド</a:t>
            </a:r>
            <a:r>
              <a:rPr kumimoji="1" lang="en-US" altLang="ja-JP" dirty="0"/>
              <a:t>p48-49</a:t>
            </a:r>
            <a:r>
              <a:rPr kumimoji="1" lang="ja-JP" altLang="en-US" dirty="0"/>
              <a:t>に写真＆問題文の記載有</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83</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さあでは、先ほどの写真から読み取れる事実はどれでしょうか？</a:t>
            </a:r>
            <a:endParaRPr kumimoji="1" lang="en-US" altLang="ja-JP" dirty="0"/>
          </a:p>
          <a:p>
            <a:r>
              <a:rPr kumimoji="1" lang="ja-JP" altLang="en-US" dirty="0"/>
              <a:t>ではまず</a:t>
            </a:r>
            <a:r>
              <a:rPr kumimoji="1" lang="en-US" altLang="ja-JP" dirty="0"/>
              <a:t>1</a:t>
            </a:r>
            <a:r>
              <a:rPr kumimoji="1" lang="ja-JP" altLang="en-US" dirty="0"/>
              <a:t>つ目、皿の上に～～（全て読み上げながら、○</a:t>
            </a:r>
            <a:r>
              <a:rPr kumimoji="1" lang="en-US" altLang="ja-JP" dirty="0"/>
              <a:t>×</a:t>
            </a:r>
            <a:r>
              <a:rPr kumimoji="1" lang="ja-JP" altLang="en-US" dirty="0"/>
              <a:t>挙手を促す）</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84</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では答え合わせをしていきましょう。</a:t>
            </a:r>
            <a:endParaRPr kumimoji="1" lang="en-US" altLang="ja-JP" dirty="0"/>
          </a:p>
          <a:p>
            <a:r>
              <a:rPr kumimoji="1" lang="ja-JP" altLang="en-US" dirty="0"/>
              <a:t>まず</a:t>
            </a:r>
            <a:r>
              <a:rPr kumimoji="1" lang="en-US" altLang="ja-JP" dirty="0"/>
              <a:t>1</a:t>
            </a:r>
            <a:r>
              <a:rPr kumimoji="1" lang="ja-JP" altLang="en-US" dirty="0"/>
              <a:t>つ目、皿の上に～～、これは事実○です。</a:t>
            </a:r>
            <a:r>
              <a:rPr kumimoji="1" lang="en-US" altLang="ja-JP" dirty="0"/>
              <a:t>2</a:t>
            </a:r>
            <a:r>
              <a:rPr kumimoji="1" lang="ja-JP" altLang="en-US" dirty="0"/>
              <a:t>つ目は、事実ではないので</a:t>
            </a:r>
            <a:r>
              <a:rPr kumimoji="1" lang="en-US" altLang="ja-JP" dirty="0"/>
              <a:t>×</a:t>
            </a:r>
            <a:r>
              <a:rPr kumimoji="1" lang="ja-JP" altLang="en-US" dirty="0"/>
              <a:t>です。</a:t>
            </a:r>
            <a:endParaRPr kumimoji="1" lang="en-US" altLang="ja-JP" dirty="0"/>
          </a:p>
          <a:p>
            <a:r>
              <a:rPr kumimoji="1" lang="ja-JP" altLang="en-US" dirty="0"/>
              <a:t>（以降スライド</a:t>
            </a:r>
            <a:r>
              <a:rPr kumimoji="1" lang="en-US" altLang="ja-JP" dirty="0"/>
              <a:t>86</a:t>
            </a:r>
            <a:r>
              <a:rPr kumimoji="1" lang="ja-JP" altLang="en-US" dirty="0"/>
              <a:t>も同じくアナウンス）</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85</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例文</a:t>
            </a:r>
            <a:r>
              <a:rPr kumimoji="1" lang="en-US" altLang="ja-JP" dirty="0"/>
              <a:t>5</a:t>
            </a:r>
            <a:r>
              <a:rPr kumimoji="1" lang="ja-JP" altLang="en-US" dirty="0"/>
              <a:t>つ目のみ補足</a:t>
            </a:r>
            <a:endParaRPr kumimoji="1" lang="en-US" altLang="ja-JP" dirty="0"/>
          </a:p>
          <a:p>
            <a:r>
              <a:rPr kumimoji="1" lang="ja-JP" altLang="en-US" dirty="0"/>
              <a:t>では最後、「ステーキの発祥の地は北欧らしい」、これは事実ではありません。</a:t>
            </a:r>
            <a:endParaRPr kumimoji="1" lang="en-US" altLang="ja-JP" dirty="0"/>
          </a:p>
          <a:p>
            <a:r>
              <a:rPr kumimoji="1" lang="ja-JP" altLang="en-US" dirty="0"/>
              <a:t>まず文章自体に</a:t>
            </a:r>
            <a:r>
              <a:rPr kumimoji="1" lang="en-US" altLang="ja-JP" dirty="0"/>
              <a:t>『</a:t>
            </a:r>
            <a:r>
              <a:rPr kumimoji="1" lang="ja-JP" altLang="en-US" dirty="0"/>
              <a:t>らしい</a:t>
            </a:r>
            <a:r>
              <a:rPr kumimoji="1" lang="en-US" altLang="ja-JP" dirty="0"/>
              <a:t>』</a:t>
            </a:r>
            <a:r>
              <a:rPr kumimoji="1" lang="ja-JP" altLang="en-US" dirty="0"/>
              <a:t>とあることから、そもそも不確かな情報だということが分かります。</a:t>
            </a:r>
            <a:endParaRPr kumimoji="1" lang="en-US" altLang="ja-JP" dirty="0"/>
          </a:p>
          <a:p>
            <a:r>
              <a:rPr kumimoji="1" lang="ja-JP" altLang="en-US" dirty="0"/>
              <a:t>皆さんも「あの授業って難しいらしいよ」と友達に聞いたとき、「それって本当なの？」となりますよね。</a:t>
            </a:r>
            <a:endParaRPr kumimoji="1" lang="en-US" altLang="ja-JP" dirty="0"/>
          </a:p>
          <a:p>
            <a:r>
              <a:rPr kumimoji="1" lang="ja-JP" altLang="en-US" dirty="0"/>
              <a:t>つまり、そういった噂や人から聞いた話は、誰もが「その通り」といえる事実ではないということです。</a:t>
            </a:r>
            <a:endParaRPr kumimoji="1" lang="en-US" altLang="ja-JP" dirty="0"/>
          </a:p>
          <a:p>
            <a:endParaRPr kumimoji="1" lang="en-US" altLang="ja-JP" dirty="0"/>
          </a:p>
          <a:p>
            <a:r>
              <a:rPr kumimoji="1" lang="ja-JP" altLang="en-US" dirty="0"/>
              <a:t>また、ステーキの発祥が北欧かどうかはこの写真からはわかりませんよね。</a:t>
            </a:r>
            <a:endParaRPr kumimoji="1" lang="en-US" altLang="ja-JP" dirty="0"/>
          </a:p>
          <a:p>
            <a:r>
              <a:rPr kumimoji="1" lang="ja-JP" altLang="en-US" dirty="0"/>
              <a:t>本当にステーキの発祥が北欧なのか確かめるには、この写真以外の情報、本を調べるなどが必要になります。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86</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★ステーキの問題と同じように実施</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87</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★学生の手元スライド</a:t>
            </a:r>
            <a:r>
              <a:rPr kumimoji="1" lang="en-US" altLang="ja-JP" dirty="0"/>
              <a:t>p50-51</a:t>
            </a:r>
            <a:r>
              <a:rPr kumimoji="1" lang="ja-JP" altLang="en-US" dirty="0"/>
              <a:t>に写真＆問題文の記載有</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88</a:t>
            </a:fld>
            <a:endParaRPr lang="en-US" altLang="ja-JP" dirty="0">
              <a:solidFill>
                <a:prstClr val="black"/>
              </a:solidFill>
            </a:endParaRPr>
          </a:p>
        </p:txBody>
      </p:sp>
    </p:spTree>
    <p:extLst>
      <p:ext uri="{BB962C8B-B14F-4D97-AF65-F5344CB8AC3E}">
        <p14:creationId xmlns:p14="http://schemas.microsoft.com/office/powerpoint/2010/main" val="274555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教科書が読めて、  授業が分かるようになり、</a:t>
            </a:r>
            <a:endParaRPr lang="en-US" altLang="ja-JP" dirty="0"/>
          </a:p>
          <a:p>
            <a:pPr eaLnBrk="1" hangingPunct="1"/>
            <a:r>
              <a:rPr lang="ja-JP" altLang="en-US" dirty="0"/>
              <a:t>（</a:t>
            </a:r>
            <a:r>
              <a:rPr lang="en-US" altLang="ja-JP" dirty="0"/>
              <a:t>1</a:t>
            </a:r>
            <a:r>
              <a:rPr lang="ja-JP" altLang="en-US" dirty="0"/>
              <a:t>クリックずつ読み上げ）</a:t>
            </a:r>
            <a:endParaRPr lang="ja-JP" altLang="ja-JP"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89</a:t>
            </a:fld>
            <a:endParaRPr lang="en-US" altLang="ja-JP" dirty="0">
              <a:solidFill>
                <a:prstClr val="black"/>
              </a:solidFill>
            </a:endParaRPr>
          </a:p>
        </p:txBody>
      </p:sp>
    </p:spTree>
    <p:extLst>
      <p:ext uri="{BB962C8B-B14F-4D97-AF65-F5344CB8AC3E}">
        <p14:creationId xmlns:p14="http://schemas.microsoft.com/office/powerpoint/2010/main" val="40811679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90</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91</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lang="ja-JP" altLang="en-US" sz="2600" dirty="0">
                <a:solidFill>
                  <a:schemeClr val="accent1">
                    <a:lumMod val="50000"/>
                  </a:schemeClr>
                </a:solidFill>
              </a:rPr>
              <a:t>さあ皆さん、事実と意見の分け方について理解できたでしょうか。</a:t>
            </a:r>
            <a:endParaRPr lang="en-US" altLang="ja-JP" sz="2600" dirty="0">
              <a:solidFill>
                <a:schemeClr val="accent1">
                  <a:lumMod val="50000"/>
                </a:schemeClr>
              </a:solidFill>
            </a:endParaRPr>
          </a:p>
          <a:p>
            <a:r>
              <a:rPr lang="ja-JP" altLang="en-US" sz="2600" dirty="0">
                <a:solidFill>
                  <a:schemeClr val="accent1">
                    <a:lumMod val="50000"/>
                  </a:schemeClr>
                </a:solidFill>
              </a:rPr>
              <a:t>ではここで、先ほどのグループワークで出しあった材料を「事実」と「意見」に分類してみてください。</a:t>
            </a:r>
            <a:endParaRPr lang="en-US" altLang="ja-JP" sz="2600" dirty="0">
              <a:solidFill>
                <a:schemeClr val="accent1">
                  <a:lumMod val="50000"/>
                </a:schemeClr>
              </a:solidFill>
            </a:endParaRPr>
          </a:p>
          <a:p>
            <a:endParaRPr lang="en-US" altLang="ja-JP" sz="2600" dirty="0">
              <a:solidFill>
                <a:schemeClr val="accent1">
                  <a:lumMod val="50000"/>
                </a:schemeClr>
              </a:solidFill>
            </a:endParaRPr>
          </a:p>
          <a:p>
            <a:r>
              <a:rPr lang="ja-JP" altLang="en-US" sz="2600" dirty="0">
                <a:solidFill>
                  <a:schemeClr val="accent1">
                    <a:lumMod val="50000"/>
                  </a:schemeClr>
                </a:solidFill>
              </a:rPr>
              <a:t>★スライド</a:t>
            </a:r>
            <a:r>
              <a:rPr lang="en-US" altLang="ja-JP" sz="2600" dirty="0">
                <a:solidFill>
                  <a:schemeClr val="accent1">
                    <a:lumMod val="50000"/>
                  </a:schemeClr>
                </a:solidFill>
              </a:rPr>
              <a:t>p74-77</a:t>
            </a:r>
            <a:r>
              <a:rPr lang="ja-JP" altLang="en-US" sz="2600" dirty="0">
                <a:solidFill>
                  <a:schemeClr val="accent1">
                    <a:lumMod val="50000"/>
                  </a:schemeClr>
                </a:solidFill>
              </a:rPr>
              <a:t>で出し合った材料を分類する（グループワークでも、個人ワークでもどちらでも</a:t>
            </a:r>
            <a:r>
              <a:rPr lang="en-US" altLang="ja-JP" sz="2600" dirty="0">
                <a:solidFill>
                  <a:schemeClr val="accent1">
                    <a:lumMod val="50000"/>
                  </a:schemeClr>
                </a:solidFill>
              </a:rPr>
              <a:t>OK</a:t>
            </a:r>
            <a:r>
              <a:rPr lang="ja-JP" altLang="en-US" sz="2600" dirty="0">
                <a:solidFill>
                  <a:schemeClr val="accent1">
                    <a:lumMod val="50000"/>
                  </a:schemeClr>
                </a:solidFill>
              </a:rPr>
              <a:t>）</a:t>
            </a:r>
            <a:endParaRPr lang="en-US" altLang="ja-JP" sz="2600" dirty="0">
              <a:solidFill>
                <a:schemeClr val="accent1">
                  <a:lumMod val="50000"/>
                </a:schemeClr>
              </a:solidFill>
            </a:endParaRPr>
          </a:p>
          <a:p>
            <a:r>
              <a:rPr lang="ja-JP" altLang="en-US" sz="2600" dirty="0">
                <a:solidFill>
                  <a:schemeClr val="accent1">
                    <a:lumMod val="50000"/>
                  </a:schemeClr>
                </a:solidFill>
              </a:rPr>
              <a:t>　　∟全部「事実」に分類されればそれはそれで素晴らしい！ただし、「意見」が混ざっていてもここで分類できていれば</a:t>
            </a:r>
            <a:r>
              <a:rPr lang="en-US" altLang="ja-JP" sz="2600" dirty="0">
                <a:solidFill>
                  <a:schemeClr val="accent1">
                    <a:lumMod val="50000"/>
                  </a:schemeClr>
                </a:solidFill>
              </a:rPr>
              <a:t>OK</a:t>
            </a:r>
            <a:r>
              <a:rPr lang="ja-JP" altLang="en-US" sz="2600" dirty="0">
                <a:solidFill>
                  <a:schemeClr val="accent1">
                    <a:lumMod val="50000"/>
                  </a:schemeClr>
                </a:solidFill>
              </a:rPr>
              <a:t>！</a:t>
            </a:r>
            <a:endParaRPr lang="en-US" altLang="ja-JP" sz="2600" dirty="0">
              <a:solidFill>
                <a:schemeClr val="accent1">
                  <a:lumMod val="50000"/>
                </a:schemeClr>
              </a:solidFill>
            </a:endParaRPr>
          </a:p>
          <a:p>
            <a:r>
              <a:rPr lang="ja-JP" altLang="en-US" sz="2600" dirty="0">
                <a:solidFill>
                  <a:schemeClr val="accent1">
                    <a:lumMod val="50000"/>
                  </a:schemeClr>
                </a:solidFill>
              </a:rPr>
              <a:t>　　　クラス発表までは不要だが、先生が巡回するなどして内容を見てあげられると良い</a:t>
            </a:r>
            <a:endParaRPr lang="en-US" altLang="ja-JP" sz="26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92</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lang="ja-JP" altLang="en-US" sz="2600" dirty="0">
                <a:solidFill>
                  <a:schemeClr val="accent1">
                    <a:lumMod val="50000"/>
                  </a:schemeClr>
                </a:solidFill>
              </a:rPr>
              <a:t>さあ、ここまでやってもらったように、事実と意見をきちんと分けられるようになると、</a:t>
            </a:r>
            <a:endParaRPr lang="en-US" altLang="ja-JP" sz="2600" dirty="0">
              <a:solidFill>
                <a:schemeClr val="accent1">
                  <a:lumMod val="50000"/>
                </a:schemeClr>
              </a:solidFill>
            </a:endParaRPr>
          </a:p>
          <a:p>
            <a:r>
              <a:rPr lang="ja-JP" altLang="en-US" sz="2600" dirty="0">
                <a:solidFill>
                  <a:schemeClr val="accent1">
                    <a:lumMod val="50000"/>
                  </a:schemeClr>
                </a:solidFill>
              </a:rPr>
              <a:t>客観的な文章＝読む人にとって分かりやすい文章を書けるようになります。</a:t>
            </a:r>
            <a:endParaRPr lang="en-US" altLang="ja-JP" sz="2600" dirty="0">
              <a:solidFill>
                <a:schemeClr val="accent1">
                  <a:lumMod val="50000"/>
                </a:schemeClr>
              </a:solidFill>
            </a:endParaRPr>
          </a:p>
          <a:p>
            <a:endParaRPr lang="en-US" altLang="ja-JP" sz="2600" dirty="0">
              <a:solidFill>
                <a:schemeClr val="accent1">
                  <a:lumMod val="50000"/>
                </a:schemeClr>
              </a:solidFill>
            </a:endParaRPr>
          </a:p>
          <a:p>
            <a:r>
              <a:rPr lang="en-US" altLang="ja-JP" sz="2800" dirty="0">
                <a:solidFill>
                  <a:schemeClr val="accent1">
                    <a:lumMod val="50000"/>
                  </a:schemeClr>
                </a:solidFill>
              </a:rPr>
              <a:t>『</a:t>
            </a:r>
            <a:r>
              <a:rPr lang="ja-JP" altLang="en-US" sz="2800" dirty="0">
                <a:solidFill>
                  <a:schemeClr val="accent1">
                    <a:lumMod val="50000"/>
                  </a:schemeClr>
                </a:solidFill>
              </a:rPr>
              <a:t>私はこういう経験や体験をしたから、こういう考えをもっています</a:t>
            </a:r>
            <a:r>
              <a:rPr lang="en-US" altLang="ja-JP" sz="2800" dirty="0">
                <a:solidFill>
                  <a:schemeClr val="accent1">
                    <a:lumMod val="50000"/>
                  </a:schemeClr>
                </a:solidFill>
              </a:rPr>
              <a:t>』</a:t>
            </a:r>
            <a:r>
              <a:rPr lang="ja-JP" altLang="en-US" sz="2800" dirty="0">
                <a:solidFill>
                  <a:schemeClr val="accent1">
                    <a:lumMod val="50000"/>
                  </a:schemeClr>
                </a:solidFill>
              </a:rPr>
              <a:t>という文章は</a:t>
            </a:r>
            <a:endParaRPr lang="en-US" altLang="ja-JP" sz="2800" dirty="0">
              <a:solidFill>
                <a:schemeClr val="accent1">
                  <a:lumMod val="50000"/>
                </a:schemeClr>
              </a:solidFill>
            </a:endParaRPr>
          </a:p>
          <a:p>
            <a:r>
              <a:rPr lang="ja-JP" altLang="en-US" sz="2800" dirty="0">
                <a:solidFill>
                  <a:schemeClr val="accent1">
                    <a:lumMod val="50000"/>
                  </a:schemeClr>
                </a:solidFill>
              </a:rPr>
              <a:t>経験したことという事実と、自分が思ったことという意見がきちんと分かれていますよね。</a:t>
            </a:r>
            <a:endParaRPr lang="en-US" altLang="ja-JP" sz="2600" dirty="0">
              <a:solidFill>
                <a:schemeClr val="accent1">
                  <a:lumMod val="50000"/>
                </a:schemeClr>
              </a:solidFill>
            </a:endParaRPr>
          </a:p>
          <a:p>
            <a:endParaRPr lang="en-US" altLang="ja-JP" sz="2600" dirty="0">
              <a:solidFill>
                <a:schemeClr val="accent1">
                  <a:lumMod val="50000"/>
                </a:schemeClr>
              </a:solidFill>
            </a:endParaRPr>
          </a:p>
          <a:p>
            <a:r>
              <a:rPr lang="ja-JP" altLang="en-US" sz="2600" dirty="0">
                <a:solidFill>
                  <a:schemeClr val="accent1">
                    <a:lumMod val="50000"/>
                  </a:schemeClr>
                </a:solidFill>
              </a:rPr>
              <a:t>例えば志望動機の中で、この事実＋意見の伝え方を意識するだけで、</a:t>
            </a:r>
            <a:endParaRPr lang="en-US" altLang="ja-JP" sz="2600" dirty="0">
              <a:solidFill>
                <a:schemeClr val="accent1">
                  <a:lumMod val="50000"/>
                </a:schemeClr>
              </a:solidFill>
            </a:endParaRPr>
          </a:p>
          <a:p>
            <a:r>
              <a:rPr lang="ja-JP" altLang="en-US" sz="2600" dirty="0">
                <a:solidFill>
                  <a:schemeClr val="accent1">
                    <a:lumMod val="50000"/>
                  </a:schemeClr>
                </a:solidFill>
              </a:rPr>
              <a:t>企業の方も「ああこの学生は確かにこういう経験をしてきたから、こういう考えがあるのだな」と</a:t>
            </a:r>
            <a:endParaRPr lang="en-US" altLang="ja-JP" sz="2600" dirty="0">
              <a:solidFill>
                <a:schemeClr val="accent1">
                  <a:lumMod val="50000"/>
                </a:schemeClr>
              </a:solidFill>
            </a:endParaRPr>
          </a:p>
          <a:p>
            <a:r>
              <a:rPr lang="ja-JP" altLang="en-US" sz="2600" dirty="0">
                <a:solidFill>
                  <a:schemeClr val="accent1">
                    <a:lumMod val="50000"/>
                  </a:schemeClr>
                </a:solidFill>
              </a:rPr>
              <a:t>正しくこちらの言いたいことを受け取ってくれるようになります。</a:t>
            </a:r>
            <a:endParaRPr lang="en-US" altLang="ja-JP" sz="2600" dirty="0">
              <a:solidFill>
                <a:schemeClr val="accent1">
                  <a:lumMod val="50000"/>
                </a:schemeClr>
              </a:solidFill>
            </a:endParaRPr>
          </a:p>
          <a:p>
            <a:endParaRPr lang="en-US" altLang="ja-JP" sz="2600" dirty="0">
              <a:solidFill>
                <a:schemeClr val="accent1">
                  <a:lumMod val="50000"/>
                </a:schemeClr>
              </a:solidFill>
            </a:endParaRPr>
          </a:p>
          <a:p>
            <a:r>
              <a:rPr lang="ja-JP" altLang="en-US" sz="2600" dirty="0">
                <a:solidFill>
                  <a:schemeClr val="accent1">
                    <a:lumMod val="50000"/>
                  </a:schemeClr>
                </a:solidFill>
              </a:rPr>
              <a:t>皆さんには、まずは「事実」「意見」の判断ができるようになって欲しいと思います。</a:t>
            </a:r>
            <a:endParaRPr lang="en-US" altLang="ja-JP" sz="26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93</a:t>
            </a:fld>
            <a:endParaRPr lang="en-US" altLang="ja-JP" dirty="0"/>
          </a:p>
        </p:txBody>
      </p:sp>
    </p:spTree>
    <p:extLst>
      <p:ext uri="{BB962C8B-B14F-4D97-AF65-F5344CB8AC3E}">
        <p14:creationId xmlns:p14="http://schemas.microsoft.com/office/powerpoint/2010/main" val="3425413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20</a:t>
            </a:r>
            <a:r>
              <a:rPr kumimoji="1" lang="ja-JP" altLang="en-US" dirty="0"/>
              <a:t>分</a:t>
            </a:r>
            <a:endParaRPr kumimoji="1" lang="en-US" altLang="ja-JP" dirty="0"/>
          </a:p>
          <a:p>
            <a:r>
              <a:rPr kumimoji="1" lang="ja-JP" altLang="en-US" dirty="0"/>
              <a:t>　採点・解説確認　</a:t>
            </a:r>
            <a:r>
              <a:rPr kumimoji="1" lang="en-US" altLang="ja-JP" dirty="0"/>
              <a:t>10</a:t>
            </a:r>
            <a:r>
              <a:rPr kumimoji="1" lang="ja-JP" altLang="en-US" dirty="0"/>
              <a:t>分 </a:t>
            </a:r>
            <a:r>
              <a:rPr kumimoji="1" lang="en-US" altLang="ja-JP" dirty="0"/>
              <a:t>※</a:t>
            </a:r>
            <a:r>
              <a:rPr kumimoji="1" lang="ja-JP" altLang="en-US" dirty="0"/>
              <a:t>別冊解答</a:t>
            </a:r>
            <a:r>
              <a:rPr kumimoji="1" lang="en-US" altLang="ja-JP" dirty="0"/>
              <a:t>p22-24</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94</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ではルール最後、③「伝える順序を考える」について学んでいきます。</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95</a:t>
            </a:fld>
            <a:endParaRPr lang="en-US" altLang="ja-JP" dirty="0"/>
          </a:p>
        </p:txBody>
      </p:sp>
    </p:spTree>
    <p:extLst>
      <p:ext uri="{BB962C8B-B14F-4D97-AF65-F5344CB8AC3E}">
        <p14:creationId xmlns:p14="http://schemas.microsoft.com/office/powerpoint/2010/main" val="17421405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ここで大切なのは、</a:t>
            </a:r>
            <a:endParaRPr kumimoji="1" lang="en-US" altLang="ja-JP" dirty="0"/>
          </a:p>
          <a:p>
            <a:r>
              <a:rPr kumimoji="1" lang="ja-JP" altLang="en-US" dirty="0"/>
              <a:t>・いま自分が書いているのは誰が読む文章なのか？</a:t>
            </a:r>
            <a:endParaRPr kumimoji="1" lang="en-US" altLang="ja-JP" dirty="0"/>
          </a:p>
          <a:p>
            <a:r>
              <a:rPr kumimoji="1" lang="ja-JP" altLang="en-US" dirty="0"/>
              <a:t>・じゃあその人にとってどの順番で伝えると分かりやすいのか？を考えることです。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96</a:t>
            </a:fld>
            <a:endParaRPr lang="en-US" altLang="ja-JP" dirty="0"/>
          </a:p>
        </p:txBody>
      </p:sp>
    </p:spTree>
    <p:extLst>
      <p:ext uri="{BB962C8B-B14F-4D97-AF65-F5344CB8AC3E}">
        <p14:creationId xmlns:p14="http://schemas.microsoft.com/office/powerpoint/2010/main" val="13447320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ではまず、この「伝える順序」の重要性を実感してもらうために、グループワークをしてみましょう。</a:t>
            </a:r>
          </a:p>
          <a:p>
            <a:r>
              <a:rPr kumimoji="1" lang="en-US" altLang="ja-JP" dirty="0"/>
              <a:t>2</a:t>
            </a:r>
            <a:r>
              <a:rPr kumimoji="1" lang="ja-JP" altLang="en-US" dirty="0"/>
              <a:t>～</a:t>
            </a:r>
            <a:r>
              <a:rPr kumimoji="1" lang="en-US" altLang="ja-JP" dirty="0"/>
              <a:t>3</a:t>
            </a:r>
            <a:r>
              <a:rPr kumimoji="1" lang="ja-JP" altLang="en-US" dirty="0"/>
              <a:t>人のグループを作ってください。そして、スライドにある通りの役割分担をしてください。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accent1">
                    <a:lumMod val="50000"/>
                  </a:schemeClr>
                </a:solidFill>
              </a:rPr>
              <a:t>※</a:t>
            </a:r>
            <a:r>
              <a:rPr lang="ja-JP" altLang="en-US" sz="1200" dirty="0">
                <a:solidFill>
                  <a:schemeClr val="accent1">
                    <a:lumMod val="50000"/>
                  </a:schemeClr>
                </a:solidFill>
              </a:rPr>
              <a:t>なるべく</a:t>
            </a:r>
            <a:r>
              <a:rPr lang="en-US" altLang="ja-JP" sz="1200" dirty="0">
                <a:solidFill>
                  <a:schemeClr val="accent1">
                    <a:lumMod val="50000"/>
                  </a:schemeClr>
                </a:solidFill>
              </a:rPr>
              <a:t>2</a:t>
            </a:r>
            <a:r>
              <a:rPr lang="ja-JP" altLang="en-US" sz="1200" dirty="0">
                <a:solidFill>
                  <a:schemeClr val="accent1">
                    <a:lumMod val="50000"/>
                  </a:schemeClr>
                </a:solidFill>
              </a:rPr>
              <a:t>～</a:t>
            </a:r>
            <a:r>
              <a:rPr lang="en-US" altLang="ja-JP" sz="1200" dirty="0">
                <a:solidFill>
                  <a:schemeClr val="accent1">
                    <a:lumMod val="50000"/>
                  </a:schemeClr>
                </a:solidFill>
              </a:rPr>
              <a:t>3</a:t>
            </a:r>
            <a:r>
              <a:rPr lang="ja-JP" altLang="en-US" sz="1200" dirty="0">
                <a:solidFill>
                  <a:schemeClr val="accent1">
                    <a:lumMod val="50000"/>
                  </a:schemeClr>
                </a:solidFill>
              </a:rPr>
              <a:t>人のグループとすること、なお</a:t>
            </a:r>
            <a:r>
              <a:rPr kumimoji="1" lang="en-US" altLang="ja-JP" dirty="0"/>
              <a:t>3</a:t>
            </a:r>
            <a:r>
              <a:rPr kumimoji="1" lang="ja-JP" altLang="en-US" dirty="0"/>
              <a:t>人</a:t>
            </a:r>
            <a:r>
              <a:rPr kumimoji="1" lang="en-US" altLang="ja-JP" dirty="0"/>
              <a:t>1</a:t>
            </a:r>
            <a:r>
              <a:rPr kumimoji="1" lang="ja-JP" altLang="en-US" dirty="0"/>
              <a:t>組の場合は絵を描く役を</a:t>
            </a:r>
            <a:r>
              <a:rPr kumimoji="1" lang="en-US" altLang="ja-JP" dirty="0"/>
              <a:t>2</a:t>
            </a:r>
            <a:r>
              <a:rPr kumimoji="1" lang="ja-JP" altLang="en-US" dirty="0"/>
              <a:t>名としてください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97</a:t>
            </a:fld>
            <a:endParaRPr lang="en-US" altLang="ja-JP" dirty="0"/>
          </a:p>
        </p:txBody>
      </p:sp>
    </p:spTree>
    <p:extLst>
      <p:ext uri="{BB962C8B-B14F-4D97-AF65-F5344CB8AC3E}">
        <p14:creationId xmlns:p14="http://schemas.microsoft.com/office/powerpoint/2010/main" val="19270989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r>
              <a:rPr kumimoji="1" lang="ja-JP" altLang="en-US" dirty="0"/>
              <a:t>（スライド読み上げ）</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98</a:t>
            </a:fld>
            <a:endParaRPr lang="en-US" altLang="ja-JP" dirty="0"/>
          </a:p>
        </p:txBody>
      </p:sp>
    </p:spTree>
    <p:extLst>
      <p:ext uri="{BB962C8B-B14F-4D97-AF65-F5344CB8AC3E}">
        <p14:creationId xmlns:p14="http://schemas.microsoft.com/office/powerpoint/2010/main" val="192709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1891996" cy="6858000"/>
          </a:xfrm>
          <a:prstGeom prst="rect">
            <a:avLst/>
          </a:prstGeom>
          <a:solidFill>
            <a:schemeClr val="tx2"/>
          </a:solidFill>
          <a:ln>
            <a:noFill/>
          </a:ln>
          <a:effectLst/>
        </p:spPr>
        <p:txBody>
          <a:bodyPr lIns="0" tIns="0" rIns="0" bIns="0" anchor="ctr">
            <a:noAutofit/>
          </a:bodyPr>
          <a:lstStyle/>
          <a:p>
            <a:endParaRPr lang="ja-JP" altLang="en-US" dirty="0">
              <a:solidFill>
                <a:srgbClr val="4D4D4D"/>
              </a:solidFill>
            </a:endParaRPr>
          </a:p>
        </p:txBody>
      </p:sp>
      <p:sp>
        <p:nvSpPr>
          <p:cNvPr id="2" name="タイトル 1"/>
          <p:cNvSpPr>
            <a:spLocks noGrp="1"/>
          </p:cNvSpPr>
          <p:nvPr>
            <p:ph type="title"/>
          </p:nvPr>
        </p:nvSpPr>
        <p:spPr bwMode="gray">
          <a:xfrm>
            <a:off x="2361222" y="1051200"/>
            <a:ext cx="6730522" cy="396044"/>
          </a:xfrm>
        </p:spPr>
        <p:txBody>
          <a:bodyPr/>
          <a:lstStyle>
            <a:lvl1pPr>
              <a:defRPr>
                <a:solidFill>
                  <a:schemeClr val="accent2">
                    <a:lumMod val="50000"/>
                  </a:schemeClr>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2445" y="6575112"/>
            <a:ext cx="632245"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a:solidFill>
                  <a:srgbClr val="FFFFFF"/>
                </a:solidFill>
              </a:rPr>
              <a:t>©2025 The Japan Kanji Aptitude Testing Foundation</a:t>
            </a:r>
            <a:endParaRPr lang="ja-JP" altLang="en-US" dirty="0">
              <a:solidFill>
                <a:srgbClr val="FFFFFF"/>
              </a:solidFill>
            </a:endParaRPr>
          </a:p>
        </p:txBody>
      </p:sp>
      <p:sp>
        <p:nvSpPr>
          <p:cNvPr id="4" name="スライド番号プレースホルダー 5"/>
          <p:cNvSpPr>
            <a:spLocks noGrp="1"/>
          </p:cNvSpPr>
          <p:nvPr>
            <p:ph type="sldNum" sz="quarter" idx="4"/>
          </p:nvPr>
        </p:nvSpPr>
        <p:spPr>
          <a:xfrm>
            <a:off x="7085383" y="6375477"/>
            <a:ext cx="2311030" cy="482523"/>
          </a:xfrm>
          <a:prstGeom prst="rect">
            <a:avLst/>
          </a:prstGeom>
        </p:spPr>
        <p:txBody>
          <a:bodyPr vert="horz" lIns="0" tIns="0" rIns="0" bIns="0" rtlCol="0" anchor="ctr"/>
          <a:lstStyle>
            <a:lvl1pPr algn="r">
              <a:defRPr sz="2400" b="0">
                <a:solidFill>
                  <a:schemeClr val="tx1"/>
                </a:solidFill>
                <a:latin typeface="+mj-lt"/>
                <a:ea typeface="+mn-ea"/>
                <a:cs typeface="メイリオ" pitchFamily="50" charset="-128"/>
              </a:defRPr>
            </a:lvl1pPr>
          </a:lstStyle>
          <a:p>
            <a:fld id="{FB3508C7-2FE0-4945-9CBD-863E05F850D2}" type="slidenum">
              <a:rPr lang="ja-JP" altLang="en-US" smtClean="0">
                <a:solidFill>
                  <a:srgbClr val="4D4D4D"/>
                </a:solidFill>
              </a:rPr>
              <a:pPr/>
              <a:t>‹#›</a:t>
            </a:fld>
            <a:endParaRPr lang="ja-JP" altLang="en-US" dirty="0">
              <a:solidFill>
                <a:srgbClr val="4D4D4D"/>
              </a:solidFill>
            </a:endParaRPr>
          </a:p>
        </p:txBody>
      </p:sp>
    </p:spTree>
    <p:extLst>
      <p:ext uri="{BB962C8B-B14F-4D97-AF65-F5344CB8AC3E}">
        <p14:creationId xmlns:p14="http://schemas.microsoft.com/office/powerpoint/2010/main" val="247410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04413" cy="692696"/>
          </a:xfrm>
          <a:solidFill>
            <a:schemeClr val="accent1">
              <a:lumMod val="10000"/>
              <a:lumOff val="90000"/>
            </a:schemeClr>
          </a:solidFill>
        </p:spPr>
        <p:txBody>
          <a:bodyPr>
            <a:noAutofit/>
          </a:bodyPr>
          <a:lstStyle>
            <a:lvl1pPr>
              <a:defRPr sz="400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　マスター タイトルの書式設定</a:t>
            </a:r>
          </a:p>
        </p:txBody>
      </p:sp>
      <p:sp>
        <p:nvSpPr>
          <p:cNvPr id="3" name="コンテンツ プレースホルダー 2"/>
          <p:cNvSpPr>
            <a:spLocks noGrp="1"/>
          </p:cNvSpPr>
          <p:nvPr>
            <p:ph idx="1"/>
          </p:nvPr>
        </p:nvSpPr>
        <p:spPr>
          <a:xfrm>
            <a:off x="508000" y="836613"/>
            <a:ext cx="8913972" cy="5184775"/>
          </a:xfrm>
          <a:prstGeom prst="rect">
            <a:avLst/>
          </a:prstGeom>
        </p:spPr>
        <p:txBody>
          <a:bodyPr/>
          <a:lstStyle>
            <a:lvl1pPr>
              <a:defRPr>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a:defRPr>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a:defRPr>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a:defRPr>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endParaRPr kumimoji="1" lang="ja-JP" altLang="en-US" dirty="0"/>
          </a:p>
        </p:txBody>
      </p:sp>
      <p:sp>
        <p:nvSpPr>
          <p:cNvPr id="4" name="日付プレースホルダー 3"/>
          <p:cNvSpPr>
            <a:spLocks noGrp="1"/>
          </p:cNvSpPr>
          <p:nvPr>
            <p:ph type="dt" sz="half" idx="10"/>
          </p:nvPr>
        </p:nvSpPr>
        <p:spPr>
          <a:xfrm>
            <a:off x="495220" y="6356351"/>
            <a:ext cx="2311030" cy="365125"/>
          </a:xfrm>
          <a:prstGeom prst="rect">
            <a:avLst/>
          </a:prstGeom>
        </p:spPr>
        <p:txBody>
          <a:bodyPr/>
          <a:lstStyle/>
          <a:p>
            <a:fld id="{10F17D14-70A1-459E-83D9-538C2E2E9F21}" type="datetime1">
              <a:rPr lang="ja-JP" altLang="en-US" smtClean="0">
                <a:solidFill>
                  <a:prstClr val="black">
                    <a:tint val="75000"/>
                  </a:prstClr>
                </a:solidFill>
              </a:rPr>
              <a:t>2024/11/7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a:xfrm>
            <a:off x="3384008" y="6356351"/>
            <a:ext cx="3136397" cy="365125"/>
          </a:xfrm>
          <a:prstGeom prst="rect">
            <a:avLst/>
          </a:prstGeom>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7088826" y="6381750"/>
            <a:ext cx="2311030" cy="476250"/>
          </a:xfrm>
          <a:prstGeom prst="rect">
            <a:avLst/>
          </a:prstGeom>
        </p:spPr>
        <p:txBody>
          <a:bodyPr/>
          <a:lstStyle/>
          <a:p>
            <a:r>
              <a:rPr lang="ja-JP" altLang="en-US" sz="2400" dirty="0">
                <a:solidFill>
                  <a:schemeClr val="accent1">
                    <a:lumMod val="50000"/>
                  </a:schemeClr>
                </a:solidFill>
                <a:cs typeface="メイリオ" panose="020B0604030504040204" pitchFamily="50" charset="-128"/>
              </a:rPr>
              <a:t>　　　　　</a:t>
            </a:r>
            <a:fld id="{8B1C1A98-0DC3-4A67-B4FC-DF5BFBD3AEF1}" type="slidenum">
              <a:rPr lang="ja-JP" altLang="en-US" sz="2400" smtClean="0">
                <a:solidFill>
                  <a:schemeClr val="accent1">
                    <a:lumMod val="50000"/>
                  </a:schemeClr>
                </a:solidFill>
                <a:latin typeface="+mj-lt"/>
                <a:cs typeface="メイリオ" panose="020B0604030504040204" pitchFamily="50" charset="-128"/>
              </a:rPr>
              <a:pPr/>
              <a:t>‹#›</a:t>
            </a:fld>
            <a:r>
              <a:rPr lang="ja-JP" altLang="en-US" dirty="0"/>
              <a:t>　　　　　　　　　</a:t>
            </a:r>
          </a:p>
        </p:txBody>
      </p:sp>
    </p:spTree>
    <p:extLst>
      <p:ext uri="{BB962C8B-B14F-4D97-AF65-F5344CB8AC3E}">
        <p14:creationId xmlns:p14="http://schemas.microsoft.com/office/powerpoint/2010/main" val="216211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37" y="152636"/>
            <a:ext cx="93595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4" name="タイトル 1"/>
          <p:cNvSpPr txBox="1">
            <a:spLocks/>
          </p:cNvSpPr>
          <p:nvPr userDrawn="1"/>
        </p:nvSpPr>
        <p:spPr>
          <a:xfrm>
            <a:off x="0" y="0"/>
            <a:ext cx="9904413" cy="692696"/>
          </a:xfrm>
          <a:prstGeom prst="rect">
            <a:avLst/>
          </a:prstGeom>
          <a:solidFill>
            <a:schemeClr val="accent1">
              <a:lumMod val="10000"/>
              <a:lumOff val="90000"/>
            </a:schemeClr>
          </a:solidFill>
        </p:spPr>
        <p:txBody>
          <a:bodyPr>
            <a:noAutofit/>
          </a:bodyPr>
          <a:lstStyle>
            <a:lvl1pPr algn="l" defTabSz="914400" rtl="0" eaLnBrk="1" latinLnBrk="0" hangingPunct="1">
              <a:spcBef>
                <a:spcPct val="0"/>
              </a:spcBef>
              <a:buNone/>
              <a:defRPr kumimoji="1" sz="4000" kern="120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endParaRPr lang="ja-JP" altLang="en-US" dirty="0"/>
          </a:p>
        </p:txBody>
      </p:sp>
      <p:sp>
        <p:nvSpPr>
          <p:cNvPr id="5" name="コンテンツ プレースホルダー 2"/>
          <p:cNvSpPr txBox="1">
            <a:spLocks/>
          </p:cNvSpPr>
          <p:nvPr userDrawn="1"/>
        </p:nvSpPr>
        <p:spPr>
          <a:xfrm>
            <a:off x="508000" y="836613"/>
            <a:ext cx="8913972" cy="5184775"/>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ja-JP" altLang="en-US" dirty="0"/>
          </a:p>
        </p:txBody>
      </p:sp>
      <p:sp>
        <p:nvSpPr>
          <p:cNvPr id="6" name="スライド番号プレースホルダー 5"/>
          <p:cNvSpPr>
            <a:spLocks noGrp="1"/>
          </p:cNvSpPr>
          <p:nvPr>
            <p:ph type="sldNum" sz="quarter" idx="4"/>
          </p:nvPr>
        </p:nvSpPr>
        <p:spPr>
          <a:xfrm>
            <a:off x="7097713" y="6356350"/>
            <a:ext cx="2311400" cy="501650"/>
          </a:xfrm>
          <a:prstGeom prst="rect">
            <a:avLst/>
          </a:prstGeom>
        </p:spPr>
        <p:txBody>
          <a:bodyPr vert="horz" lIns="91440" tIns="45720" rIns="91440" bIns="45720" rtlCol="0" anchor="ctr"/>
          <a:lstStyle>
            <a:lvl1pPr algn="r">
              <a:defRPr sz="24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B508A8EC-6A75-4CE2-87CE-22049142D398}" type="slidenum">
              <a:rPr lang="ja-JP" altLang="en-US" smtClean="0"/>
              <a:pPr/>
              <a:t>‹#›</a:t>
            </a:fld>
            <a:endParaRPr lang="ja-JP" altLang="en-US" dirty="0"/>
          </a:p>
        </p:txBody>
      </p:sp>
      <p:sp>
        <p:nvSpPr>
          <p:cNvPr id="3" name="テキスト プレースホルダー 2"/>
          <p:cNvSpPr>
            <a:spLocks noGrp="1"/>
          </p:cNvSpPr>
          <p:nvPr>
            <p:ph type="body" idx="1"/>
          </p:nvPr>
        </p:nvSpPr>
        <p:spPr>
          <a:xfrm>
            <a:off x="528766" y="1196975"/>
            <a:ext cx="8913813" cy="4525963"/>
          </a:xfrm>
          <a:prstGeom prst="rect">
            <a:avLst/>
          </a:prstGeom>
        </p:spPr>
        <p:txBody>
          <a:bodyPr vert="horz" lIns="91440" tIns="45720" rIns="91440" bIns="45720" numCol="1"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フッター プレースホルダー 6"/>
          <p:cNvSpPr>
            <a:spLocks noGrp="1"/>
          </p:cNvSpPr>
          <p:nvPr>
            <p:ph type="ftr" sz="quarter" idx="3"/>
          </p:nvPr>
        </p:nvSpPr>
        <p:spPr>
          <a:xfrm>
            <a:off x="3384550" y="6356350"/>
            <a:ext cx="31353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©2025 The Japan Kanji Aptitude Testing Foundation</a:t>
            </a:r>
            <a:endParaRPr kumimoji="1" lang="ja-JP" altLang="en-US" dirty="0"/>
          </a:p>
        </p:txBody>
      </p:sp>
    </p:spTree>
    <p:extLst>
      <p:ext uri="{BB962C8B-B14F-4D97-AF65-F5344CB8AC3E}">
        <p14:creationId xmlns:p14="http://schemas.microsoft.com/office/powerpoint/2010/main" val="2963036806"/>
      </p:ext>
    </p:extLst>
  </p:cSld>
  <p:clrMap bg1="lt1" tx1="dk1" bg2="lt2" tx2="dk2" accent1="accent1" accent2="accent2" accent3="accent3" accent4="accent4" accent5="accent5" accent6="accent6" hlink="hlink" folHlink="folHlink"/>
  <p:sldLayoutIdLst>
    <p:sldLayoutId id="2147483854" r:id="rId1"/>
    <p:sldLayoutId id="2147483888" r:id="rId2"/>
  </p:sldLayoutIdLst>
  <p:hf hdr="0" dt="0"/>
  <p:txStyles>
    <p:titleStyle>
      <a:lvl1pPr algn="l" defTabSz="914400" rtl="0" eaLnBrk="1" latinLnBrk="0" hangingPunct="1">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9.png"/><Relationship Id="rId9" Type="http://schemas.openxmlformats.org/officeDocument/2006/relationships/image" Target="../media/image32.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4359796" y="4293096"/>
            <a:ext cx="49522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r>
              <a:rPr lang="ja-JP" altLang="en-US" sz="2400" dirty="0">
                <a:solidFill>
                  <a:schemeClr val="accent1">
                    <a:lumMod val="50000"/>
                  </a:schemeClr>
                </a:solidFill>
                <a:cs typeface="メイリオ" panose="020B0604030504040204" pitchFamily="50" charset="-128"/>
              </a:rPr>
              <a:t>　　　　</a:t>
            </a:r>
            <a:r>
              <a:rPr lang="ja-JP" altLang="en-US" dirty="0"/>
              <a:t>　　　　　　　　　</a:t>
            </a:r>
          </a:p>
        </p:txBody>
      </p:sp>
      <p:sp>
        <p:nvSpPr>
          <p:cNvPr id="3" name="Text Box 8">
            <a:extLst>
              <a:ext uri="{FF2B5EF4-FFF2-40B4-BE49-F238E27FC236}">
                <a16:creationId xmlns:a16="http://schemas.microsoft.com/office/drawing/2014/main" id="{D3BF1F10-0041-8447-5702-4928A2DF4F77}"/>
              </a:ext>
            </a:extLst>
          </p:cNvPr>
          <p:cNvSpPr txBox="1">
            <a:spLocks noChangeArrowheads="1"/>
          </p:cNvSpPr>
          <p:nvPr/>
        </p:nvSpPr>
        <p:spPr bwMode="auto">
          <a:xfrm>
            <a:off x="525662" y="2200215"/>
            <a:ext cx="888989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r>
              <a:rPr lang="en-US" altLang="ja-JP"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文章力ステップ</a:t>
            </a:r>
            <a:r>
              <a:rPr lang="en-US" altLang="ja-JP"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p>
          <a:p>
            <a:pPr algn="ctr" eaLnBrk="0" fontAlgn="base" hangingPunct="0">
              <a:spcBef>
                <a:spcPct val="0"/>
              </a:spcBef>
              <a:spcAft>
                <a:spcPct val="0"/>
              </a:spcAft>
            </a:pPr>
            <a:r>
              <a:rPr lang="en-US" altLang="ja-JP"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級</a:t>
            </a: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指導ナビ</a:t>
            </a:r>
            <a:endParaRPr lang="en-US" altLang="ja-JP"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2">
            <a:extLst>
              <a:ext uri="{FF2B5EF4-FFF2-40B4-BE49-F238E27FC236}">
                <a16:creationId xmlns:a16="http://schemas.microsoft.com/office/drawing/2014/main" id="{34A177F7-2B96-4F63-DA91-E309BCA93B86}"/>
              </a:ext>
            </a:extLst>
          </p:cNvPr>
          <p:cNvSpPr>
            <a:spLocks noGrp="1"/>
          </p:cNvSpPr>
          <p:nvPr>
            <p:ph type="ftr" sz="quarter" idx="11"/>
          </p:nvPr>
        </p:nvSpPr>
        <p:spPr>
          <a:xfrm>
            <a:off x="3402412" y="6381750"/>
            <a:ext cx="3136397" cy="365125"/>
          </a:xfrm>
        </p:spPr>
        <p:txBody>
          <a:bodyPr/>
          <a:lstStyle/>
          <a:p>
            <a:r>
              <a:rPr lang="en-US" altLang="ja-JP" dirty="0">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5161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File-sv04\011_検定\03_文章検\100_新商品\030_拡散資材\01_イラスト・素材\shojomanga03\color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726" y="2987580"/>
            <a:ext cx="1862314" cy="2885848"/>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E983CEA3-DC00-6667-19F7-FF0F155E4308}"/>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 name="テキスト ボックス 1">
            <a:extLst>
              <a:ext uri="{FF2B5EF4-FFF2-40B4-BE49-F238E27FC236}">
                <a16:creationId xmlns:a16="http://schemas.microsoft.com/office/drawing/2014/main" id="{B4B0A822-E1B2-677C-A87C-75D0006E6C03}"/>
              </a:ext>
            </a:extLst>
          </p:cNvPr>
          <p:cNvSpPr txBox="1"/>
          <p:nvPr/>
        </p:nvSpPr>
        <p:spPr>
          <a:xfrm>
            <a:off x="487710" y="1041336"/>
            <a:ext cx="9577064"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レポートが書ける。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国家試験に受かる。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→レポートの点数が上がる！　　　　　　</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→希望する仕事につける！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2731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ACF3E3E5-A39E-4726-A98E-D9FA22A8ED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8627" y="1788227"/>
            <a:ext cx="5440349" cy="2570315"/>
          </a:xfrm>
          <a:prstGeom prst="rect">
            <a:avLst/>
          </a:prstGeom>
        </p:spPr>
      </p:pic>
      <p:sp>
        <p:nvSpPr>
          <p:cNvPr id="31" name="テキスト ボックス 30"/>
          <p:cNvSpPr txBox="1"/>
          <p:nvPr/>
        </p:nvSpPr>
        <p:spPr>
          <a:xfrm>
            <a:off x="416429" y="1305934"/>
            <a:ext cx="8927561" cy="646331"/>
          </a:xfrm>
          <a:prstGeom prst="rect">
            <a:avLst/>
          </a:prstGeom>
          <a:noFill/>
        </p:spPr>
        <p:txBody>
          <a:bodyPr wrap="square" rtlCol="0">
            <a:spAutoFit/>
          </a:bodyPr>
          <a:lstStyle/>
          <a:p>
            <a:endParaRPr lang="en-US" altLang="ja-JP" sz="3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23023" y="4135735"/>
            <a:ext cx="9466691" cy="1508105"/>
          </a:xfrm>
          <a:prstGeom prst="rect">
            <a:avLst/>
          </a:prstGeom>
          <a:noFill/>
        </p:spPr>
        <p:txBody>
          <a:bodyPr wrap="square" rtlCol="0">
            <a:spAutoFit/>
          </a:bodyPr>
          <a:lstStyle/>
          <a:p>
            <a:pPr algn="ct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この形を説明する文章を書いてください</a:t>
            </a:r>
            <a:endParaRPr lang="en-US" altLang="ja-JP"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文章を読んだ人がイメージできるよう、なるべく具体的に書くこと </a:t>
            </a:r>
            <a:endParaRPr lang="en-US" altLang="ja-JP"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「何に使うか」「これで何ができるか」ではなく形を説明すること</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a:spLocks noGrp="1"/>
          </p:cNvSpPr>
          <p:nvPr>
            <p:ph type="title"/>
          </p:nvPr>
        </p:nvSpPr>
        <p:spPr>
          <a:xfrm>
            <a:off x="775742" y="-891480"/>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4" name="スライド番号プレースホルダー 3"/>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99</a:t>
            </a:fld>
            <a:r>
              <a:rPr lang="ja-JP" altLang="en-US" dirty="0"/>
              <a:t>　　　　　　　　　</a:t>
            </a:r>
          </a:p>
        </p:txBody>
      </p:sp>
      <p:sp>
        <p:nvSpPr>
          <p:cNvPr id="10" name="Text Box 6"/>
          <p:cNvSpPr txBox="1">
            <a:spLocks noChangeArrowheads="1"/>
          </p:cNvSpPr>
          <p:nvPr/>
        </p:nvSpPr>
        <p:spPr bwMode="auto">
          <a:xfrm>
            <a:off x="464121" y="1196975"/>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ルール③伝える順序を考える</a:t>
            </a: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AD1C1A9F-AC3D-D191-F656-C3CAB9C3C2A0}"/>
              </a:ext>
            </a:extLst>
          </p:cNvPr>
          <p:cNvSpPr>
            <a:spLocks noGrp="1"/>
          </p:cNvSpPr>
          <p:nvPr>
            <p:ph type="ftr" sz="quarter" idx="11"/>
          </p:nvPr>
        </p:nvSpPr>
        <p:spPr>
          <a:xfrm>
            <a:off x="3380604" y="6327259"/>
            <a:ext cx="3136397" cy="365125"/>
          </a:xfrm>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FF367F82-288A-BAFF-73C2-81284BC51585}"/>
              </a:ext>
            </a:extLst>
          </p:cNvPr>
          <p:cNvSpPr txBox="1"/>
          <p:nvPr/>
        </p:nvSpPr>
        <p:spPr>
          <a:xfrm>
            <a:off x="6984200" y="967385"/>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ルール③伝える順序を考える</a:t>
            </a:r>
            <a:endParaRPr lang="en-US" altLang="ja-JP" sz="1150" b="1" dirty="0">
              <a:solidFill>
                <a:srgbClr val="FF0000"/>
              </a:solidFill>
            </a:endParaRPr>
          </a:p>
        </p:txBody>
      </p:sp>
    </p:spTree>
    <p:extLst>
      <p:ext uri="{BB962C8B-B14F-4D97-AF65-F5344CB8AC3E}">
        <p14:creationId xmlns:p14="http://schemas.microsoft.com/office/powerpoint/2010/main" val="1250131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10459" y="2108368"/>
            <a:ext cx="8885954" cy="3631763"/>
          </a:xfrm>
          <a:prstGeom prst="rect">
            <a:avLst/>
          </a:prstGeom>
          <a:noFill/>
        </p:spPr>
        <p:txBody>
          <a:bodyPr wrap="square" rtlCol="0">
            <a:spAutoFit/>
          </a:bodyPr>
          <a:lstStyle/>
          <a:p>
            <a:r>
              <a:rPr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タイムアップ！</a:t>
            </a:r>
            <a:endParaRPr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絵を描く人に、できあがった文章を渡してください。絵を描く人は、文章に書かれている内容を絵に表してください。</a:t>
            </a:r>
            <a:endParaRPr lang="en-US" altLang="ja-JP"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文章を書いた人は、答えやヒントを教えないこと！</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a:spLocks noGrp="1"/>
          </p:cNvSpPr>
          <p:nvPr>
            <p:ph type="title"/>
          </p:nvPr>
        </p:nvSpPr>
        <p:spPr>
          <a:xfrm>
            <a:off x="423223" y="-75594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4" name="スライド番号プレースホルダー 3"/>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100</a:t>
            </a:fld>
            <a:r>
              <a:rPr lang="ja-JP" altLang="en-US" dirty="0"/>
              <a:t>　　　　　　　　　</a:t>
            </a:r>
          </a:p>
        </p:txBody>
      </p:sp>
      <p:sp>
        <p:nvSpPr>
          <p:cNvPr id="10" name="Text Box 6"/>
          <p:cNvSpPr txBox="1">
            <a:spLocks noChangeArrowheads="1"/>
          </p:cNvSpPr>
          <p:nvPr/>
        </p:nvSpPr>
        <p:spPr bwMode="auto">
          <a:xfrm>
            <a:off x="487363" y="1196975"/>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ルール③伝える順序を考える</a:t>
            </a: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C9234136-8775-77C0-AD09-FA8997F2FEA1}"/>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02336AB5-0774-8405-6DB9-0F6B9FD9840C}"/>
              </a:ext>
            </a:extLst>
          </p:cNvPr>
          <p:cNvSpPr txBox="1"/>
          <p:nvPr/>
        </p:nvSpPr>
        <p:spPr>
          <a:xfrm>
            <a:off x="6984200" y="967385"/>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ルール③伝える順序を考える</a:t>
            </a:r>
            <a:endParaRPr lang="en-US" altLang="ja-JP" sz="1150" b="1" dirty="0">
              <a:solidFill>
                <a:srgbClr val="FF0000"/>
              </a:solidFill>
            </a:endParaRPr>
          </a:p>
        </p:txBody>
      </p:sp>
    </p:spTree>
    <p:extLst>
      <p:ext uri="{BB962C8B-B14F-4D97-AF65-F5344CB8AC3E}">
        <p14:creationId xmlns:p14="http://schemas.microsoft.com/office/powerpoint/2010/main" val="7379021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07259" y="2420888"/>
            <a:ext cx="8889898" cy="3262432"/>
          </a:xfrm>
          <a:prstGeom prst="rect">
            <a:avLst/>
          </a:prstGeom>
          <a:noFill/>
        </p:spPr>
        <p:txBody>
          <a:bodyPr wrap="square" rtlCol="0">
            <a:spAutoFit/>
          </a:bodyPr>
          <a:lstStyle/>
          <a:p>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絵が完成したら、他のグループと</a:t>
            </a:r>
            <a:br>
              <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見せ合いましょう。</a:t>
            </a:r>
            <a:endPar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相手へ正確に情報を伝えられたでしょうか？</a:t>
            </a:r>
            <a:endPar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a:spLocks noGrp="1"/>
          </p:cNvSpPr>
          <p:nvPr>
            <p:ph type="title"/>
          </p:nvPr>
        </p:nvSpPr>
        <p:spPr>
          <a:xfrm>
            <a:off x="775742" y="-891480"/>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4" name="スライド番号プレースホルダー 3"/>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101</a:t>
            </a:fld>
            <a:r>
              <a:rPr lang="ja-JP" altLang="en-US" dirty="0"/>
              <a:t>　　　　　　　　　</a:t>
            </a:r>
          </a:p>
        </p:txBody>
      </p:sp>
      <p:sp>
        <p:nvSpPr>
          <p:cNvPr id="10" name="Text Box 6"/>
          <p:cNvSpPr txBox="1">
            <a:spLocks noChangeArrowheads="1"/>
          </p:cNvSpPr>
          <p:nvPr/>
        </p:nvSpPr>
        <p:spPr bwMode="auto">
          <a:xfrm>
            <a:off x="507259" y="1149817"/>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ルール③伝える順序を考える</a:t>
            </a: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22FF07CF-A4A7-4675-9480-545835060E1F}"/>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28E14F96-3AF1-7C44-DDF0-1F4AA73A1D16}"/>
              </a:ext>
            </a:extLst>
          </p:cNvPr>
          <p:cNvSpPr txBox="1"/>
          <p:nvPr/>
        </p:nvSpPr>
        <p:spPr>
          <a:xfrm>
            <a:off x="6984200" y="967385"/>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ルール③伝える順序を考える</a:t>
            </a:r>
            <a:endParaRPr lang="en-US" altLang="ja-JP" sz="1150" b="1" dirty="0">
              <a:solidFill>
                <a:srgbClr val="FF0000"/>
              </a:solidFill>
            </a:endParaRPr>
          </a:p>
        </p:txBody>
      </p:sp>
    </p:spTree>
    <p:extLst>
      <p:ext uri="{BB962C8B-B14F-4D97-AF65-F5344CB8AC3E}">
        <p14:creationId xmlns:p14="http://schemas.microsoft.com/office/powerpoint/2010/main" val="18711493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16429" y="1305934"/>
            <a:ext cx="8927561" cy="646331"/>
          </a:xfrm>
          <a:prstGeom prst="rect">
            <a:avLst/>
          </a:prstGeom>
          <a:noFill/>
        </p:spPr>
        <p:txBody>
          <a:bodyPr wrap="square" rtlCol="0">
            <a:spAutoFit/>
          </a:bodyPr>
          <a:lstStyle/>
          <a:p>
            <a:endParaRPr lang="en-US" altLang="ja-JP" sz="3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タイトル 1"/>
          <p:cNvSpPr>
            <a:spLocks noGrp="1"/>
          </p:cNvSpPr>
          <p:nvPr>
            <p:ph type="title"/>
          </p:nvPr>
        </p:nvSpPr>
        <p:spPr>
          <a:xfrm>
            <a:off x="775742" y="-891480"/>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4" name="スライド番号プレースホルダー 3"/>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102</a:t>
            </a:fld>
            <a:r>
              <a:rPr lang="ja-JP" altLang="en-US" dirty="0"/>
              <a:t>　　　　　　　　　</a:t>
            </a:r>
          </a:p>
        </p:txBody>
      </p:sp>
      <p:sp>
        <p:nvSpPr>
          <p:cNvPr id="10" name="Text Box 6"/>
          <p:cNvSpPr txBox="1">
            <a:spLocks noChangeArrowheads="1"/>
          </p:cNvSpPr>
          <p:nvPr/>
        </p:nvSpPr>
        <p:spPr bwMode="auto">
          <a:xfrm>
            <a:off x="464121" y="1196975"/>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ルール③伝える順序を考える</a:t>
            </a: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a:extLst>
              <a:ext uri="{FF2B5EF4-FFF2-40B4-BE49-F238E27FC236}">
                <a16:creationId xmlns:a16="http://schemas.microsoft.com/office/drawing/2014/main" id="{ACF3E3E5-A39E-4726-A98E-D9FA22A8ED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8943" y="2531517"/>
            <a:ext cx="6423534" cy="3034825"/>
          </a:xfrm>
          <a:prstGeom prst="rect">
            <a:avLst/>
          </a:prstGeom>
        </p:spPr>
      </p:pic>
      <p:sp>
        <p:nvSpPr>
          <p:cNvPr id="2" name="フッター プレースホルダー 1">
            <a:extLst>
              <a:ext uri="{FF2B5EF4-FFF2-40B4-BE49-F238E27FC236}">
                <a16:creationId xmlns:a16="http://schemas.microsoft.com/office/drawing/2014/main" id="{1EC57E99-5070-857A-E89C-D82F03137F61}"/>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2B8F48B9-03AD-7730-81C1-51396978551E}"/>
              </a:ext>
            </a:extLst>
          </p:cNvPr>
          <p:cNvSpPr txBox="1"/>
          <p:nvPr/>
        </p:nvSpPr>
        <p:spPr>
          <a:xfrm>
            <a:off x="6984200" y="967385"/>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ルール③伝える順序を考える</a:t>
            </a:r>
            <a:endParaRPr lang="en-US" altLang="ja-JP" sz="1150" b="1" dirty="0">
              <a:solidFill>
                <a:srgbClr val="FF0000"/>
              </a:solidFill>
            </a:endParaRPr>
          </a:p>
        </p:txBody>
      </p:sp>
      <p:sp>
        <p:nvSpPr>
          <p:cNvPr id="5" name="コンテンツ プレースホルダー 2">
            <a:extLst>
              <a:ext uri="{FF2B5EF4-FFF2-40B4-BE49-F238E27FC236}">
                <a16:creationId xmlns:a16="http://schemas.microsoft.com/office/drawing/2014/main" id="{AA41D737-718F-DD31-75FC-45A64AE196BB}"/>
              </a:ext>
            </a:extLst>
          </p:cNvPr>
          <p:cNvSpPr txBox="1">
            <a:spLocks/>
          </p:cNvSpPr>
          <p:nvPr/>
        </p:nvSpPr>
        <p:spPr>
          <a:xfrm>
            <a:off x="775742" y="2207780"/>
            <a:ext cx="8909050" cy="5193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ja-JP" altLang="en-US" sz="36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430655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84482" y="1908197"/>
            <a:ext cx="5952854" cy="4216539"/>
          </a:xfrm>
          <a:prstGeom prst="rect">
            <a:avLst/>
          </a:prstGeom>
          <a:noFill/>
        </p:spPr>
        <p:txBody>
          <a:bodyPr wrap="square" rtlCol="0">
            <a:spAutoFit/>
          </a:bodyPr>
          <a:lstStyle/>
          <a:p>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同じ情報を持っていない相手に</a:t>
            </a:r>
            <a:br>
              <a:rPr lang="en-US" altLang="ja-JP"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何かを伝えるには、</a:t>
            </a:r>
            <a:endParaRPr lang="en-US" altLang="ja-JP"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相手が理解しやすい順序</a:t>
            </a: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考えることが大切です。</a:t>
            </a:r>
            <a:endParaRPr lang="en-US" altLang="ja-JP"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つまり、</a:t>
            </a:r>
            <a:endParaRPr lang="en-US" altLang="ja-JP"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まず文章全体の流れを</a:t>
            </a:r>
            <a:br>
              <a:rPr lang="en-US" altLang="ja-JP" sz="3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決めてから書く</a:t>
            </a:r>
          </a:p>
          <a:p>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ことが大切！ということです。</a:t>
            </a:r>
            <a:endParaRPr lang="en-US" altLang="ja-JP"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p:cNvSpPr>
            <a:spLocks noGrp="1"/>
          </p:cNvSpPr>
          <p:nvPr>
            <p:ph type="title"/>
          </p:nvPr>
        </p:nvSpPr>
        <p:spPr>
          <a:xfrm>
            <a:off x="674592" y="-531440"/>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4" name="スライド番号プレースホルダー 3"/>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103</a:t>
            </a:fld>
            <a:r>
              <a:rPr lang="ja-JP" altLang="en-US" dirty="0"/>
              <a:t>　　　　　　　　　</a:t>
            </a:r>
          </a:p>
        </p:txBody>
      </p:sp>
      <p:sp>
        <p:nvSpPr>
          <p:cNvPr id="7" name="Text Box 6"/>
          <p:cNvSpPr txBox="1">
            <a:spLocks noChangeArrowheads="1"/>
          </p:cNvSpPr>
          <p:nvPr/>
        </p:nvSpPr>
        <p:spPr bwMode="auto">
          <a:xfrm>
            <a:off x="473482" y="1218428"/>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ルール③伝える順序を考える</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descr="C:\Users\k1488\Desktop\shojomanga_vol.2\04_colo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0405" y="2115138"/>
            <a:ext cx="2562236" cy="4125405"/>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a:extLst>
              <a:ext uri="{FF2B5EF4-FFF2-40B4-BE49-F238E27FC236}">
                <a16:creationId xmlns:a16="http://schemas.microsoft.com/office/drawing/2014/main" id="{66083215-AFB4-F989-AAB8-11DBB5D7B419}"/>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D6988D71-86A1-AFDE-FD60-771E37F0F10C}"/>
              </a:ext>
            </a:extLst>
          </p:cNvPr>
          <p:cNvSpPr txBox="1"/>
          <p:nvPr/>
        </p:nvSpPr>
        <p:spPr>
          <a:xfrm>
            <a:off x="6984200" y="967385"/>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ルール③伝える順序を考える</a:t>
            </a:r>
            <a:endParaRPr lang="en-US" altLang="ja-JP" sz="1150" b="1" dirty="0">
              <a:solidFill>
                <a:srgbClr val="FF0000"/>
              </a:solidFill>
            </a:endParaRPr>
          </a:p>
        </p:txBody>
      </p:sp>
    </p:spTree>
    <p:extLst>
      <p:ext uri="{BB962C8B-B14F-4D97-AF65-F5344CB8AC3E}">
        <p14:creationId xmlns:p14="http://schemas.microsoft.com/office/powerpoint/2010/main" val="13147854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5221" y="2276872"/>
            <a:ext cx="8913972" cy="1535694"/>
          </a:xfrm>
        </p:spPr>
        <p:txBody>
          <a:bodyPr>
            <a:noAutofit/>
          </a:bodyPr>
          <a:lstStyle/>
          <a:p>
            <a:pPr marL="0" indent="0" algn="ctr">
              <a:buNone/>
            </a:pPr>
            <a:r>
              <a:rPr lang="ja-JP" altLang="en-US" sz="5400" b="1" dirty="0">
                <a:solidFill>
                  <a:srgbClr val="FF0000"/>
                </a:solidFill>
              </a:rPr>
              <a:t>以上</a:t>
            </a:r>
            <a:r>
              <a:rPr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の内容をふまえて、</a:t>
            </a:r>
            <a:endParaRPr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p.62</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67</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endParaRPr kumimoji="1" lang="en-US" altLang="ja-JP" sz="4400" b="1" dirty="0">
              <a:solidFill>
                <a:srgbClr val="FF0000"/>
              </a:solidFill>
            </a:endParaRPr>
          </a:p>
          <a:p>
            <a:pPr marL="0" indent="0" algn="ctr">
              <a:buNone/>
            </a:pPr>
            <a:endParaRPr kumimoji="1" lang="ja-JP" altLang="en-US" sz="44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104</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4FB50DC4-BA2E-9C59-7BF0-E4017B24B498}"/>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05AA1C0D-901A-AEF2-52F4-32F07B7D3634}"/>
              </a:ext>
            </a:extLst>
          </p:cNvPr>
          <p:cNvSpPr txBox="1"/>
          <p:nvPr/>
        </p:nvSpPr>
        <p:spPr>
          <a:xfrm>
            <a:off x="6984200" y="967385"/>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ルール③伝える順序を考える</a:t>
            </a:r>
            <a:endParaRPr lang="en-US" altLang="ja-JP" sz="1150" b="1" dirty="0">
              <a:solidFill>
                <a:srgbClr val="FF0000"/>
              </a:solidFill>
            </a:endParaRPr>
          </a:p>
        </p:txBody>
      </p:sp>
    </p:spTree>
    <p:extLst>
      <p:ext uri="{BB962C8B-B14F-4D97-AF65-F5344CB8AC3E}">
        <p14:creationId xmlns:p14="http://schemas.microsoft.com/office/powerpoint/2010/main" val="23283811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105</a:t>
            </a:fld>
            <a:r>
              <a:rPr lang="ja-JP" altLang="en-US" dirty="0"/>
              <a:t>　　　　　　　　　</a:t>
            </a:r>
          </a:p>
        </p:txBody>
      </p:sp>
      <p:sp>
        <p:nvSpPr>
          <p:cNvPr id="2" name="フッター プレースホルダー 1">
            <a:extLst>
              <a:ext uri="{FF2B5EF4-FFF2-40B4-BE49-F238E27FC236}">
                <a16:creationId xmlns:a16="http://schemas.microsoft.com/office/drawing/2014/main" id="{FFC89EC9-5CFC-7B61-F76D-DEAD75DB9F26}"/>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3830879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19758" y="2074783"/>
            <a:ext cx="8909050" cy="2708434"/>
          </a:xfrm>
          <a:prstGeom prst="rect">
            <a:avLst/>
          </a:prstGeom>
          <a:noFill/>
        </p:spPr>
        <p:txBody>
          <a:bodyPr wrap="square" rtlCol="0">
            <a:spAutoFit/>
          </a:bodyPr>
          <a:lstStyle/>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章まで終わったら、</a:t>
            </a:r>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巻末のまとめ問題を</a:t>
            </a:r>
            <a: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分で</a:t>
            </a:r>
            <a:b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b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各設問の時間配分に注意しましょう。</a:t>
            </a:r>
            <a:endParaRPr lang="en-US"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106</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▮おわりに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4B6F034A-5B2F-7DFC-F2D2-5A72DDD01F52}"/>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871774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1726" y="1700808"/>
            <a:ext cx="8927613" cy="3970318"/>
          </a:xfrm>
          <a:prstGeom prst="rect">
            <a:avLst/>
          </a:prstGeom>
          <a:noFill/>
        </p:spPr>
        <p:txBody>
          <a:bodyPr wrap="square" rtlCol="0">
            <a:spAutoFit/>
          </a:bodyPr>
          <a:lstStyle/>
          <a:p>
            <a:r>
              <a:rPr lang="ja-JP" altLang="en-US"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文章検</a:t>
            </a:r>
            <a:r>
              <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級の試験時間は</a:t>
            </a:r>
            <a:r>
              <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分間で、</a:t>
            </a:r>
            <a:endPar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点満点中</a:t>
            </a:r>
            <a:r>
              <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140</a:t>
            </a:r>
            <a:r>
              <a:rPr lang="ja-JP" altLang="en-US"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点程度</a:t>
            </a:r>
            <a:endPar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（正答率</a:t>
            </a:r>
            <a:r>
              <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％程度）で合格です。</a:t>
            </a:r>
            <a:endPar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学習した内容を振り返り、</a:t>
            </a:r>
            <a:br>
              <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自分の力を十分に発揮できるようにしておきましょう。</a:t>
            </a:r>
            <a:endParaRPr lang="en-US" altLang="ja-JP" sz="4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107</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▮おわりに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867806AF-C138-8B06-E75E-B24AAC98F8EE}"/>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10246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File-sv04\011_検定\03_文章検\100_新商品\030_拡散資材\01_イラスト・素材\shojomanga03\color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726" y="2987580"/>
            <a:ext cx="1862314" cy="2885848"/>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E983CEA3-DC00-6667-19F7-FF0F155E4308}"/>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テキスト ボックス 2">
            <a:extLst>
              <a:ext uri="{FF2B5EF4-FFF2-40B4-BE49-F238E27FC236}">
                <a16:creationId xmlns:a16="http://schemas.microsoft.com/office/drawing/2014/main" id="{EE6E4D90-2BC3-9213-7F90-8DAF4C112B6E}"/>
              </a:ext>
            </a:extLst>
          </p:cNvPr>
          <p:cNvSpPr txBox="1"/>
          <p:nvPr/>
        </p:nvSpPr>
        <p:spPr>
          <a:xfrm>
            <a:off x="631726" y="984572"/>
            <a:ext cx="9488711"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充実した自己ＰＲが書ける。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面接だって怖くない。</a:t>
            </a: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→書類選考を突破できる！！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→面接での印象アップ！</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（書ければ話せる！）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→希望の会社から内定が！！</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57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503854" y="1173618"/>
            <a:ext cx="8889898"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他人の文章を読み取る能力や</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自分の文章を作成する能力は、</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日常のコミュニケーション能力と</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密接に関わっています。</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これから皆さんが、</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専門分野の勉強に専念するためにも、また、</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学校を卒業して社会人として活躍するためにも</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文章を読む力、書く力を磨いていきましょう。</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a:extLst>
              <a:ext uri="{FF2B5EF4-FFF2-40B4-BE49-F238E27FC236}">
                <a16:creationId xmlns:a16="http://schemas.microsoft.com/office/drawing/2014/main" id="{D64A96BF-F116-6051-F909-2D2216AD3DD3}"/>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9539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492897"/>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12</a:t>
            </a:fld>
            <a:r>
              <a:rPr lang="ja-JP" altLang="en-US" dirty="0"/>
              <a:t>　　　　　　　　　</a:t>
            </a:r>
          </a:p>
        </p:txBody>
      </p:sp>
      <p:sp>
        <p:nvSpPr>
          <p:cNvPr id="2" name="フッター プレースホルダー 1">
            <a:extLst>
              <a:ext uri="{FF2B5EF4-FFF2-40B4-BE49-F238E27FC236}">
                <a16:creationId xmlns:a16="http://schemas.microsoft.com/office/drawing/2014/main" id="{B73062F8-3195-95F2-05A4-0D6DAAE0025B}"/>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415420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742831" y="2058430"/>
            <a:ext cx="8913972" cy="2732382"/>
          </a:xfrm>
        </p:spPr>
        <p:txBody>
          <a:bodyPr>
            <a:noAutofit/>
          </a:bodyPr>
          <a:lstStyle/>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まずは力試しに、</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p.6</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を解いてみましょう。</a:t>
            </a:r>
            <a:endParaRPr kumimoji="1" lang="en-US" altLang="ja-JP"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13</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143A5D7E-4792-BBAA-3E21-F431CD21C4AE}"/>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92555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508000" y="-1107504"/>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9" name="コンテンツ プレースホルダー 2"/>
          <p:cNvSpPr>
            <a:spLocks noGrp="1"/>
          </p:cNvSpPr>
          <p:nvPr>
            <p:ph idx="1"/>
          </p:nvPr>
        </p:nvSpPr>
        <p:spPr>
          <a:xfrm>
            <a:off x="304287" y="1052736"/>
            <a:ext cx="9289032" cy="5112668"/>
          </a:xfrm>
        </p:spPr>
        <p:txBody>
          <a:bodyPr>
            <a:normAutofit lnSpcReduction="10000"/>
          </a:bodyPr>
          <a:lstStyle/>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（問）次の文章で誤りのある部分を</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正しい形に</a:t>
            </a:r>
            <a:r>
              <a:rPr lang="ja-JP" altLang="en-US" dirty="0"/>
              <a:t>改め</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1</a:t>
            </a:r>
            <a:r>
              <a:rPr lang="ja-JP" altLang="en-US" dirty="0"/>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先週、彼氏とけんかをしてしまいます。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2</a:t>
            </a:r>
            <a:r>
              <a:rPr lang="ja-JP" altLang="en-US" dirty="0"/>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今日会う予定だった友人が風邪を</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ひくらしく、約束は急にとりやめになった。</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3</a:t>
            </a:r>
            <a:r>
              <a:rPr lang="ja-JP" altLang="en-US" dirty="0"/>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私は明日、ジムで１時間ランニングを</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しました。</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14</a:t>
            </a:fld>
            <a:r>
              <a:rPr lang="ja-JP" altLang="en-US" dirty="0"/>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語彙・文法（時制）</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BA5CBA0A-5B3C-E975-6056-8115A0690932}"/>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928204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716338" y="-675456"/>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9" name="コンテンツ プレースホルダー 2"/>
          <p:cNvSpPr>
            <a:spLocks noGrp="1"/>
          </p:cNvSpPr>
          <p:nvPr>
            <p:ph idx="1"/>
          </p:nvPr>
        </p:nvSpPr>
        <p:spPr>
          <a:xfrm>
            <a:off x="386069" y="1044590"/>
            <a:ext cx="9125468" cy="5111750"/>
          </a:xfrm>
        </p:spPr>
        <p:txBody>
          <a:bodyPr>
            <a:noAutofit/>
          </a:bodyPr>
          <a:lstStyle/>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（問）次の文章で誤りのある部分を</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正しい形に</a:t>
            </a:r>
            <a:r>
              <a:rPr lang="ja-JP" altLang="en-US" dirty="0"/>
              <a:t>改め</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kumimoji="1"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1</a:t>
            </a:r>
            <a:r>
              <a:rPr lang="ja-JP" altLang="en-US" dirty="0"/>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先週、彼氏とけんかをしてしまいま</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2</a:t>
            </a:r>
            <a:r>
              <a:rPr lang="ja-JP" altLang="en-US" dirty="0"/>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今日会う予定だった友人が風邪をひ</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いた</a:t>
            </a:r>
            <a:b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ら</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しく</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、約束は急にとりやめになった。</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3</a:t>
            </a:r>
            <a:r>
              <a:rPr lang="ja-JP" altLang="en-US" dirty="0"/>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私は明日、ジムで１時間ランニングを</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しま</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す</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15</a:t>
            </a:fld>
            <a:r>
              <a:rPr lang="ja-JP" altLang="en-US" dirty="0"/>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語彙・文法（時制）</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96B48100-CA95-7FEA-6A0C-995B278B2D42}"/>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42590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9" name="コンテンツ プレースホルダー 8"/>
          <p:cNvSpPr txBox="1">
            <a:spLocks noGrp="1"/>
          </p:cNvSpPr>
          <p:nvPr>
            <p:ph idx="1"/>
          </p:nvPr>
        </p:nvSpPr>
        <p:spPr>
          <a:xfrm>
            <a:off x="491817" y="1381997"/>
            <a:ext cx="8913972" cy="4436936"/>
          </a:xfrm>
          <a:prstGeom prst="rect">
            <a:avLst/>
          </a:prstGeom>
          <a:noFill/>
        </p:spPr>
        <p:txBody>
          <a:bodyPr wrap="square" rtlCol="0">
            <a:normAutofit/>
          </a:bodyPr>
          <a:lstStyle/>
          <a:p>
            <a:pPr marL="0" indent="0">
              <a:buNone/>
            </a:pPr>
            <a:r>
              <a:rPr lang="ja-JP" altLang="en-US" sz="3600" dirty="0"/>
              <a:t>よくある分かりにくい文章とは</a:t>
            </a:r>
            <a:br>
              <a:rPr lang="en-US" altLang="ja-JP" sz="3600" dirty="0"/>
            </a:br>
            <a:r>
              <a:rPr lang="ja-JP" altLang="en-US" sz="4000" dirty="0"/>
              <a:t>「あいまいな文章」</a:t>
            </a:r>
            <a:r>
              <a:rPr lang="ja-JP" altLang="en-US" sz="3600" dirty="0"/>
              <a:t>、つまり、</a:t>
            </a:r>
            <a:br>
              <a:rPr lang="en-US" altLang="ja-JP" sz="3600" dirty="0"/>
            </a:br>
            <a:r>
              <a:rPr lang="ja-JP" altLang="en-US" sz="4000" i="1" dirty="0"/>
              <a:t>「複数の異なる意味にとらえることができる文章」</a:t>
            </a:r>
            <a:r>
              <a:rPr lang="ja-JP" altLang="en-US" sz="3600" i="1" dirty="0"/>
              <a:t>です。</a:t>
            </a:r>
            <a:endParaRPr lang="en-US" altLang="ja-JP" sz="3600" i="1" dirty="0"/>
          </a:p>
          <a:p>
            <a:pPr marL="0" indent="0">
              <a:buNone/>
            </a:pPr>
            <a:endParaRPr lang="en-US" altLang="ja-JP" sz="2400" dirty="0"/>
          </a:p>
          <a:p>
            <a:pPr marL="0" indent="0">
              <a:buNone/>
            </a:pPr>
            <a:r>
              <a:rPr lang="ja-JP" altLang="en-US" sz="3600" dirty="0"/>
              <a:t>次のページの例文を読んで、</a:t>
            </a:r>
            <a:br>
              <a:rPr lang="en-US" altLang="ja-JP" sz="3600" dirty="0"/>
            </a:br>
            <a:r>
              <a:rPr lang="ja-JP" altLang="en-US" sz="3600" dirty="0"/>
              <a:t>感じた方に挙手してください。</a:t>
            </a:r>
            <a:endParaRPr lang="en-US" altLang="ja-JP" sz="3600" dirty="0"/>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16</a:t>
            </a:fld>
            <a:r>
              <a:rPr lang="ja-JP" altLang="en-US" dirty="0"/>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語彙・文法（あいまい文）</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70F23447-8EAA-B433-8FC6-AF27A6C32635}"/>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6350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皿の上の料理&#10;&#10;自動的に生成された説明">
            <a:extLst>
              <a:ext uri="{FF2B5EF4-FFF2-40B4-BE49-F238E27FC236}">
                <a16:creationId xmlns:a16="http://schemas.microsoft.com/office/drawing/2014/main" id="{EFEEE05B-1C18-B9A1-E1A7-7410A41AAAC6}"/>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5767212" y="3429000"/>
            <a:ext cx="3632644" cy="2421762"/>
          </a:xfrm>
          <a:prstGeom prst="rect">
            <a:avLst/>
          </a:prstGeom>
        </p:spPr>
      </p:pic>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テキスト ボックス 9"/>
          <p:cNvSpPr txBox="1"/>
          <p:nvPr/>
        </p:nvSpPr>
        <p:spPr>
          <a:xfrm>
            <a:off x="537604" y="985617"/>
            <a:ext cx="8889900" cy="984885"/>
          </a:xfrm>
          <a:prstGeom prst="rect">
            <a:avLst/>
          </a:prstGeom>
          <a:noFill/>
          <a:ln>
            <a:solidFill>
              <a:schemeClr val="accent1">
                <a:shade val="50000"/>
              </a:schemeClr>
            </a:solidFill>
          </a:ln>
        </p:spPr>
        <p:txBody>
          <a:bodyPr wrap="square" rtlCol="0" anchor="t">
            <a:spAutoFit/>
          </a:bodyPr>
          <a:lstStyle/>
          <a:p>
            <a:r>
              <a:rPr lang="ja-JP" altLang="en-US" sz="29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僕は大好きなカマンベールチーズがのったカレーを食べた。</a:t>
            </a:r>
            <a:endParaRPr lang="en-US" altLang="ja-JP" sz="29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タイトル 1"/>
          <p:cNvSpPr>
            <a:spLocks noGrp="1"/>
          </p:cNvSpPr>
          <p:nvPr>
            <p:ph type="title"/>
          </p:nvPr>
        </p:nvSpPr>
        <p:spPr>
          <a:xfrm>
            <a:off x="552514" y="-819472"/>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12" name="コンテンツ プレースホルダー 11"/>
          <p:cNvSpPr txBox="1">
            <a:spLocks noGrp="1"/>
          </p:cNvSpPr>
          <p:nvPr>
            <p:ph idx="1"/>
          </p:nvPr>
        </p:nvSpPr>
        <p:spPr>
          <a:xfrm>
            <a:off x="529244" y="2401724"/>
            <a:ext cx="3416320" cy="523220"/>
          </a:xfrm>
          <a:prstGeom prst="rect">
            <a:avLst/>
          </a:prstGeom>
          <a:solidFill>
            <a:schemeClr val="bg1"/>
          </a:solidFill>
        </p:spPr>
        <p:txBody>
          <a:bodyPr wrap="none" rtlCol="0">
            <a:spAutoFit/>
          </a:bodyPr>
          <a:lstStyle/>
          <a:p>
            <a:pPr marL="0" indent="0">
              <a:buNone/>
            </a:pPr>
            <a:r>
              <a:rPr lang="ja-JP" altLang="en-US" sz="2800" dirty="0"/>
              <a:t>僕が大好きなのは</a:t>
            </a:r>
            <a:r>
              <a:rPr lang="en-US" altLang="ja-JP" sz="2800" dirty="0"/>
              <a:t>…</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17</a:t>
            </a:fld>
            <a:r>
              <a:rPr lang="ja-JP" altLang="en-US" dirty="0"/>
              <a:t>　　　　　　　　　</a:t>
            </a:r>
          </a:p>
        </p:txBody>
      </p:sp>
      <p:sp>
        <p:nvSpPr>
          <p:cNvPr id="13" name="テキスト ボックス 12"/>
          <p:cNvSpPr txBox="1"/>
          <p:nvPr/>
        </p:nvSpPr>
        <p:spPr>
          <a:xfrm>
            <a:off x="578583" y="3202571"/>
            <a:ext cx="8938100" cy="2308324"/>
          </a:xfrm>
          <a:prstGeom prst="rect">
            <a:avLst/>
          </a:prstGeom>
          <a:noFill/>
        </p:spPr>
        <p:txBody>
          <a:bodyPr wrap="square" rtlCol="0">
            <a:spAutoFit/>
          </a:bodyPr>
          <a:lstStyle/>
          <a:p>
            <a:pPr marL="457200" indent="-457200">
              <a:buAutoNum type="alphaUcPeriod"/>
            </a:pPr>
            <a:r>
              <a:rPr lang="ja-JP" altLang="en-US" sz="4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カマンベールチーズ</a:t>
            </a:r>
            <a:endParaRPr lang="en-US" altLang="ja-JP" sz="4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B. </a:t>
            </a:r>
            <a:r>
              <a:rPr lang="ja-JP" altLang="en-US" sz="4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カマンベールチーズが</a:t>
            </a:r>
            <a:endParaRPr lang="en-US" altLang="ja-JP" sz="4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のったカレー</a:t>
            </a:r>
            <a:endParaRPr lang="en-US" altLang="ja-JP" sz="4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語彙・文法（あいまい文）</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3312FB30-4C3F-07CA-5590-E704401C4FE0}"/>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9208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ステージで演奏するバンドと観客&#10;&#10;自動的に生成された説明">
            <a:extLst>
              <a:ext uri="{FF2B5EF4-FFF2-40B4-BE49-F238E27FC236}">
                <a16:creationId xmlns:a16="http://schemas.microsoft.com/office/drawing/2014/main" id="{29B5595A-152C-4400-A6B7-EF245582711C}"/>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5386221" y="3248974"/>
            <a:ext cx="4049460" cy="2699640"/>
          </a:xfrm>
          <a:prstGeom prst="rect">
            <a:avLst/>
          </a:prstGeom>
        </p:spPr>
      </p:pic>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テキスト ボックス 9"/>
          <p:cNvSpPr txBox="1"/>
          <p:nvPr/>
        </p:nvSpPr>
        <p:spPr>
          <a:xfrm>
            <a:off x="506515" y="1096877"/>
            <a:ext cx="8889898" cy="984885"/>
          </a:xfrm>
          <a:prstGeom prst="rect">
            <a:avLst/>
          </a:prstGeom>
          <a:noFill/>
          <a:ln>
            <a:solidFill>
              <a:schemeClr val="accent1">
                <a:shade val="50000"/>
              </a:schemeClr>
            </a:solidFill>
          </a:ln>
        </p:spPr>
        <p:txBody>
          <a:bodyPr wrap="square" rtlCol="0">
            <a:spAutoFit/>
          </a:bodyPr>
          <a:lstStyle/>
          <a:p>
            <a:r>
              <a:rPr lang="ja-JP" altLang="en-US" sz="29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私はスケジュールより遅れて進行中のリハーサルに参加した。</a:t>
            </a:r>
            <a:endParaRPr lang="en-US" altLang="ja-JP" sz="29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a:spLocks noGrp="1"/>
          </p:cNvSpPr>
          <p:nvPr>
            <p:ph type="title"/>
          </p:nvPr>
        </p:nvSpPr>
        <p:spPr>
          <a:xfrm>
            <a:off x="521709" y="-603448"/>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18</a:t>
            </a:fld>
            <a:r>
              <a:rPr lang="ja-JP" altLang="en-US" dirty="0"/>
              <a:t>　　　　　　　　　</a:t>
            </a: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語彙・文法（あいまい文）</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734547" y="3381131"/>
            <a:ext cx="8867685" cy="2215991"/>
          </a:xfrm>
          <a:prstGeom prst="rect">
            <a:avLst/>
          </a:prstGeom>
          <a:noFill/>
        </p:spPr>
        <p:txBody>
          <a:bodyPr wrap="square" rtlCol="0">
            <a:spAutoFit/>
          </a:bodyPr>
          <a:lstStyle/>
          <a:p>
            <a:pPr marL="457200" indent="-457200">
              <a:buAutoNum type="alphaUcPeriod"/>
            </a:pPr>
            <a:r>
              <a:rPr lang="ja-JP" altLang="en-US" sz="54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私</a:t>
            </a:r>
            <a:endParaRPr lang="en-US" altLang="ja-JP" sz="54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AutoNum type="alphaUcPeriod"/>
            </a:pPr>
            <a:endParaRPr lang="en-US" altLang="ja-JP" sz="3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AutoNum type="alphaUcPeriod"/>
            </a:pPr>
            <a:r>
              <a:rPr lang="ja-JP" altLang="en-US" sz="54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進行中のリハーサル</a:t>
            </a:r>
          </a:p>
        </p:txBody>
      </p:sp>
      <p:sp>
        <p:nvSpPr>
          <p:cNvPr id="12" name="コンテンツ プレースホルダー 11"/>
          <p:cNvSpPr txBox="1">
            <a:spLocks noGrp="1"/>
          </p:cNvSpPr>
          <p:nvPr>
            <p:ph idx="1"/>
          </p:nvPr>
        </p:nvSpPr>
        <p:spPr>
          <a:xfrm>
            <a:off x="529472" y="2548724"/>
            <a:ext cx="6750566" cy="584775"/>
          </a:xfrm>
          <a:prstGeom prst="rect">
            <a:avLst/>
          </a:prstGeom>
          <a:noFill/>
        </p:spPr>
        <p:txBody>
          <a:bodyPr wrap="none" rtlCol="0">
            <a:spAutoFit/>
          </a:bodyPr>
          <a:lstStyle/>
          <a:p>
            <a:pPr marL="0" indent="0">
              <a:buNone/>
            </a:pPr>
            <a:r>
              <a:rPr lang="ja-JP" altLang="en-US"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スケジュールより遅れているのは</a:t>
            </a:r>
            <a:r>
              <a:rPr lang="en-US" altLang="ja-JP" dirty="0">
                <a:solidFill>
                  <a:srgbClr val="002060"/>
                </a:solidFill>
              </a:rPr>
              <a:t>…</a:t>
            </a:r>
            <a:endParaRPr kumimoji="1" lang="ja-JP" altLang="en-US" dirty="0">
              <a:solidFill>
                <a:srgbClr val="002060"/>
              </a:solidFill>
            </a:endParaRPr>
          </a:p>
        </p:txBody>
      </p:sp>
      <p:sp>
        <p:nvSpPr>
          <p:cNvPr id="2" name="フッター プレースホルダー 1">
            <a:extLst>
              <a:ext uri="{FF2B5EF4-FFF2-40B4-BE49-F238E27FC236}">
                <a16:creationId xmlns:a16="http://schemas.microsoft.com/office/drawing/2014/main" id="{9CBFA3CF-0093-5060-4CFA-71729930576F}"/>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798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br>
              <a:rPr kumimoji="1" lang="en-US" altLang="ja-JP" dirty="0"/>
            </a:br>
            <a:endParaRPr kumimoji="1" lang="ja-JP" altLang="en-US" dirty="0"/>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a:t>
            </a:fld>
            <a:r>
              <a:rPr lang="ja-JP" altLang="en-US" dirty="0"/>
              <a:t>　　　　　　　　　</a:t>
            </a:r>
          </a:p>
        </p:txBody>
      </p:sp>
      <p:sp>
        <p:nvSpPr>
          <p:cNvPr id="4" name="フッター プレースホルダー 3">
            <a:extLst>
              <a:ext uri="{FF2B5EF4-FFF2-40B4-BE49-F238E27FC236}">
                <a16:creationId xmlns:a16="http://schemas.microsoft.com/office/drawing/2014/main" id="{5F469FAE-A54D-0C37-F0F1-D99DA262C42B}"/>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6" name="Text Box 8">
            <a:extLst>
              <a:ext uri="{FF2B5EF4-FFF2-40B4-BE49-F238E27FC236}">
                <a16:creationId xmlns:a16="http://schemas.microsoft.com/office/drawing/2014/main" id="{C48A1732-B1F3-5031-C3C0-09231E4629DA}"/>
              </a:ext>
            </a:extLst>
          </p:cNvPr>
          <p:cNvSpPr txBox="1">
            <a:spLocks noChangeArrowheads="1"/>
          </p:cNvSpPr>
          <p:nvPr/>
        </p:nvSpPr>
        <p:spPr bwMode="auto">
          <a:xfrm>
            <a:off x="338576" y="1967061"/>
            <a:ext cx="9438166"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この資料は</a:t>
            </a:r>
            <a:endPar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（公財）日本漢字能力検定協会発行の</a:t>
            </a:r>
            <a:endPar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lang="en-US" altLang="ja-JP"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基礎から学べる！文章力ステップ </a:t>
            </a:r>
            <a:r>
              <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級</a:t>
            </a:r>
            <a:r>
              <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endParaRPr lang="en-US" altLang="ja-JP"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の内容に準拠しています。</a:t>
            </a:r>
            <a:endPar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9386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1" name="タイトル 1"/>
          <p:cNvSpPr txBox="1">
            <a:spLocks/>
          </p:cNvSpPr>
          <p:nvPr/>
        </p:nvSpPr>
        <p:spPr>
          <a:xfrm>
            <a:off x="-3714155" y="1592796"/>
            <a:ext cx="2894645" cy="1800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1"/>
          <p:cNvSpPr>
            <a:spLocks noGrp="1"/>
          </p:cNvSpPr>
          <p:nvPr>
            <p:ph type="title"/>
          </p:nvPr>
        </p:nvSpPr>
        <p:spPr>
          <a:xfrm>
            <a:off x="452178" y="-1035496"/>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a:t>
            </a:r>
          </a:p>
        </p:txBody>
      </p:sp>
      <p:sp>
        <p:nvSpPr>
          <p:cNvPr id="2" name="コンテンツ プレースホルダー 1"/>
          <p:cNvSpPr>
            <a:spLocks noGrp="1"/>
          </p:cNvSpPr>
          <p:nvPr>
            <p:ph idx="1"/>
          </p:nvPr>
        </p:nvSpPr>
        <p:spPr>
          <a:xfrm>
            <a:off x="452178" y="1431224"/>
            <a:ext cx="9721427" cy="4338482"/>
          </a:xfrm>
        </p:spPr>
        <p:txBody>
          <a:bodyPr>
            <a:normAutofit/>
          </a:bodyPr>
          <a:lstStyle/>
          <a:p>
            <a:pPr marL="0" indent="0">
              <a:buNone/>
            </a:pPr>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このように、</a:t>
            </a:r>
            <a:endParaRPr kumimoji="1"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a:t>分かり</a:t>
            </a:r>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にくい</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複数の異なる意味にとれる）文章はいくらでもあります。</a:t>
            </a:r>
            <a:endParaRPr kumimoji="1"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自分が文章を書くときは</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z="3600" dirty="0"/>
            </a:br>
            <a:r>
              <a:rPr lang="ja-JP" altLang="en-US" sz="3600" dirty="0"/>
              <a:t>分かりにくい</a:t>
            </a:r>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形になっていないか、</a:t>
            </a:r>
            <a:br>
              <a:rPr kumimoji="1" lang="en-US" altLang="ja-JP" sz="36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読み返す</a:t>
            </a:r>
            <a:r>
              <a:rPr lang="ja-JP" altLang="en-US" sz="3600" dirty="0"/>
              <a:t>ようにしま</a:t>
            </a:r>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しょう。</a:t>
            </a:r>
          </a:p>
        </p:txBody>
      </p:sp>
      <p:sp>
        <p:nvSpPr>
          <p:cNvPr id="5" name="スライド番号プレースホルダー 4"/>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19</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語彙・文法（あいまい文）</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a:extLst>
              <a:ext uri="{FF2B5EF4-FFF2-40B4-BE49-F238E27FC236}">
                <a16:creationId xmlns:a16="http://schemas.microsoft.com/office/drawing/2014/main" id="{BDF98776-8E85-F6CF-5D71-4A2ECA4DE3BC}"/>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73480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82441" y="2132856"/>
            <a:ext cx="8913972" cy="1364230"/>
          </a:xfrm>
        </p:spPr>
        <p:txBody>
          <a:bodyPr>
            <a:noAutofit/>
          </a:bodyPr>
          <a:lstStyle/>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以上の内容をふまえて、</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p.14</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を解いてみましょう。</a:t>
            </a:r>
            <a:endParaRPr kumimoji="1" lang="en-US" altLang="ja-JP"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20</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72B25E51-2642-2A12-25DE-E73D5A8CAB9A}"/>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77255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495220" y="-603448"/>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9" name="コンテンツ プレースホルダー 2"/>
          <p:cNvSpPr>
            <a:spLocks noGrp="1"/>
          </p:cNvSpPr>
          <p:nvPr>
            <p:ph idx="1"/>
          </p:nvPr>
        </p:nvSpPr>
        <p:spPr>
          <a:xfrm>
            <a:off x="495220" y="1219710"/>
            <a:ext cx="9149886" cy="4525963"/>
          </a:xfrm>
        </p:spPr>
        <p:txBody>
          <a:bodyPr/>
          <a:lstStyle/>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p.14</a:t>
            </a:r>
            <a:r>
              <a:rPr lang="en-US" altLang="ja-JP" dirty="0"/>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15</a:t>
            </a:r>
          </a:p>
          <a:p>
            <a:pPr marL="0" indent="0">
              <a:buNone/>
            </a:pP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t>「修飾関係」</a:t>
            </a:r>
            <a:r>
              <a:rPr lang="ja-JP" altLang="en-US" sz="3600" dirty="0"/>
              <a:t>や</a:t>
            </a:r>
            <a:r>
              <a:rPr lang="ja-JP" altLang="en-US" sz="3600" b="1" dirty="0"/>
              <a:t>「助詞」</a:t>
            </a:r>
            <a:endParaRPr lang="en-US" altLang="ja-JP" sz="3600" b="1" dirty="0"/>
          </a:p>
          <a:p>
            <a:pPr marL="0" indent="0">
              <a:buNone/>
            </a:pPr>
            <a:r>
              <a:rPr lang="ja-JP" altLang="en-US" sz="3600" dirty="0"/>
              <a:t>などの語句は</a:t>
            </a:r>
            <a:endParaRPr lang="en-US" altLang="ja-JP" sz="3600" dirty="0"/>
          </a:p>
          <a:p>
            <a:pPr marL="0" indent="0">
              <a:buNone/>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難しいイメージが</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あるかもしれません。</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21</a:t>
            </a:fld>
            <a:r>
              <a:rPr lang="ja-JP" altLang="en-US" dirty="0"/>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488\Desktop\fukidashi_ogdo01_png\fukidashi_ogdo-2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4788" y="1412776"/>
            <a:ext cx="1861625"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1488\Desktop\shojomanga\color_2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17371" y="1881112"/>
            <a:ext cx="2367358" cy="508679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8120558" y="2276872"/>
            <a:ext cx="509572" cy="2156318"/>
          </a:xfrm>
          <a:prstGeom prst="rect">
            <a:avLst/>
          </a:prstGeom>
          <a:noFill/>
        </p:spPr>
        <p:txBody>
          <a:bodyPr vert="eaVert" wrap="square" rtlCol="0">
            <a:noAutofit/>
          </a:bodyPr>
          <a:lstStyle/>
          <a:p>
            <a:r>
              <a:rPr kumimoji="1" lang="ja-JP" altLang="en-US" b="1" dirty="0">
                <a:latin typeface="ＤＦＧ教科書体ＲW4" panose="02020400000000000000" pitchFamily="18" charset="-128"/>
                <a:ea typeface="ＤＦＧ教科書体ＲW4" panose="02020400000000000000" pitchFamily="18" charset="-128"/>
              </a:rPr>
              <a:t>文法</a:t>
            </a:r>
            <a:r>
              <a:rPr kumimoji="1" lang="en-US" altLang="ja-JP" b="1" dirty="0">
                <a:latin typeface="ＤＦＧ教科書体ＲW4" panose="02020400000000000000" pitchFamily="18" charset="-128"/>
                <a:ea typeface="ＤＦＧ教科書体ＲW4" panose="02020400000000000000" pitchFamily="18" charset="-128"/>
              </a:rPr>
              <a:t>…</a:t>
            </a:r>
            <a:r>
              <a:rPr kumimoji="1" lang="ja-JP" altLang="en-US" b="1" dirty="0">
                <a:latin typeface="ＤＦＧ教科書体ＲW4" panose="02020400000000000000" pitchFamily="18" charset="-128"/>
                <a:ea typeface="ＤＦＧ教科書体ＲW4" panose="02020400000000000000" pitchFamily="18" charset="-128"/>
              </a:rPr>
              <a:t>ですって</a:t>
            </a:r>
            <a:r>
              <a:rPr kumimoji="1" lang="en-US" altLang="ja-JP" b="1" dirty="0">
                <a:latin typeface="ＤＦＧ教科書体ＲW4" panose="02020400000000000000" pitchFamily="18" charset="-128"/>
                <a:ea typeface="ＤＦＧ教科書体ＲW4" panose="02020400000000000000" pitchFamily="18" charset="-128"/>
              </a:rPr>
              <a:t>…</a:t>
            </a:r>
            <a:endParaRPr kumimoji="1" lang="ja-JP" altLang="en-US" b="1" dirty="0">
              <a:latin typeface="ＤＦＧ教科書体ＲW4" panose="02020400000000000000" pitchFamily="18" charset="-128"/>
              <a:ea typeface="ＤＦＧ教科書体ＲW4" panose="02020400000000000000" pitchFamily="18" charset="-128"/>
            </a:endParaRPr>
          </a:p>
        </p:txBody>
      </p:sp>
      <p:sp>
        <p:nvSpPr>
          <p:cNvPr id="2" name="フッター プレースホルダー 1">
            <a:extLst>
              <a:ext uri="{FF2B5EF4-FFF2-40B4-BE49-F238E27FC236}">
                <a16:creationId xmlns:a16="http://schemas.microsoft.com/office/drawing/2014/main" id="{B79BF4F5-B26A-7326-08D9-748BFFF4EC0C}"/>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77567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9" name="コンテンツ プレースホルダー 2"/>
          <p:cNvSpPr>
            <a:spLocks noGrp="1"/>
          </p:cNvSpPr>
          <p:nvPr>
            <p:ph idx="1"/>
          </p:nvPr>
        </p:nvSpPr>
        <p:spPr>
          <a:xfrm>
            <a:off x="3079998" y="1803462"/>
            <a:ext cx="6693491" cy="4539435"/>
          </a:xfrm>
        </p:spPr>
        <p:txBody>
          <a:bodyPr>
            <a:normAutofit/>
          </a:bodyPr>
          <a:lstStyle/>
          <a:p>
            <a:pPr marL="0" indent="0">
              <a:buNone/>
            </a:pPr>
            <a:r>
              <a:rPr kumimoji="1"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でも大丈夫！</a:t>
            </a:r>
            <a:endParaRPr kumimoji="1" lang="en-US" altLang="ja-JP"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t>問題文の語句が分からなくても、</a:t>
            </a:r>
            <a:endParaRPr kumimoji="1" lang="en-US" altLang="ja-JP" dirty="0"/>
          </a:p>
          <a:p>
            <a:pPr marL="0" indent="0">
              <a:buNone/>
            </a:pPr>
            <a:r>
              <a:rPr lang="ja-JP" altLang="en-US" sz="3600" b="1" dirty="0"/>
              <a:t>ヒントを参考にしながら</a:t>
            </a:r>
            <a:r>
              <a:rPr lang="ja-JP" altLang="en-US" sz="3600" dirty="0"/>
              <a:t>、</a:t>
            </a:r>
            <a:endParaRPr lang="en-US" altLang="ja-JP" sz="3600" dirty="0"/>
          </a:p>
          <a:p>
            <a:pPr marL="0" indent="0">
              <a:buNone/>
            </a:pPr>
            <a:r>
              <a:rPr lang="ja-JP" altLang="en-US" dirty="0"/>
              <a:t>選択肢の文章を読んでみましょう。</a:t>
            </a:r>
            <a:endParaRPr lang="en-US" altLang="ja-JP" dirty="0"/>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22</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語彙・文法</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descr="C:\Users\k1488\Downloads\0103_hohoho_garas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5434" y="991883"/>
            <a:ext cx="500633" cy="12738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1488\Desktop\shojomanga_vol.2\02_col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726" y="1803462"/>
            <a:ext cx="2417790" cy="4320481"/>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a:extLst>
              <a:ext uri="{FF2B5EF4-FFF2-40B4-BE49-F238E27FC236}">
                <a16:creationId xmlns:a16="http://schemas.microsoft.com/office/drawing/2014/main" id="{861D61B8-A2E9-CC49-DA54-9446651D50FE}"/>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1555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23</a:t>
            </a:fld>
            <a:r>
              <a:rPr lang="ja-JP" altLang="en-US" dirty="0"/>
              <a:t>　　　　　　　　　</a:t>
            </a:r>
          </a:p>
        </p:txBody>
      </p:sp>
      <p:sp>
        <p:nvSpPr>
          <p:cNvPr id="2" name="フッター プレースホルダー 1">
            <a:extLst>
              <a:ext uri="{FF2B5EF4-FFF2-40B4-BE49-F238E27FC236}">
                <a16:creationId xmlns:a16="http://schemas.microsoft.com/office/drawing/2014/main" id="{3B4AC66D-4707-5D6E-A8FD-A663C214FE16}"/>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4191743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タイトル 1"/>
          <p:cNvSpPr>
            <a:spLocks noGrp="1"/>
          </p:cNvSpPr>
          <p:nvPr>
            <p:ph type="title"/>
          </p:nvPr>
        </p:nvSpPr>
        <p:spPr>
          <a:xfrm>
            <a:off x="127671" y="-1467544"/>
            <a:ext cx="5256584" cy="332656"/>
          </a:xfrm>
        </p:spPr>
        <p:txBody>
          <a:bodyPr>
            <a:noAutofit/>
          </a:bodyPr>
          <a:lstStyle/>
          <a:p>
            <a:r>
              <a:rPr lang="ja-JP" altLang="en-US" sz="2500" dirty="0"/>
              <a:t>　</a:t>
            </a:r>
            <a:br>
              <a:rPr lang="en-US" altLang="ja-JP" sz="2500" dirty="0"/>
            </a:br>
            <a:endParaRPr kumimoji="1" lang="ja-JP" altLang="en-US" sz="2500" dirty="0"/>
          </a:p>
        </p:txBody>
      </p:sp>
      <p:sp>
        <p:nvSpPr>
          <p:cNvPr id="11" name="コンテンツ プレースホルダー 2"/>
          <p:cNvSpPr>
            <a:spLocks noGrp="1"/>
          </p:cNvSpPr>
          <p:nvPr>
            <p:ph idx="1"/>
          </p:nvPr>
        </p:nvSpPr>
        <p:spPr>
          <a:xfrm>
            <a:off x="513899" y="1124744"/>
            <a:ext cx="8913972" cy="5085541"/>
          </a:xfrm>
        </p:spPr>
        <p:txBody>
          <a:bodyPr>
            <a:normAutofit lnSpcReduction="10000"/>
          </a:bodyPr>
          <a:lstStyle/>
          <a:p>
            <a:pPr marL="0" indent="0">
              <a:buNone/>
            </a:pPr>
            <a:r>
              <a:rPr lang="ja-JP" altLang="en-US" sz="4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グラフにはいろいろな種類が</a:t>
            </a:r>
            <a:endParaRPr lang="en-US" altLang="ja-JP" sz="4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あります。</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伝えたいことに応じて、グラフの使い分けが</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できるようになりましょう。</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使い分けができれば、グラフから情報を読み</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取るのも</a:t>
            </a:r>
            <a:r>
              <a:rPr lang="ja-JP" altLang="en-US" dirty="0"/>
              <a:t>楽</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になります。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次のスライドから、主なグラフの種類について紹介します。</a:t>
            </a:r>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24</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資料分析</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CA0155B5-CAB8-5F4F-B9FB-F4F2C0AC11F1}"/>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56305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3029153" y="-274340"/>
            <a:ext cx="3512047" cy="548680"/>
          </a:xfrm>
          <a:noFill/>
        </p:spPr>
        <p:txBody>
          <a:bodyPr>
            <a:noAutofit/>
          </a:bodyPr>
          <a:lstStyle/>
          <a:p>
            <a:r>
              <a:rPr kumimoji="1" lang="ja-JP" altLang="en-US" sz="2500" dirty="0"/>
              <a:t>　</a:t>
            </a:r>
            <a:br>
              <a:rPr kumimoji="1" lang="en-US" altLang="ja-JP" sz="2500" dirty="0"/>
            </a:br>
            <a:endParaRPr kumimoji="1" lang="ja-JP" altLang="en-US" sz="2500" dirty="0"/>
          </a:p>
        </p:txBody>
      </p:sp>
      <p:sp>
        <p:nvSpPr>
          <p:cNvPr id="11" name="コンテンツ プレースホルダー 2"/>
          <p:cNvSpPr>
            <a:spLocks noGrp="1"/>
          </p:cNvSpPr>
          <p:nvPr>
            <p:ph idx="1"/>
          </p:nvPr>
        </p:nvSpPr>
        <p:spPr>
          <a:xfrm>
            <a:off x="269033" y="872505"/>
            <a:ext cx="9359540" cy="2808312"/>
          </a:xfrm>
        </p:spPr>
        <p:txBody>
          <a:bodyPr/>
          <a:lstStyle/>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数の大小を比較したい</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kumimoji="1"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棒グラフ</a:t>
            </a: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12" name="グラフ 11"/>
          <p:cNvGraphicFramePr/>
          <p:nvPr/>
        </p:nvGraphicFramePr>
        <p:xfrm>
          <a:off x="1351806" y="2204864"/>
          <a:ext cx="705678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8640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338185" y="859977"/>
            <a:ext cx="9221235" cy="4896866"/>
          </a:xfrm>
        </p:spPr>
        <p:txBody>
          <a:bodyPr/>
          <a:lstStyle/>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時間の経過による移り変わりを表したい</a:t>
            </a:r>
            <a:endParaRPr lang="en-US" altLang="ja-JP" sz="31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kumimoji="1"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折れ線グラフ</a:t>
            </a:r>
            <a:endParaRPr kumimoji="1" lang="en-US" altLang="ja-JP"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3" name="グラフ 2"/>
          <p:cNvGraphicFramePr/>
          <p:nvPr/>
        </p:nvGraphicFramePr>
        <p:xfrm>
          <a:off x="1528423" y="2223339"/>
          <a:ext cx="6840760" cy="3999841"/>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1639838" y="2523719"/>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284067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a:spLocks noGrp="1"/>
          </p:cNvSpPr>
          <p:nvPr>
            <p:ph idx="1"/>
          </p:nvPr>
        </p:nvSpPr>
        <p:spPr>
          <a:xfrm>
            <a:off x="415702" y="854909"/>
            <a:ext cx="8901935" cy="2160339"/>
          </a:xfrm>
        </p:spPr>
        <p:txBody>
          <a:bodyPr/>
          <a:lstStyle/>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全体のうち各項目の割合を示したい</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kumimoji="1"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円グラフ</a:t>
            </a: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15" name="グラフ 14"/>
          <p:cNvGraphicFramePr/>
          <p:nvPr/>
        </p:nvGraphicFramePr>
        <p:xfrm>
          <a:off x="1495822" y="2276872"/>
          <a:ext cx="705678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4483818" y="1630103"/>
            <a:ext cx="54205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endParaRPr kumimoji="1" lang="en-US" altLang="ja-JP"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項目をすべて足すと常に</a:t>
            </a:r>
            <a:r>
              <a:rPr kumimoji="1" lang="en-US" altLang="ja-JP" sz="18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8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になる。</a:t>
            </a:r>
            <a:endParaRPr kumimoji="1" lang="en-US" altLang="ja-JP"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654618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2"/>
          <p:cNvSpPr>
            <a:spLocks noGrp="1"/>
          </p:cNvSpPr>
          <p:nvPr>
            <p:ph idx="1"/>
          </p:nvPr>
        </p:nvSpPr>
        <p:spPr>
          <a:xfrm>
            <a:off x="271686" y="841501"/>
            <a:ext cx="8913972" cy="4525963"/>
          </a:xfrm>
        </p:spPr>
        <p:txBody>
          <a:bodyPr/>
          <a:lstStyle/>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各項目の構成比を比較したい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帯グラフ</a:t>
            </a:r>
          </a:p>
          <a:p>
            <a:pPr marL="0" indent="0">
              <a:buNone/>
            </a:pPr>
            <a:endParaRPr kumimoji="1"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dirty="0"/>
          </a:p>
        </p:txBody>
      </p:sp>
      <p:sp>
        <p:nvSpPr>
          <p:cNvPr id="6" name="スライド番号プレースホルダー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2" name="グラフ 1"/>
          <p:cNvGraphicFramePr/>
          <p:nvPr/>
        </p:nvGraphicFramePr>
        <p:xfrm>
          <a:off x="1351806" y="2154759"/>
          <a:ext cx="7056784"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7368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463280" y="1412776"/>
            <a:ext cx="890905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■はじめに  ・・・・・・・・ </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章（語彙・文法）・・・</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12</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章（資料分析）・・・・</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23</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章（文章読解）・・・・</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32</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章（手紙文）・・・・・</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54</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章（意見文）・・・・・</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65</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105</a:t>
            </a:r>
          </a:p>
        </p:txBody>
      </p:sp>
      <p:sp>
        <p:nvSpPr>
          <p:cNvPr id="2" name="タイトル 1"/>
          <p:cNvSpPr>
            <a:spLocks noGrp="1"/>
          </p:cNvSpPr>
          <p:nvPr>
            <p:ph type="title"/>
          </p:nvPr>
        </p:nvSpPr>
        <p:spPr/>
        <p:txBody>
          <a:bodyPr/>
          <a:lstStyle/>
          <a:p>
            <a:r>
              <a:rPr kumimoji="1" lang="ja-JP" altLang="en-US" dirty="0"/>
              <a:t>　</a:t>
            </a:r>
            <a:br>
              <a:rPr kumimoji="1" lang="en-US" altLang="ja-JP" dirty="0"/>
            </a:br>
            <a:endParaRPr kumimoji="1" lang="ja-JP" altLang="en-US" dirty="0"/>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2</a:t>
            </a:fld>
            <a:r>
              <a:rPr lang="ja-JP" altLang="en-US" dirty="0"/>
              <a:t>　　　　　　　　　</a:t>
            </a:r>
          </a:p>
        </p:txBody>
      </p:sp>
      <p:sp>
        <p:nvSpPr>
          <p:cNvPr id="6" name="Text Box 6"/>
          <p:cNvSpPr txBox="1">
            <a:spLocks noChangeArrowheads="1"/>
          </p:cNvSpPr>
          <p:nvPr/>
        </p:nvSpPr>
        <p:spPr bwMode="auto">
          <a:xfrm>
            <a:off x="36854"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▮目次</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フッター プレースホルダー 2">
            <a:extLst>
              <a:ext uri="{FF2B5EF4-FFF2-40B4-BE49-F238E27FC236}">
                <a16:creationId xmlns:a16="http://schemas.microsoft.com/office/drawing/2014/main" id="{1E698A9B-28A0-2AC8-26B3-60072F7D9D79}"/>
              </a:ext>
            </a:extLst>
          </p:cNvPr>
          <p:cNvSpPr>
            <a:spLocks noGrp="1"/>
          </p:cNvSpPr>
          <p:nvPr>
            <p:ph type="ftr" sz="quarter" idx="11"/>
          </p:nvPr>
        </p:nvSpPr>
        <p:spPr>
          <a:xfrm>
            <a:off x="3402412" y="6381750"/>
            <a:ext cx="3136397" cy="365125"/>
          </a:xfrm>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34982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5220" y="2130440"/>
            <a:ext cx="8913972" cy="2732382"/>
          </a:xfrm>
        </p:spPr>
        <p:txBody>
          <a:bodyPr>
            <a:noAutofit/>
          </a:bodyPr>
          <a:lstStyle/>
          <a:p>
            <a:pPr marL="0" indent="0" algn="ctr">
              <a:buNone/>
            </a:pPr>
            <a:r>
              <a:rPr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以上を参考にしながら、</a:t>
            </a:r>
            <a:endParaRPr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p.18</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29</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資料分析</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707A6E58-3C22-F7BC-1AD9-DF7F10AA2AD8}"/>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03173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87710" y="980528"/>
            <a:ext cx="8932686" cy="5184776"/>
          </a:xfrm>
        </p:spPr>
        <p:txBody>
          <a:bodyPr>
            <a:noAutofit/>
          </a:bodyPr>
          <a:lstStyle/>
          <a:p>
            <a:pPr marL="0" indent="0">
              <a:buNone/>
            </a:pPr>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★ヒント★</a:t>
            </a: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p.20</a:t>
            </a:r>
            <a:r>
              <a:rPr lang="en-US" altLang="ja-JP" b="1" dirty="0"/>
              <a:t>,</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21</a:t>
            </a:r>
          </a:p>
          <a:p>
            <a:pPr marL="0" indent="0">
              <a:buNone/>
            </a:pPr>
            <a:r>
              <a:rPr lang="en-US" altLang="ja-JP" b="1" dirty="0"/>
              <a:t>【1】</a:t>
            </a:r>
            <a:r>
              <a:rPr lang="ja-JP" altLang="en-US" b="1" dirty="0"/>
              <a:t>表から読み取れる事実は何か？</a:t>
            </a:r>
            <a:endParaRPr lang="en-US" altLang="ja-JP" b="1" dirty="0"/>
          </a:p>
          <a:p>
            <a:pPr marL="0" indent="0">
              <a:buNone/>
            </a:pPr>
            <a:r>
              <a:rPr lang="en-US" altLang="ja-JP" b="1" dirty="0"/>
              <a:t>【2】</a:t>
            </a:r>
            <a:r>
              <a:rPr lang="ja-JP" altLang="en-US" b="1" dirty="0"/>
              <a:t>特徴的な事実はあるか？</a:t>
            </a:r>
            <a:endParaRPr lang="en-US" altLang="ja-JP" b="1" dirty="0"/>
          </a:p>
          <a:p>
            <a:pPr marL="0" indent="0">
              <a:buNone/>
            </a:pPr>
            <a:r>
              <a:rPr lang="ja-JP" altLang="en-US" b="1" dirty="0"/>
              <a:t>　　  （あるとすれば何か？）</a:t>
            </a:r>
            <a:endParaRPr lang="en-US" altLang="ja-JP" b="1" dirty="0"/>
          </a:p>
          <a:p>
            <a:pPr marL="0" indent="0">
              <a:buNone/>
            </a:pPr>
            <a:r>
              <a:rPr lang="en-US" altLang="ja-JP" b="1" dirty="0"/>
              <a:t>【3】【1】</a:t>
            </a:r>
            <a:r>
              <a:rPr lang="ja-JP" altLang="en-US" b="1" dirty="0"/>
              <a:t>と</a:t>
            </a:r>
            <a:r>
              <a:rPr lang="en-US" altLang="ja-JP" b="1" dirty="0"/>
              <a:t>【2】</a:t>
            </a:r>
            <a:r>
              <a:rPr lang="ja-JP" altLang="en-US" b="1" dirty="0"/>
              <a:t>からどういうことが</a:t>
            </a:r>
            <a:endParaRPr lang="en-US" altLang="ja-JP" b="1" dirty="0"/>
          </a:p>
          <a:p>
            <a:pPr marL="0" indent="0">
              <a:buNone/>
            </a:pPr>
            <a:r>
              <a:rPr lang="ja-JP" altLang="en-US" b="1" dirty="0"/>
              <a:t>　　  言えるか？</a:t>
            </a:r>
            <a:endParaRPr lang="en-US" altLang="ja-JP" b="1" dirty="0"/>
          </a:p>
          <a:p>
            <a:pPr marL="0" indent="0" algn="r">
              <a:buNone/>
            </a:pPr>
            <a:r>
              <a:rPr lang="ja-JP" altLang="en-US" b="1" dirty="0"/>
              <a:t>に注目してみましょう。</a:t>
            </a:r>
            <a:endParaRPr lang="en-US" altLang="ja-JP" sz="4000" b="1" dirty="0"/>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30</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資料分析</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C02819B1-7C00-3079-B272-944596B3D3F3}"/>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817518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559718" y="1052736"/>
            <a:ext cx="8889898" cy="5179416"/>
          </a:xfrm>
        </p:spPr>
        <p:txBody>
          <a:bodyPr>
            <a:normAutofit/>
          </a:bodyPr>
          <a:lstStyle/>
          <a:p>
            <a:pPr marL="0" indent="0">
              <a:buNone/>
            </a:pPr>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★ヒント★</a:t>
            </a: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5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p.24</a:t>
            </a:r>
            <a:r>
              <a:rPr lang="en-US" altLang="ja-JP" sz="3600" b="1" dirty="0"/>
              <a:t>,</a:t>
            </a:r>
            <a:r>
              <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25</a:t>
            </a:r>
          </a:p>
          <a:p>
            <a:pPr marL="0" indent="0">
              <a:buNone/>
            </a:pPr>
            <a:r>
              <a:rPr lang="en-US" altLang="ja-JP" sz="3600" b="1" dirty="0"/>
              <a:t>【1】</a:t>
            </a:r>
            <a:r>
              <a:rPr lang="ja-JP" altLang="en-US" sz="3600" b="1" dirty="0"/>
              <a:t>図の下にある注釈をしっかりと</a:t>
            </a:r>
            <a:br>
              <a:rPr lang="en-US" altLang="ja-JP" sz="3600" b="1" dirty="0"/>
            </a:br>
            <a:r>
              <a:rPr lang="en-US" altLang="ja-JP" sz="3600" b="1" dirty="0"/>
              <a:t>        </a:t>
            </a:r>
            <a:r>
              <a:rPr lang="ja-JP" altLang="en-US" sz="3600" b="1" dirty="0"/>
              <a:t>読みましょう。</a:t>
            </a:r>
            <a:endParaRPr lang="en-US" altLang="ja-JP" sz="3600" b="1" dirty="0"/>
          </a:p>
          <a:p>
            <a:pPr marL="0" indent="0">
              <a:buNone/>
            </a:pPr>
            <a:r>
              <a:rPr lang="en-US" altLang="ja-JP" sz="3600" b="1" dirty="0"/>
              <a:t>【2】</a:t>
            </a:r>
            <a:r>
              <a:rPr lang="ja-JP" altLang="en-US" sz="3600" b="1" dirty="0"/>
              <a:t>図が示していることと、文章に</a:t>
            </a:r>
            <a:br>
              <a:rPr lang="en-US" altLang="ja-JP" sz="3600" b="1" dirty="0"/>
            </a:br>
            <a:r>
              <a:rPr lang="en-US" altLang="ja-JP" sz="3600" b="1" dirty="0"/>
              <a:t>        </a:t>
            </a:r>
            <a:r>
              <a:rPr lang="ja-JP" altLang="en-US" sz="3600" b="1" dirty="0"/>
              <a:t>書かれていることを照らし合わせ</a:t>
            </a:r>
            <a:br>
              <a:rPr lang="en-US" altLang="ja-JP" sz="3600" b="1" dirty="0"/>
            </a:br>
            <a:r>
              <a:rPr lang="en-US" altLang="ja-JP" sz="3600" b="1" dirty="0"/>
              <a:t>        </a:t>
            </a:r>
            <a:r>
              <a:rPr lang="ja-JP" altLang="en-US" sz="3600" b="1" dirty="0"/>
              <a:t>ながら解き進めましょう。</a:t>
            </a:r>
            <a:endParaRPr lang="en-US" altLang="ja-JP" sz="3600" b="1"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31</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資料分析</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32B3327C-BB6C-BC12-2B5F-BD60032BAB6A}"/>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45592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32</a:t>
            </a:fld>
            <a:r>
              <a:rPr lang="ja-JP" altLang="en-US" dirty="0"/>
              <a:t>　　　　　　　　　</a:t>
            </a:r>
          </a:p>
        </p:txBody>
      </p:sp>
      <p:sp>
        <p:nvSpPr>
          <p:cNvPr id="2" name="フッター プレースホルダー 1">
            <a:extLst>
              <a:ext uri="{FF2B5EF4-FFF2-40B4-BE49-F238E27FC236}">
                <a16:creationId xmlns:a16="http://schemas.microsoft.com/office/drawing/2014/main" id="{8C4751AD-21C2-E176-0038-724406319E9E}"/>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485948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9" name="タイトル 1"/>
          <p:cNvSpPr>
            <a:spLocks noGrp="1"/>
          </p:cNvSpPr>
          <p:nvPr>
            <p:ph type="title"/>
          </p:nvPr>
        </p:nvSpPr>
        <p:spPr>
          <a:xfrm>
            <a:off x="500259" y="-891480"/>
            <a:ext cx="8913972" cy="367041"/>
          </a:xfrm>
        </p:spPr>
        <p:txBody>
          <a:bodyPr>
            <a:noAutofit/>
          </a:bodyPr>
          <a:lstStyle/>
          <a:p>
            <a:r>
              <a:rPr kumimoji="1" lang="ja-JP" altLang="en-US" sz="2500" dirty="0"/>
              <a:t>第</a:t>
            </a:r>
            <a:r>
              <a:rPr lang="en-US" altLang="ja-JP" sz="2500" dirty="0"/>
              <a:t>3</a:t>
            </a:r>
            <a:r>
              <a:rPr kumimoji="1" lang="ja-JP" altLang="en-US" sz="2500" dirty="0"/>
              <a:t>章</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2"/>
          <p:cNvSpPr>
            <a:spLocks noGrp="1"/>
          </p:cNvSpPr>
          <p:nvPr>
            <p:ph idx="1"/>
          </p:nvPr>
        </p:nvSpPr>
        <p:spPr>
          <a:xfrm>
            <a:off x="525381" y="1008177"/>
            <a:ext cx="8891563" cy="5184576"/>
          </a:xfrm>
          <a:solidFill>
            <a:schemeClr val="bg1">
              <a:alpha val="47000"/>
            </a:schemeClr>
          </a:solidFill>
        </p:spPr>
        <p:txBody>
          <a:bodyPr>
            <a:normAutofit lnSpcReduction="10000"/>
          </a:bodyPr>
          <a:lstStyle/>
          <a:p>
            <a:pPr marL="0" indent="0">
              <a:buNone/>
            </a:pPr>
            <a:r>
              <a:rPr lang="ja-JP" altLang="en-US" sz="3600" dirty="0"/>
              <a:t>（問）次の文章について、後に続く文章</a:t>
            </a:r>
            <a:br>
              <a:rPr lang="en-US" altLang="ja-JP" sz="3600" dirty="0"/>
            </a:br>
            <a:r>
              <a:rPr lang="ja-JP" altLang="en-US" sz="3600" dirty="0"/>
              <a:t>　として最も適切なものを選びましょう。</a:t>
            </a:r>
            <a:endParaRPr lang="en-US" altLang="ja-JP" sz="3600" dirty="0"/>
          </a:p>
          <a:p>
            <a:pPr marL="0" indent="0">
              <a:buNone/>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u="sng" dirty="0">
                <a:latin typeface="メイリオ" panose="020B0604030504040204" pitchFamily="50" charset="-128"/>
                <a:ea typeface="メイリオ" panose="020B0604030504040204" pitchFamily="50" charset="-128"/>
                <a:cs typeface="メイリオ" panose="020B0604030504040204" pitchFamily="50" charset="-128"/>
              </a:rPr>
              <a:t>この大会に向けて、大●なおみ選手は</a:t>
            </a:r>
            <a:endParaRPr lang="en-US" altLang="ja-JP" sz="3600" u="sng"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u="sng" dirty="0">
                <a:latin typeface="メイリオ" panose="020B0604030504040204" pitchFamily="50" charset="-128"/>
                <a:ea typeface="メイリオ" panose="020B0604030504040204" pitchFamily="50" charset="-128"/>
                <a:cs typeface="メイリオ" panose="020B0604030504040204" pitchFamily="50" charset="-128"/>
              </a:rPr>
              <a:t>毎日休まず練習したけれども、</a:t>
            </a:r>
            <a:endParaRPr lang="en-US" altLang="ja-JP" sz="3600" u="sng"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ア：大会当日の応援席は満員だった。</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イ：今度のアジア大会では優勝できる</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t>　　だろう。</a:t>
            </a:r>
            <a:endParaRPr lang="en-US" altLang="ja-JP" sz="3600" b="1" dirty="0"/>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ウ：決勝までは進めないだろう。</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05E8CE68-FDA2-CD59-E37F-ABB8542EC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5464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animEffect transition="in" filter="fade">
                                      <p:cBhvr>
                                        <p:cTn id="15" dur="500"/>
                                        <p:tgtEl>
                                          <p:spTgt spid="10">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7" end="7"/>
                                            </p:txEl>
                                          </p:spTgt>
                                        </p:tgtEl>
                                        <p:attrNameLst>
                                          <p:attrName>style.visibility</p:attrName>
                                        </p:attrNameLst>
                                      </p:cBhvr>
                                      <p:to>
                                        <p:strVal val="visible"/>
                                      </p:to>
                                    </p:set>
                                    <p:animEffect transition="in" filter="fade">
                                      <p:cBhvr>
                                        <p:cTn id="20"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9" name="タイトル 1"/>
          <p:cNvSpPr>
            <a:spLocks noGrp="1"/>
          </p:cNvSpPr>
          <p:nvPr>
            <p:ph type="title"/>
          </p:nvPr>
        </p:nvSpPr>
        <p:spPr>
          <a:xfrm>
            <a:off x="7522420" y="-2187624"/>
            <a:ext cx="2368754" cy="367041"/>
          </a:xfrm>
        </p:spPr>
        <p:txBody>
          <a:bodyPr>
            <a:noAutofit/>
          </a:bodyPr>
          <a:lstStyle/>
          <a:p>
            <a:r>
              <a:rPr kumimoji="1" lang="en-US" altLang="ja-JP" sz="2500" dirty="0"/>
              <a:t>  </a:t>
            </a:r>
            <a:endParaRPr kumimoji="1" lang="ja-JP" altLang="en-US" sz="2500" dirty="0"/>
          </a:p>
        </p:txBody>
      </p:sp>
      <p:sp>
        <p:nvSpPr>
          <p:cNvPr id="10" name="コンテンツ プレースホルダー 2"/>
          <p:cNvSpPr>
            <a:spLocks noGrp="1"/>
          </p:cNvSpPr>
          <p:nvPr>
            <p:ph idx="1"/>
          </p:nvPr>
        </p:nvSpPr>
        <p:spPr>
          <a:xfrm>
            <a:off x="511595" y="1008177"/>
            <a:ext cx="8891563" cy="5184576"/>
          </a:xfrm>
        </p:spPr>
        <p:txBody>
          <a:bodyPr>
            <a:noAutofit/>
          </a:bodyPr>
          <a:lstStyle/>
          <a:p>
            <a:pPr marL="0" indent="0">
              <a:buNone/>
            </a:pP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（問）次の文章について、後に続く文章</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として最も適切なものを選びましょう。</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この大会に向けて、大●なおみ選手は</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毎日休まず練習したけれども、</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ア：大会当日の応援席は満員だった。</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イ：今度のアジア大会では優勝できる</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だろう。</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ウ：決勝までは進めないだろう。</a:t>
            </a:r>
            <a:endParaRPr lang="en-US" altLang="ja-JP" sz="3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34</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DB5C44B7-D27B-5AE3-E149-27D26745EE5B}"/>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47034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9" name="タイトル 1"/>
          <p:cNvSpPr>
            <a:spLocks noGrp="1"/>
          </p:cNvSpPr>
          <p:nvPr>
            <p:ph type="title"/>
          </p:nvPr>
        </p:nvSpPr>
        <p:spPr>
          <a:xfrm>
            <a:off x="1711846" y="-1035496"/>
            <a:ext cx="8913972" cy="367041"/>
          </a:xfrm>
        </p:spPr>
        <p:txBody>
          <a:bodyPr>
            <a:noAutofit/>
          </a:bodyPr>
          <a:lstStyle/>
          <a:p>
            <a:r>
              <a:rPr kumimoji="1" lang="ja-JP" altLang="en-US" sz="2500" dirty="0"/>
              <a:t>第</a:t>
            </a:r>
            <a:r>
              <a:rPr lang="en-US" altLang="ja-JP" sz="2500" dirty="0"/>
              <a:t>3</a:t>
            </a:r>
            <a:r>
              <a:rPr kumimoji="1" lang="ja-JP" altLang="en-US" sz="2500" dirty="0"/>
              <a:t>章</a:t>
            </a:r>
          </a:p>
        </p:txBody>
      </p:sp>
      <p:sp>
        <p:nvSpPr>
          <p:cNvPr id="10" name="コンテンツ プレースホルダー 2"/>
          <p:cNvSpPr>
            <a:spLocks noGrp="1"/>
          </p:cNvSpPr>
          <p:nvPr>
            <p:ph idx="1"/>
          </p:nvPr>
        </p:nvSpPr>
        <p:spPr>
          <a:xfrm>
            <a:off x="415702" y="1093306"/>
            <a:ext cx="9270318" cy="4896544"/>
          </a:xfrm>
          <a:solidFill>
            <a:schemeClr val="bg1">
              <a:alpha val="54000"/>
            </a:schemeClr>
          </a:solidFill>
        </p:spPr>
        <p:txBody>
          <a:bodyPr>
            <a:normAutofit/>
          </a:bodyPr>
          <a:lstStyle/>
          <a:p>
            <a:pPr marL="0" indent="0">
              <a:buNone/>
            </a:pPr>
            <a:r>
              <a:rPr lang="ja-JP" altLang="en-US" sz="3800" dirty="0">
                <a:solidFill>
                  <a:schemeClr val="accent2">
                    <a:lumMod val="50000"/>
                  </a:schemeClr>
                </a:solidFill>
              </a:rPr>
              <a:t>（</a:t>
            </a:r>
            <a:r>
              <a:rPr lang="ja-JP" altLang="en-US" sz="3800" dirty="0"/>
              <a:t>問）次の文章を読んで、誤りのある</a:t>
            </a:r>
            <a:br>
              <a:rPr lang="en-US" altLang="ja-JP" sz="3800" dirty="0"/>
            </a:br>
            <a:r>
              <a:rPr lang="ja-JP" altLang="en-US" sz="3800" dirty="0"/>
              <a:t>　部分を正しい形に改めましょう。</a:t>
            </a:r>
            <a:endParaRPr lang="en-US" altLang="ja-JP" sz="3800" dirty="0"/>
          </a:p>
          <a:p>
            <a:pPr marL="0" indent="0">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800" b="1" dirty="0"/>
              <a:t>出川哲●は、万全の状態でクイズ番組の試験にのぞんだが、結果は思っていたとおり満点だった。</a:t>
            </a:r>
            <a:endParaRPr lang="en-US" altLang="ja-JP" sz="3800" b="1"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9BCDC5C0-9513-534E-D5B2-F10214FF2F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5958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9" name="タイトル 1"/>
          <p:cNvSpPr>
            <a:spLocks noGrp="1"/>
          </p:cNvSpPr>
          <p:nvPr>
            <p:ph type="title"/>
          </p:nvPr>
        </p:nvSpPr>
        <p:spPr>
          <a:xfrm>
            <a:off x="742831" y="-891480"/>
            <a:ext cx="8913972" cy="367041"/>
          </a:xfrm>
        </p:spPr>
        <p:txBody>
          <a:bodyPr>
            <a:noAutofit/>
          </a:bodyPr>
          <a:lstStyle/>
          <a:p>
            <a:r>
              <a:rPr kumimoji="1" lang="ja-JP" altLang="en-US" sz="2500" dirty="0"/>
              <a:t>第</a:t>
            </a:r>
            <a:r>
              <a:rPr lang="en-US" altLang="ja-JP" sz="2500" dirty="0"/>
              <a:t>3</a:t>
            </a:r>
            <a:r>
              <a:rPr kumimoji="1" lang="ja-JP" altLang="en-US" sz="2500" dirty="0"/>
              <a:t>章</a:t>
            </a:r>
          </a:p>
        </p:txBody>
      </p:sp>
      <p:sp>
        <p:nvSpPr>
          <p:cNvPr id="10" name="コンテンツ プレースホルダー 2"/>
          <p:cNvSpPr>
            <a:spLocks noGrp="1"/>
          </p:cNvSpPr>
          <p:nvPr>
            <p:ph idx="1"/>
          </p:nvPr>
        </p:nvSpPr>
        <p:spPr>
          <a:xfrm>
            <a:off x="245056" y="836612"/>
            <a:ext cx="9397157" cy="5184775"/>
          </a:xfrm>
        </p:spPr>
        <p:txBody>
          <a:bodyPr>
            <a:noAutofit/>
          </a:bodyPr>
          <a:lstStyle/>
          <a:p>
            <a:pPr marL="0" indent="0">
              <a:buNone/>
            </a:pPr>
            <a:r>
              <a:rPr lang="ja-JP" altLang="en-US" sz="3800" dirty="0">
                <a:latin typeface="メイリオ" panose="020B0604030504040204" pitchFamily="50" charset="-128"/>
                <a:ea typeface="メイリオ" panose="020B0604030504040204" pitchFamily="50" charset="-128"/>
                <a:cs typeface="メイリオ" panose="020B0604030504040204" pitchFamily="50" charset="-128"/>
              </a:rPr>
              <a:t>（問）次の文章を読んで、誤りのある</a:t>
            </a:r>
            <a:br>
              <a:rPr lang="en-US" altLang="ja-JP" sz="3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800" dirty="0">
                <a:latin typeface="メイリオ" panose="020B0604030504040204" pitchFamily="50" charset="-128"/>
                <a:ea typeface="メイリオ" panose="020B0604030504040204" pitchFamily="50" charset="-128"/>
                <a:cs typeface="メイリオ" panose="020B0604030504040204" pitchFamily="50" charset="-128"/>
              </a:rPr>
              <a:t>　部分を正しい形に</a:t>
            </a:r>
            <a:r>
              <a:rPr lang="ja-JP" altLang="en-US" sz="3800" dirty="0"/>
              <a:t>改め</a:t>
            </a:r>
            <a:r>
              <a:rPr lang="ja-JP" altLang="en-US" sz="3800" dirty="0">
                <a:latin typeface="メイリオ" panose="020B0604030504040204" pitchFamily="50" charset="-128"/>
                <a:ea typeface="メイリオ" panose="020B0604030504040204" pitchFamily="50" charset="-128"/>
                <a:cs typeface="メイリオ" panose="020B0604030504040204" pitchFamily="50" charset="-128"/>
              </a:rPr>
              <a:t>ましょう。</a:t>
            </a:r>
            <a:endParaRPr lang="en-US" altLang="ja-JP" sz="3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800" dirty="0">
                <a:latin typeface="メイリオ" panose="020B0604030504040204" pitchFamily="50" charset="-128"/>
                <a:ea typeface="メイリオ" panose="020B0604030504040204" pitchFamily="50" charset="-128"/>
                <a:cs typeface="メイリオ" panose="020B0604030504040204" pitchFamily="50" charset="-128"/>
              </a:rPr>
              <a:t>出川哲●は、万全の状態でクイズ番組の</a:t>
            </a:r>
            <a:br>
              <a:rPr lang="en-US" altLang="ja-JP" sz="3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800" dirty="0">
                <a:latin typeface="メイリオ" panose="020B0604030504040204" pitchFamily="50" charset="-128"/>
                <a:ea typeface="メイリオ" panose="020B0604030504040204" pitchFamily="50" charset="-128"/>
                <a:cs typeface="メイリオ" panose="020B0604030504040204" pitchFamily="50" charset="-128"/>
              </a:rPr>
              <a:t>試験に</a:t>
            </a:r>
            <a:r>
              <a:rPr lang="ja-JP" altLang="en-US" sz="3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のぞんだところ</a:t>
            </a:r>
            <a:r>
              <a:rPr lang="ja-JP" altLang="en-US" sz="3800" b="1" dirty="0">
                <a:solidFill>
                  <a:srgbClr val="FF0000"/>
                </a:solidFill>
              </a:rPr>
              <a:t>（</a:t>
            </a:r>
            <a:r>
              <a:rPr lang="ja-JP" altLang="en-US" sz="3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のぞんだので）</a:t>
            </a:r>
            <a:r>
              <a:rPr lang="ja-JP" altLang="en-US" sz="3800" dirty="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z="3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800" dirty="0">
                <a:latin typeface="メイリオ" panose="020B0604030504040204" pitchFamily="50" charset="-128"/>
                <a:ea typeface="メイリオ" panose="020B0604030504040204" pitchFamily="50" charset="-128"/>
                <a:cs typeface="メイリオ" panose="020B0604030504040204" pitchFamily="50" charset="-128"/>
              </a:rPr>
              <a:t>結果は思っていたとおり満点だった。</a:t>
            </a:r>
            <a:endParaRPr lang="en-US" altLang="ja-JP" sz="3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a:solidFill>
                  <a:srgbClr val="FF0000"/>
                </a:solidFill>
              </a:rPr>
              <a:t>→「思っていたとおり満点だった」とある</a:t>
            </a:r>
            <a:br>
              <a:rPr lang="en-US" altLang="ja-JP" sz="3600" dirty="0">
                <a:solidFill>
                  <a:srgbClr val="FF0000"/>
                </a:solidFill>
              </a:rPr>
            </a:br>
            <a:r>
              <a:rPr lang="ja-JP" altLang="en-US" sz="3600" dirty="0">
                <a:solidFill>
                  <a:srgbClr val="FF0000"/>
                </a:solidFill>
              </a:rPr>
              <a:t>ので「のぞんだところ」</a:t>
            </a:r>
            <a:r>
              <a:rPr lang="en-US" altLang="ja-JP" sz="3600" dirty="0">
                <a:solidFill>
                  <a:srgbClr val="FF0000"/>
                </a:solidFill>
              </a:rPr>
              <a:t>or</a:t>
            </a:r>
            <a:r>
              <a:rPr lang="ja-JP" altLang="en-US" sz="3600" dirty="0">
                <a:solidFill>
                  <a:srgbClr val="FF0000"/>
                </a:solidFill>
              </a:rPr>
              <a:t>「のぞんだので」</a:t>
            </a:r>
            <a:br>
              <a:rPr lang="en-US" altLang="ja-JP" sz="3600" dirty="0">
                <a:solidFill>
                  <a:srgbClr val="FF0000"/>
                </a:solidFill>
              </a:rPr>
            </a:br>
            <a:r>
              <a:rPr lang="ja-JP" altLang="en-US" sz="3600" dirty="0">
                <a:solidFill>
                  <a:srgbClr val="FF0000"/>
                </a:solidFill>
              </a:rPr>
              <a:t>が正しい表現です。</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36</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4FF2238D-BF61-8C45-B09D-429F79A77EA6}"/>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4782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942135" y="-1179512"/>
            <a:ext cx="8913972" cy="394425"/>
          </a:xfrm>
        </p:spPr>
        <p:txBody>
          <a:bodyPr>
            <a:noAutofit/>
          </a:bodyPr>
          <a:lstStyle/>
          <a:p>
            <a:r>
              <a:rPr kumimoji="1" lang="ja-JP" altLang="en-US" sz="2500" b="1" dirty="0"/>
              <a:t>第</a:t>
            </a:r>
            <a:r>
              <a:rPr lang="en-US" altLang="ja-JP" sz="2500" b="1" dirty="0"/>
              <a:t>3</a:t>
            </a:r>
            <a:r>
              <a:rPr kumimoji="1" lang="ja-JP" altLang="en-US" sz="2500" b="1" dirty="0"/>
              <a:t>章</a:t>
            </a:r>
          </a:p>
        </p:txBody>
      </p:sp>
      <p:sp>
        <p:nvSpPr>
          <p:cNvPr id="10" name="コンテンツ プレースホルダー 2"/>
          <p:cNvSpPr>
            <a:spLocks noGrp="1"/>
          </p:cNvSpPr>
          <p:nvPr>
            <p:ph idx="1"/>
          </p:nvPr>
        </p:nvSpPr>
        <p:spPr>
          <a:xfrm>
            <a:off x="494278" y="1686853"/>
            <a:ext cx="8909050" cy="3827223"/>
          </a:xfrm>
          <a:noFill/>
          <a:effectLst/>
        </p:spPr>
        <p:txBody>
          <a:bodyPr>
            <a:normAutofit lnSpcReduction="10000"/>
          </a:bodyPr>
          <a:lstStyle/>
          <a:p>
            <a:pPr marL="0" indent="0">
              <a:buNone/>
            </a:pPr>
            <a:r>
              <a:rPr lang="ja-JP" altLang="en-US" sz="4000" dirty="0"/>
              <a:t>次のスライドから、</a:t>
            </a:r>
            <a:endParaRPr lang="en-US" altLang="ja-JP" sz="4000" dirty="0"/>
          </a:p>
          <a:p>
            <a:pPr marL="0" indent="0">
              <a:buNone/>
            </a:pPr>
            <a:r>
              <a:rPr lang="ja-JP" altLang="en-US" sz="4000" dirty="0"/>
              <a:t>主な接続語を紹介します。</a:t>
            </a:r>
            <a:endParaRPr lang="en-US" altLang="ja-JP" sz="4000" dirty="0"/>
          </a:p>
          <a:p>
            <a:pPr marL="0" indent="0">
              <a:buNone/>
            </a:pPr>
            <a:endParaRPr lang="en-US" altLang="ja-JP" sz="2200" dirty="0"/>
          </a:p>
          <a:p>
            <a:pPr marL="0" indent="0">
              <a:buNone/>
            </a:pPr>
            <a:r>
              <a:rPr lang="ja-JP" altLang="en-US" sz="4000" dirty="0"/>
              <a:t>スライド内容を参考にしながら、</a:t>
            </a:r>
            <a:endParaRPr lang="en-US" altLang="ja-JP" sz="4000" dirty="0"/>
          </a:p>
          <a:p>
            <a:pPr marL="0" indent="0">
              <a:buNone/>
            </a:pPr>
            <a:r>
              <a:rPr lang="ja-JP" altLang="en-US" sz="4000" dirty="0"/>
              <a:t>文脈にふさわしい接続語を正しく</a:t>
            </a:r>
            <a:endParaRPr lang="en-US" altLang="ja-JP" sz="4000" dirty="0"/>
          </a:p>
          <a:p>
            <a:pPr marL="0" indent="0">
              <a:buNone/>
            </a:pPr>
            <a:r>
              <a:rPr lang="ja-JP" altLang="en-US" sz="4000" dirty="0"/>
              <a:t>選べるようにしておきましょう。</a:t>
            </a:r>
            <a:endParaRPr kumimoji="1" lang="en-US" altLang="ja-JP" sz="4000" dirty="0"/>
          </a:p>
          <a:p>
            <a:pPr marL="0" indent="0">
              <a:buNone/>
            </a:pP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37</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73FF7D65-5BBF-F087-6189-02419BEB2441}"/>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28811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713873" y="-891480"/>
            <a:ext cx="8980764" cy="404664"/>
          </a:xfrm>
        </p:spPr>
        <p:txBody>
          <a:bodyPr>
            <a:noAutofit/>
          </a:bodyPr>
          <a:lstStyle/>
          <a:p>
            <a:r>
              <a:rPr kumimoji="1" lang="ja-JP" altLang="en-US" sz="2500" dirty="0"/>
              <a:t>第</a:t>
            </a:r>
            <a:r>
              <a:rPr lang="en-US" altLang="ja-JP" sz="2500" dirty="0"/>
              <a:t>3</a:t>
            </a:r>
            <a:r>
              <a:rPr kumimoji="1" lang="ja-JP" altLang="en-US" sz="2500" dirty="0"/>
              <a:t>章</a:t>
            </a:r>
          </a:p>
        </p:txBody>
      </p:sp>
      <p:sp>
        <p:nvSpPr>
          <p:cNvPr id="10" name="コンテンツ プレースホルダー 2"/>
          <p:cNvSpPr>
            <a:spLocks noGrp="1"/>
          </p:cNvSpPr>
          <p:nvPr>
            <p:ph idx="1"/>
          </p:nvPr>
        </p:nvSpPr>
        <p:spPr>
          <a:xfrm>
            <a:off x="4064465" y="5649343"/>
            <a:ext cx="5630172" cy="432065"/>
          </a:xfrm>
        </p:spPr>
        <p:txBody>
          <a:bodyPr>
            <a:normAutofit lnSpcReduction="10000"/>
          </a:bodyPr>
          <a:lstStyle/>
          <a:p>
            <a:pPr marL="0" indent="0">
              <a:buNone/>
            </a:pPr>
            <a:r>
              <a:rPr lang="ja-JP" altLang="en-US" sz="1100" dirty="0"/>
              <a:t>引用・参考：デジタル大辞泉、</a:t>
            </a:r>
            <a:r>
              <a:rPr lang="zh-CN" altLang="en-US" sz="1100" dirty="0"/>
              <a:t>大辞林 第三版</a:t>
            </a:r>
            <a:r>
              <a:rPr lang="ja-JP" altLang="en-US" sz="1100" dirty="0"/>
              <a:t>、ブリタニカ国際大百科事典 小項目事典</a:t>
            </a:r>
            <a:endParaRPr lang="en-US" altLang="ja-JP" sz="1100" dirty="0"/>
          </a:p>
          <a:p>
            <a:pPr marL="0" indent="0">
              <a:buNone/>
            </a:pPr>
            <a:r>
              <a:rPr lang="ja-JP" altLang="en-US" sz="1100" dirty="0"/>
              <a:t>　　　小論文学習塾ポトス　</a:t>
            </a:r>
            <a:r>
              <a:rPr lang="en-US" altLang="ja-JP" sz="1100" dirty="0"/>
              <a:t>https://pothos.blue/setuzokusi.htm</a:t>
            </a:r>
            <a:endParaRPr kumimoji="1" lang="en-US" altLang="ja-JP" sz="1100" dirty="0"/>
          </a:p>
          <a:p>
            <a:pPr marL="0" indent="0">
              <a:buNone/>
            </a:pPr>
            <a:endParaRPr kumimoji="1" lang="en-US" altLang="ja-JP" sz="1100" dirty="0"/>
          </a:p>
          <a:p>
            <a:pPr marL="0" indent="0">
              <a:buNone/>
            </a:pPr>
            <a:endParaRPr kumimoji="1" lang="ja-JP" altLang="en-US" sz="11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38</a:t>
            </a:fld>
            <a:r>
              <a:rPr lang="ja-JP" altLang="en-US" dirty="0"/>
              <a:t>　　　　　　　　　</a:t>
            </a:r>
          </a:p>
        </p:txBody>
      </p:sp>
      <p:graphicFrame>
        <p:nvGraphicFramePr>
          <p:cNvPr id="11" name="表 10"/>
          <p:cNvGraphicFramePr>
            <a:graphicFrameLocks noGrp="1"/>
          </p:cNvGraphicFramePr>
          <p:nvPr/>
        </p:nvGraphicFramePr>
        <p:xfrm>
          <a:off x="487363" y="1772816"/>
          <a:ext cx="8909050" cy="3816212"/>
        </p:xfrm>
        <a:graphic>
          <a:graphicData uri="http://schemas.openxmlformats.org/drawingml/2006/table">
            <a:tbl>
              <a:tblPr firstRow="1" bandRow="1">
                <a:tableStyleId>{00A15C55-8517-42AA-B614-E9B94910E393}</a:tableStyleId>
              </a:tblPr>
              <a:tblGrid>
                <a:gridCol w="775055">
                  <a:extLst>
                    <a:ext uri="{9D8B030D-6E8A-4147-A177-3AD203B41FA5}">
                      <a16:colId xmlns:a16="http://schemas.microsoft.com/office/drawing/2014/main" val="20000"/>
                    </a:ext>
                  </a:extLst>
                </a:gridCol>
                <a:gridCol w="4882851">
                  <a:extLst>
                    <a:ext uri="{9D8B030D-6E8A-4147-A177-3AD203B41FA5}">
                      <a16:colId xmlns:a16="http://schemas.microsoft.com/office/drawing/2014/main" val="20001"/>
                    </a:ext>
                  </a:extLst>
                </a:gridCol>
                <a:gridCol w="3251144">
                  <a:extLst>
                    <a:ext uri="{9D8B030D-6E8A-4147-A177-3AD203B41FA5}">
                      <a16:colId xmlns:a16="http://schemas.microsoft.com/office/drawing/2014/main" val="20002"/>
                    </a:ext>
                  </a:extLst>
                </a:gridCol>
              </a:tblGrid>
              <a:tr h="388420">
                <a:tc>
                  <a:txBody>
                    <a:bodyPr/>
                    <a:lstStyle/>
                    <a:p>
                      <a:r>
                        <a:rPr kumimoji="1" lang="ja-JP" altLang="en-US" dirty="0"/>
                        <a:t>種類</a:t>
                      </a:r>
                    </a:p>
                  </a:txBody>
                  <a:tcPr marL="99044" marR="99044"/>
                </a:tc>
                <a:tc>
                  <a:txBody>
                    <a:bodyPr/>
                    <a:lstStyle/>
                    <a:p>
                      <a:r>
                        <a:rPr kumimoji="1" lang="ja-JP" altLang="en-US" dirty="0"/>
                        <a:t>意味</a:t>
                      </a:r>
                    </a:p>
                  </a:txBody>
                  <a:tcPr marL="99044" marR="99044"/>
                </a:tc>
                <a:tc>
                  <a:txBody>
                    <a:bodyPr/>
                    <a:lstStyle/>
                    <a:p>
                      <a:r>
                        <a:rPr kumimoji="1" lang="ja-JP" altLang="en-US" dirty="0"/>
                        <a:t>接続語（一部）</a:t>
                      </a:r>
                      <a:endParaRPr kumimoji="1" lang="en-US" altLang="ja-JP" dirty="0"/>
                    </a:p>
                  </a:txBody>
                  <a:tcPr marL="99044" marR="99044"/>
                </a:tc>
                <a:extLst>
                  <a:ext uri="{0D108BD9-81ED-4DB2-BD59-A6C34878D82A}">
                    <a16:rowId xmlns:a16="http://schemas.microsoft.com/office/drawing/2014/main" val="10000"/>
                  </a:ext>
                </a:extLst>
              </a:tr>
              <a:tr h="1631928">
                <a:tc>
                  <a:txBody>
                    <a:bodyPr/>
                    <a:lstStyle/>
                    <a:p>
                      <a:r>
                        <a:rPr kumimoji="1" lang="ja-JP" altLang="en-US" sz="2000" dirty="0">
                          <a:solidFill>
                            <a:schemeClr val="accent2">
                              <a:lumMod val="50000"/>
                            </a:schemeClr>
                          </a:solidFill>
                        </a:rPr>
                        <a:t>順接</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前の事柄が原因・理由となり、後の事柄が結果・結論となることを表す。</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accent2">
                              <a:lumMod val="50000"/>
                            </a:schemeClr>
                          </a:solidFill>
                          <a:effectLst/>
                        </a:rPr>
                        <a:t>【</a:t>
                      </a:r>
                      <a:r>
                        <a:rPr kumimoji="1" lang="ja-JP" altLang="en-US" sz="1600" kern="1200" dirty="0">
                          <a:solidFill>
                            <a:schemeClr val="accent2">
                              <a:lumMod val="50000"/>
                            </a:schemeClr>
                          </a:solidFill>
                          <a:effectLst/>
                        </a:rPr>
                        <a:t>例文</a:t>
                      </a:r>
                      <a:r>
                        <a:rPr kumimoji="1" lang="en-US" altLang="ja-JP" sz="1600" kern="1200" dirty="0">
                          <a:solidFill>
                            <a:schemeClr val="accent2">
                              <a:lumMod val="50000"/>
                            </a:schemeClr>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accent2">
                              <a:lumMod val="50000"/>
                            </a:schemeClr>
                          </a:solidFill>
                          <a:effectLst/>
                        </a:rPr>
                        <a:t>私は花粉症</a:t>
                      </a:r>
                      <a:r>
                        <a:rPr kumimoji="1" lang="ja-JP" altLang="en-US" sz="1600" kern="1200" dirty="0">
                          <a:solidFill>
                            <a:srgbClr val="FF0000"/>
                          </a:solidFill>
                          <a:effectLst/>
                        </a:rPr>
                        <a:t>だから</a:t>
                      </a:r>
                      <a:r>
                        <a:rPr kumimoji="1" lang="ja-JP" altLang="en-US" sz="1600" kern="1200" dirty="0">
                          <a:solidFill>
                            <a:schemeClr val="accent2">
                              <a:lumMod val="50000"/>
                            </a:schemeClr>
                          </a:solidFill>
                          <a:effectLst/>
                        </a:rPr>
                        <a:t>毎日マスクをしている</a:t>
                      </a:r>
                      <a:r>
                        <a:rPr kumimoji="1" lang="ja-JP" altLang="en-US" sz="1400" kern="1200" dirty="0">
                          <a:solidFill>
                            <a:schemeClr val="accent2">
                              <a:lumMod val="50000"/>
                            </a:schemeClr>
                          </a:solidFill>
                          <a:effectLst/>
                        </a:rPr>
                        <a:t>。</a:t>
                      </a:r>
                      <a:endParaRPr kumimoji="1" lang="ja-JP" altLang="en-US" sz="1400"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だから</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それで</a:t>
                      </a:r>
                      <a:r>
                        <a:rPr kumimoji="1" lang="ja-JP" altLang="en-US" sz="2000" kern="1200" dirty="0">
                          <a:solidFill>
                            <a:schemeClr val="accent2">
                              <a:lumMod val="50000"/>
                            </a:schemeClr>
                          </a:solidFill>
                          <a:effectLst/>
                        </a:rPr>
                        <a:t>、ゆえに、</a:t>
                      </a:r>
                      <a:r>
                        <a:rPr kumimoji="1" lang="ja-JP" altLang="en-US" sz="2000" u="none" strike="noStrike" kern="1200" dirty="0">
                          <a:solidFill>
                            <a:schemeClr val="accent2">
                              <a:lumMod val="50000"/>
                            </a:schemeClr>
                          </a:solidFill>
                          <a:effectLst/>
                        </a:rPr>
                        <a:t>そのため</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そこで</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したがって、すると、</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1"/>
                  </a:ext>
                </a:extLst>
              </a:tr>
              <a:tr h="1795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latin typeface="+mn-lt"/>
                          <a:ea typeface="+mn-ea"/>
                          <a:cs typeface="+mn-cs"/>
                        </a:rPr>
                        <a:t>逆接</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前の事柄から予想される結果とは</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逆の結果になることを示す。</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accent2">
                              <a:lumMod val="50000"/>
                            </a:schemeClr>
                          </a:solidFill>
                          <a:effectLst/>
                        </a:rPr>
                        <a:t>【</a:t>
                      </a:r>
                      <a:r>
                        <a:rPr kumimoji="1" lang="ja-JP" altLang="en-US" sz="1600" kern="1200" dirty="0">
                          <a:solidFill>
                            <a:schemeClr val="accent2">
                              <a:lumMod val="50000"/>
                            </a:schemeClr>
                          </a:solidFill>
                          <a:effectLst/>
                        </a:rPr>
                        <a:t>例文</a:t>
                      </a:r>
                      <a:r>
                        <a:rPr kumimoji="1" lang="en-US" altLang="ja-JP" sz="1600" kern="1200" dirty="0">
                          <a:solidFill>
                            <a:schemeClr val="accent2">
                              <a:lumMod val="50000"/>
                            </a:schemeClr>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accent2">
                              <a:lumMod val="50000"/>
                            </a:schemeClr>
                          </a:solidFill>
                          <a:effectLst/>
                        </a:rPr>
                        <a:t>春になった</a:t>
                      </a:r>
                      <a:r>
                        <a:rPr kumimoji="1" lang="ja-JP" altLang="en-US" sz="1600" kern="1200" dirty="0">
                          <a:solidFill>
                            <a:srgbClr val="FF0000"/>
                          </a:solidFill>
                          <a:effectLst/>
                        </a:rPr>
                        <a:t>とはいうものの</a:t>
                      </a:r>
                      <a:r>
                        <a:rPr kumimoji="1" lang="ja-JP" altLang="en-US" sz="1600" kern="1200" dirty="0">
                          <a:solidFill>
                            <a:schemeClr val="accent2">
                              <a:lumMod val="50000"/>
                            </a:schemeClr>
                          </a:solidFill>
                          <a:effectLst/>
                        </a:rPr>
                        <a:t>、寒い日が続いている。</a:t>
                      </a:r>
                      <a:endParaRPr kumimoji="1" lang="ja-JP" altLang="en-US" sz="1600"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しかし、が、けれども</a:t>
                      </a:r>
                      <a:r>
                        <a:rPr kumimoji="1" lang="ja-JP" altLang="en-US" sz="2000" kern="1200" dirty="0">
                          <a:solidFill>
                            <a:schemeClr val="accent2">
                              <a:lumMod val="50000"/>
                            </a:schemeClr>
                          </a:solidFill>
                          <a:effectLst/>
                        </a:rPr>
                        <a:t>、</a:t>
                      </a:r>
                      <a:br>
                        <a:rPr kumimoji="1" lang="en-US" altLang="ja-JP" sz="2000" kern="1200" dirty="0">
                          <a:solidFill>
                            <a:schemeClr val="accent2">
                              <a:lumMod val="50000"/>
                            </a:schemeClr>
                          </a:solidFill>
                          <a:effectLst/>
                        </a:rPr>
                      </a:br>
                      <a:r>
                        <a:rPr kumimoji="1" lang="ja-JP" altLang="en-US" sz="2000" u="none" strike="noStrike" kern="1200" dirty="0">
                          <a:solidFill>
                            <a:schemeClr val="accent2">
                              <a:lumMod val="50000"/>
                            </a:schemeClr>
                          </a:solidFill>
                          <a:effectLst/>
                        </a:rPr>
                        <a:t>ところが</a:t>
                      </a:r>
                      <a:r>
                        <a:rPr kumimoji="1" lang="ja-JP" altLang="en-US" sz="2000" kern="1200" dirty="0">
                          <a:solidFill>
                            <a:schemeClr val="accent2">
                              <a:lumMod val="50000"/>
                            </a:schemeClr>
                          </a:solidFill>
                          <a:effectLst/>
                        </a:rPr>
                        <a:t>、とはいえ、</a:t>
                      </a:r>
                      <a:endParaRPr kumimoji="1" lang="en-US" altLang="ja-JP" sz="2000"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にもかかわらず、</a:t>
                      </a:r>
                      <a:endParaRPr kumimoji="1" lang="en-US" altLang="ja-JP" sz="2000" u="none" strike="noStrike"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とはいうものの、</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2"/>
                  </a:ext>
                </a:extLst>
              </a:tr>
            </a:tbl>
          </a:graphicData>
        </a:graphic>
      </p:graphicFrame>
      <p:sp>
        <p:nvSpPr>
          <p:cNvPr id="12" name="コンテンツ プレースホルダー 2"/>
          <p:cNvSpPr txBox="1">
            <a:spLocks/>
          </p:cNvSpPr>
          <p:nvPr/>
        </p:nvSpPr>
        <p:spPr>
          <a:xfrm>
            <a:off x="508110" y="1196975"/>
            <a:ext cx="8913972" cy="6480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b="1" dirty="0">
                <a:solidFill>
                  <a:srgbClr val="FF0000"/>
                </a:solidFill>
              </a:rPr>
              <a:t>接続語一覧表１</a:t>
            </a:r>
            <a:endParaRPr lang="en-US" altLang="ja-JP" b="1" dirty="0">
              <a:solidFill>
                <a:srgbClr val="FF0000"/>
              </a:solidFill>
            </a:endParaRPr>
          </a:p>
          <a:p>
            <a:pPr marL="0" indent="0">
              <a:buFont typeface="Arial" panose="020B0604020202020204" pitchFamily="34" charset="0"/>
              <a:buNone/>
            </a:pPr>
            <a:endParaRPr lang="en-US" altLang="ja-JP" dirty="0"/>
          </a:p>
          <a:p>
            <a:pPr marL="0" indent="0">
              <a:buFont typeface="Arial" panose="020B0604020202020204" pitchFamily="34" charset="0"/>
              <a:buNone/>
            </a:pPr>
            <a:endParaRPr lang="ja-JP" altLang="en-US" dirty="0"/>
          </a:p>
        </p:txBody>
      </p:sp>
      <p:sp>
        <p:nvSpPr>
          <p:cNvPr id="13"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9355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0" y="2492896"/>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3" name="フッター プレースホルダー 2">
            <a:extLst>
              <a:ext uri="{FF2B5EF4-FFF2-40B4-BE49-F238E27FC236}">
                <a16:creationId xmlns:a16="http://schemas.microsoft.com/office/drawing/2014/main" id="{B3C06708-6E0D-CEAB-AB6B-C2648D468CE3}"/>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35244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520534" y="-1179512"/>
            <a:ext cx="8980764" cy="404664"/>
          </a:xfrm>
        </p:spPr>
        <p:txBody>
          <a:bodyPr>
            <a:noAutofit/>
          </a:bodyPr>
          <a:lstStyle/>
          <a:p>
            <a:r>
              <a:rPr kumimoji="1" lang="ja-JP" altLang="en-US" sz="2500" dirty="0"/>
              <a:t>第</a:t>
            </a:r>
            <a:r>
              <a:rPr lang="en-US" altLang="ja-JP" sz="2500" dirty="0"/>
              <a:t>3</a:t>
            </a:r>
            <a:r>
              <a:rPr kumimoji="1" lang="ja-JP" altLang="en-US" sz="2500" dirty="0"/>
              <a:t>章</a:t>
            </a: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39</a:t>
            </a:fld>
            <a:r>
              <a:rPr lang="ja-JP" altLang="en-US" dirty="0"/>
              <a:t>　　　　　　　　　</a:t>
            </a:r>
          </a:p>
        </p:txBody>
      </p:sp>
      <p:graphicFrame>
        <p:nvGraphicFramePr>
          <p:cNvPr id="11" name="表 10"/>
          <p:cNvGraphicFramePr>
            <a:graphicFrameLocks noGrp="1"/>
          </p:cNvGraphicFramePr>
          <p:nvPr/>
        </p:nvGraphicFramePr>
        <p:xfrm>
          <a:off x="493884" y="1379810"/>
          <a:ext cx="8903268" cy="4752305"/>
        </p:xfrm>
        <a:graphic>
          <a:graphicData uri="http://schemas.openxmlformats.org/drawingml/2006/table">
            <a:tbl>
              <a:tblPr firstRow="1" bandRow="1">
                <a:tableStyleId>{00A15C55-8517-42AA-B614-E9B94910E393}</a:tableStyleId>
              </a:tblPr>
              <a:tblGrid>
                <a:gridCol w="791352">
                  <a:extLst>
                    <a:ext uri="{9D8B030D-6E8A-4147-A177-3AD203B41FA5}">
                      <a16:colId xmlns:a16="http://schemas.microsoft.com/office/drawing/2014/main" val="20000"/>
                    </a:ext>
                  </a:extLst>
                </a:gridCol>
                <a:gridCol w="4985517">
                  <a:extLst>
                    <a:ext uri="{9D8B030D-6E8A-4147-A177-3AD203B41FA5}">
                      <a16:colId xmlns:a16="http://schemas.microsoft.com/office/drawing/2014/main" val="20001"/>
                    </a:ext>
                  </a:extLst>
                </a:gridCol>
                <a:gridCol w="3126399">
                  <a:extLst>
                    <a:ext uri="{9D8B030D-6E8A-4147-A177-3AD203B41FA5}">
                      <a16:colId xmlns:a16="http://schemas.microsoft.com/office/drawing/2014/main" val="20002"/>
                    </a:ext>
                  </a:extLst>
                </a:gridCol>
              </a:tblGrid>
              <a:tr h="431825">
                <a:tc>
                  <a:txBody>
                    <a:bodyPr/>
                    <a:lstStyle/>
                    <a:p>
                      <a:r>
                        <a:rPr kumimoji="1" lang="ja-JP" altLang="en-US" dirty="0"/>
                        <a:t>種類</a:t>
                      </a:r>
                    </a:p>
                  </a:txBody>
                  <a:tcPr marL="99044" marR="99044"/>
                </a:tc>
                <a:tc>
                  <a:txBody>
                    <a:bodyPr/>
                    <a:lstStyle/>
                    <a:p>
                      <a:r>
                        <a:rPr kumimoji="1" lang="ja-JP" altLang="en-US" dirty="0"/>
                        <a:t>意味</a:t>
                      </a:r>
                    </a:p>
                  </a:txBody>
                  <a:tcPr marL="99044" marR="99044"/>
                </a:tc>
                <a:tc>
                  <a:txBody>
                    <a:bodyPr/>
                    <a:lstStyle/>
                    <a:p>
                      <a:r>
                        <a:rPr kumimoji="1" lang="ja-JP" altLang="en-US" dirty="0"/>
                        <a:t>接続語（一部）</a:t>
                      </a:r>
                      <a:endParaRPr kumimoji="1" lang="en-US" altLang="ja-JP" dirty="0"/>
                    </a:p>
                  </a:txBody>
                  <a:tcPr marL="99044" marR="99044"/>
                </a:tc>
                <a:extLst>
                  <a:ext uri="{0D108BD9-81ED-4DB2-BD59-A6C34878D82A}">
                    <a16:rowId xmlns:a16="http://schemas.microsoft.com/office/drawing/2014/main" val="10000"/>
                  </a:ext>
                </a:extLst>
              </a:tr>
              <a:tr h="1675220">
                <a:tc>
                  <a:txBody>
                    <a:bodyPr/>
                    <a:lstStyle/>
                    <a:p>
                      <a:r>
                        <a:rPr kumimoji="1" lang="ja-JP" altLang="en-US" sz="2000" dirty="0">
                          <a:solidFill>
                            <a:schemeClr val="accent2">
                              <a:lumMod val="50000"/>
                            </a:schemeClr>
                          </a:solidFill>
                        </a:rPr>
                        <a:t>添加</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前の事柄に後の事柄を付け加える。</a:t>
                      </a:r>
                    </a:p>
                    <a:p>
                      <a:endParaRPr kumimoji="1" lang="en-US" altLang="ja-JP" sz="1800" dirty="0">
                        <a:solidFill>
                          <a:schemeClr val="accent2">
                            <a:lumMod val="50000"/>
                          </a:schemeClr>
                        </a:solidFill>
                      </a:endParaRPr>
                    </a:p>
                    <a:p>
                      <a:r>
                        <a:rPr kumimoji="1" lang="en-US" altLang="ja-JP" sz="1600" dirty="0">
                          <a:solidFill>
                            <a:schemeClr val="accent2">
                              <a:lumMod val="50000"/>
                            </a:schemeClr>
                          </a:solidFill>
                        </a:rPr>
                        <a:t>【</a:t>
                      </a:r>
                      <a:r>
                        <a:rPr kumimoji="1" lang="ja-JP" altLang="en-US" sz="1600" dirty="0">
                          <a:solidFill>
                            <a:schemeClr val="accent2">
                              <a:lumMod val="50000"/>
                            </a:schemeClr>
                          </a:solidFill>
                        </a:rPr>
                        <a:t>例文</a:t>
                      </a:r>
                      <a:r>
                        <a:rPr kumimoji="1" lang="en-US" altLang="ja-JP" sz="1600" dirty="0">
                          <a:solidFill>
                            <a:schemeClr val="accent2">
                              <a:lumMod val="50000"/>
                            </a:schemeClr>
                          </a:solidFill>
                        </a:rPr>
                        <a:t>】</a:t>
                      </a:r>
                    </a:p>
                    <a:p>
                      <a:r>
                        <a:rPr kumimoji="1" lang="ja-JP" altLang="en-US" sz="1600" dirty="0">
                          <a:solidFill>
                            <a:schemeClr val="accent2">
                              <a:lumMod val="50000"/>
                            </a:schemeClr>
                          </a:solidFill>
                        </a:rPr>
                        <a:t>私の飼っているウサギはかわいい。</a:t>
                      </a:r>
                      <a:r>
                        <a:rPr kumimoji="1" lang="ja-JP" altLang="en-US" sz="1600" dirty="0">
                          <a:solidFill>
                            <a:srgbClr val="FF0000"/>
                          </a:solidFill>
                        </a:rPr>
                        <a:t>そればかりでなく</a:t>
                      </a:r>
                      <a:r>
                        <a:rPr kumimoji="1" lang="ja-JP" altLang="en-US" sz="1600" dirty="0">
                          <a:solidFill>
                            <a:schemeClr val="accent2">
                              <a:lumMod val="50000"/>
                            </a:schemeClr>
                          </a:solidFill>
                        </a:rPr>
                        <a:t>賢い。</a:t>
                      </a:r>
                      <a:endPar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そして</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それに</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それにしても</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それから</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しかも</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そのうえ</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それどころか、そればかりでなく</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1"/>
                  </a:ext>
                </a:extLst>
              </a:tr>
              <a:tr h="1428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並列</a:t>
                      </a:r>
                      <a:endParaRPr kumimoji="1" lang="en-US" altLang="ja-JP" sz="2000" dirty="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前の事柄に後の事柄を並べる。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accent2">
                              <a:lumMod val="50000"/>
                            </a:schemeClr>
                          </a:solidFill>
                          <a:effectLst/>
                        </a:rPr>
                        <a:t>【</a:t>
                      </a:r>
                      <a:r>
                        <a:rPr kumimoji="1" lang="ja-JP" altLang="en-US" sz="1600" kern="1200" dirty="0">
                          <a:solidFill>
                            <a:schemeClr val="accent2">
                              <a:lumMod val="50000"/>
                            </a:schemeClr>
                          </a:solidFill>
                          <a:effectLst/>
                        </a:rPr>
                        <a:t>例文</a:t>
                      </a:r>
                      <a:r>
                        <a:rPr kumimoji="1" lang="en-US" altLang="ja-JP" sz="1600" kern="1200" dirty="0">
                          <a:solidFill>
                            <a:schemeClr val="accent2">
                              <a:lumMod val="50000"/>
                            </a:schemeClr>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accent2">
                              <a:lumMod val="50000"/>
                            </a:schemeClr>
                          </a:solidFill>
                          <a:effectLst/>
                        </a:rPr>
                        <a:t>あの映画は笑えて、</a:t>
                      </a:r>
                      <a:r>
                        <a:rPr kumimoji="1" lang="ja-JP" altLang="en-US" sz="1600" kern="1200" dirty="0">
                          <a:solidFill>
                            <a:srgbClr val="FF0000"/>
                          </a:solidFill>
                          <a:effectLst/>
                        </a:rPr>
                        <a:t>かつ</a:t>
                      </a:r>
                      <a:r>
                        <a:rPr kumimoji="1" lang="ja-JP" altLang="en-US" sz="1600" kern="1200" dirty="0">
                          <a:solidFill>
                            <a:schemeClr val="accent2">
                              <a:lumMod val="50000"/>
                            </a:schemeClr>
                          </a:solidFill>
                          <a:effectLst/>
                        </a:rPr>
                        <a:t>、泣けるストーリーだ。</a:t>
                      </a:r>
                      <a:endParaRPr kumimoji="1" lang="ja-JP" altLang="en-US" sz="1600"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また</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および</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かつ</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ならびに</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同じく</a:t>
                      </a:r>
                      <a:endParaRPr kumimoji="1"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2"/>
                  </a:ext>
                </a:extLst>
              </a:tr>
              <a:tr h="1216276">
                <a:tc>
                  <a:txBody>
                    <a:bodyPr/>
                    <a:lstStyle/>
                    <a:p>
                      <a:r>
                        <a:rPr kumimoji="1" lang="ja-JP" altLang="en-US" sz="2000" dirty="0">
                          <a:solidFill>
                            <a:schemeClr val="accent2">
                              <a:lumMod val="50000"/>
                            </a:schemeClr>
                          </a:solidFill>
                        </a:rPr>
                        <a:t>対比</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前の事柄と後の事柄を比べる。</a:t>
                      </a:r>
                      <a:endParaRPr kumimoji="1" lang="en-US" altLang="ja-JP" sz="2000" kern="1200" dirty="0">
                        <a:solidFill>
                          <a:schemeClr val="accent2">
                            <a:lumMod val="50000"/>
                          </a:schemeClr>
                        </a:solidFill>
                        <a:effectLst/>
                      </a:endParaRPr>
                    </a:p>
                    <a:p>
                      <a:endParaRPr kumimoji="1" lang="en-US" altLang="ja-JP" sz="2000" dirty="0">
                        <a:solidFill>
                          <a:schemeClr val="accent2">
                            <a:lumMod val="50000"/>
                          </a:schemeClr>
                        </a:solidFill>
                      </a:endParaRPr>
                    </a:p>
                    <a:p>
                      <a:r>
                        <a:rPr kumimoji="1" lang="en-US" altLang="ja-JP" sz="1600" dirty="0">
                          <a:solidFill>
                            <a:schemeClr val="accent2">
                              <a:lumMod val="50000"/>
                            </a:schemeClr>
                          </a:solidFill>
                        </a:rPr>
                        <a:t>【</a:t>
                      </a:r>
                      <a:r>
                        <a:rPr kumimoji="1" lang="ja-JP" altLang="en-US" sz="1600" dirty="0">
                          <a:solidFill>
                            <a:schemeClr val="accent2">
                              <a:lumMod val="50000"/>
                            </a:schemeClr>
                          </a:solidFill>
                        </a:rPr>
                        <a:t>例文</a:t>
                      </a:r>
                      <a:r>
                        <a:rPr kumimoji="1" lang="en-US" altLang="ja-JP" sz="1600" dirty="0">
                          <a:solidFill>
                            <a:schemeClr val="accent2">
                              <a:lumMod val="50000"/>
                            </a:schemeClr>
                          </a:solidFill>
                        </a:rPr>
                        <a:t>】</a:t>
                      </a:r>
                    </a:p>
                    <a:p>
                      <a:r>
                        <a:rPr kumimoji="1" lang="ja-JP" altLang="en-US" sz="1600" dirty="0">
                          <a:solidFill>
                            <a:schemeClr val="accent2">
                              <a:lumMod val="50000"/>
                            </a:schemeClr>
                          </a:solidFill>
                        </a:rPr>
                        <a:t>姉は慎重な性格だ。</a:t>
                      </a:r>
                      <a:r>
                        <a:rPr kumimoji="1" lang="ja-JP" altLang="en-US" sz="1600" dirty="0">
                          <a:solidFill>
                            <a:srgbClr val="FF0000"/>
                          </a:solidFill>
                        </a:rPr>
                        <a:t>一方、</a:t>
                      </a:r>
                      <a:r>
                        <a:rPr kumimoji="1" lang="ja-JP" altLang="en-US" sz="1600" dirty="0">
                          <a:solidFill>
                            <a:schemeClr val="tx2"/>
                          </a:solidFill>
                        </a:rPr>
                        <a:t>妹は大胆な性格だ。</a:t>
                      </a:r>
                      <a:endParaRPr kumimoji="1" lang="en-US" altLang="ja-JP" sz="1600" dirty="0">
                        <a:solidFill>
                          <a:schemeClr val="tx2"/>
                        </a:solidFill>
                      </a:endParaRPr>
                    </a:p>
                  </a:txBody>
                  <a:tcPr marL="99044" marR="99044"/>
                </a:tc>
                <a:tc>
                  <a:txBody>
                    <a:bodyPr/>
                    <a:lstStyle/>
                    <a:p>
                      <a:r>
                        <a:rPr kumimoji="1" lang="ja-JP" altLang="en-US" sz="2000" u="none" strike="noStrike" kern="1200" dirty="0">
                          <a:solidFill>
                            <a:schemeClr val="accent2">
                              <a:lumMod val="50000"/>
                            </a:schemeClr>
                          </a:solidFill>
                          <a:effectLst/>
                        </a:rPr>
                        <a:t>一方</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他方</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反対に</a:t>
                      </a:r>
                      <a:endParaRPr kumimoji="1"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3"/>
                  </a:ext>
                </a:extLst>
              </a:tr>
            </a:tbl>
          </a:graphicData>
        </a:graphic>
      </p:graphicFrame>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p:cNvSpPr txBox="1">
            <a:spLocks/>
          </p:cNvSpPr>
          <p:nvPr/>
        </p:nvSpPr>
        <p:spPr>
          <a:xfrm>
            <a:off x="504825" y="875754"/>
            <a:ext cx="8913972" cy="6480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b="1" dirty="0">
                <a:solidFill>
                  <a:srgbClr val="FF0000"/>
                </a:solidFill>
              </a:rPr>
              <a:t>接続語一覧表２</a:t>
            </a:r>
            <a:endParaRPr lang="en-US" altLang="ja-JP" b="1" dirty="0">
              <a:solidFill>
                <a:srgbClr val="FF0000"/>
              </a:solidFill>
            </a:endParaRPr>
          </a:p>
          <a:p>
            <a:pPr marL="0" indent="0">
              <a:buFont typeface="Arial" panose="020B0604020202020204" pitchFamily="34" charset="0"/>
              <a:buNone/>
            </a:pPr>
            <a:endParaRPr lang="en-US" altLang="ja-JP" dirty="0"/>
          </a:p>
          <a:p>
            <a:pPr marL="0" indent="0">
              <a:buFont typeface="Arial" panose="020B0604020202020204" pitchFamily="34" charset="0"/>
              <a:buNone/>
            </a:pPr>
            <a:endParaRPr lang="ja-JP" altLang="en-US" dirty="0"/>
          </a:p>
        </p:txBody>
      </p:sp>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592546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graphicFrame>
        <p:nvGraphicFramePr>
          <p:cNvPr id="13" name="表 12"/>
          <p:cNvGraphicFramePr>
            <a:graphicFrameLocks noGrp="1"/>
          </p:cNvGraphicFramePr>
          <p:nvPr/>
        </p:nvGraphicFramePr>
        <p:xfrm>
          <a:off x="470142" y="1325620"/>
          <a:ext cx="8889901" cy="4911692"/>
        </p:xfrm>
        <a:graphic>
          <a:graphicData uri="http://schemas.openxmlformats.org/drawingml/2006/table">
            <a:tbl>
              <a:tblPr firstRow="1" bandRow="1">
                <a:tableStyleId>{00A15C55-8517-42AA-B614-E9B94910E393}</a:tableStyleId>
              </a:tblPr>
              <a:tblGrid>
                <a:gridCol w="814908">
                  <a:extLst>
                    <a:ext uri="{9D8B030D-6E8A-4147-A177-3AD203B41FA5}">
                      <a16:colId xmlns:a16="http://schemas.microsoft.com/office/drawing/2014/main" val="20000"/>
                    </a:ext>
                  </a:extLst>
                </a:gridCol>
                <a:gridCol w="4593115">
                  <a:extLst>
                    <a:ext uri="{9D8B030D-6E8A-4147-A177-3AD203B41FA5}">
                      <a16:colId xmlns:a16="http://schemas.microsoft.com/office/drawing/2014/main" val="20001"/>
                    </a:ext>
                  </a:extLst>
                </a:gridCol>
                <a:gridCol w="3481878">
                  <a:extLst>
                    <a:ext uri="{9D8B030D-6E8A-4147-A177-3AD203B41FA5}">
                      <a16:colId xmlns:a16="http://schemas.microsoft.com/office/drawing/2014/main" val="20002"/>
                    </a:ext>
                  </a:extLst>
                </a:gridCol>
              </a:tblGrid>
              <a:tr h="328323">
                <a:tc>
                  <a:txBody>
                    <a:bodyPr/>
                    <a:lstStyle/>
                    <a:p>
                      <a:r>
                        <a:rPr kumimoji="1" lang="ja-JP" altLang="en-US" dirty="0"/>
                        <a:t>種類</a:t>
                      </a:r>
                    </a:p>
                  </a:txBody>
                  <a:tcPr marL="99044" marR="99044"/>
                </a:tc>
                <a:tc>
                  <a:txBody>
                    <a:bodyPr/>
                    <a:lstStyle/>
                    <a:p>
                      <a:r>
                        <a:rPr kumimoji="1" lang="ja-JP" altLang="en-US" dirty="0"/>
                        <a:t>意味</a:t>
                      </a:r>
                    </a:p>
                  </a:txBody>
                  <a:tcPr marL="99044" marR="99044"/>
                </a:tc>
                <a:tc>
                  <a:txBody>
                    <a:bodyPr/>
                    <a:lstStyle/>
                    <a:p>
                      <a:r>
                        <a:rPr kumimoji="1" lang="ja-JP" altLang="en-US" dirty="0"/>
                        <a:t>接続語（一部）</a:t>
                      </a:r>
                      <a:endParaRPr kumimoji="1" lang="en-US" altLang="ja-JP" dirty="0"/>
                    </a:p>
                  </a:txBody>
                  <a:tcPr marL="99044" marR="99044"/>
                </a:tc>
                <a:extLst>
                  <a:ext uri="{0D108BD9-81ED-4DB2-BD59-A6C34878D82A}">
                    <a16:rowId xmlns:a16="http://schemas.microsoft.com/office/drawing/2014/main" val="10000"/>
                  </a:ext>
                </a:extLst>
              </a:tr>
              <a:tr h="1436972">
                <a:tc>
                  <a:txBody>
                    <a:bodyPr/>
                    <a:lstStyle/>
                    <a:p>
                      <a:r>
                        <a:rPr kumimoji="1" lang="ja-JP" altLang="en-US" sz="2000" dirty="0">
                          <a:solidFill>
                            <a:schemeClr val="accent2">
                              <a:lumMod val="50000"/>
                            </a:schemeClr>
                          </a:solidFill>
                        </a:rPr>
                        <a:t>選択</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前の事柄と後の事柄を選択する。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a:solidFill>
                          <a:schemeClr val="accent2">
                            <a:lumMod val="50000"/>
                          </a:schemeClr>
                        </a:solidFill>
                        <a:effectLst/>
                      </a:endParaRPr>
                    </a:p>
                    <a:p>
                      <a:r>
                        <a:rPr kumimoji="1" lang="en-US" altLang="ja-JP" sz="1600" dirty="0">
                          <a:solidFill>
                            <a:schemeClr val="accent2">
                              <a:lumMod val="50000"/>
                            </a:schemeClr>
                          </a:solidFill>
                        </a:rPr>
                        <a:t>【</a:t>
                      </a:r>
                      <a:r>
                        <a:rPr kumimoji="1" lang="ja-JP" altLang="en-US" sz="1600" dirty="0">
                          <a:solidFill>
                            <a:schemeClr val="accent2">
                              <a:lumMod val="50000"/>
                            </a:schemeClr>
                          </a:solidFill>
                        </a:rPr>
                        <a:t>例文</a:t>
                      </a:r>
                      <a:r>
                        <a:rPr kumimoji="1" lang="en-US" altLang="ja-JP" sz="1600" dirty="0">
                          <a:solidFill>
                            <a:schemeClr val="accent2">
                              <a:lumMod val="50000"/>
                            </a:schemeClr>
                          </a:solidFill>
                        </a:rPr>
                        <a:t>】</a:t>
                      </a:r>
                    </a:p>
                    <a:p>
                      <a:r>
                        <a:rPr kumimoji="1" lang="ja-JP" altLang="en-US" sz="1600" dirty="0">
                          <a:solidFill>
                            <a:schemeClr val="tx2"/>
                          </a:solidFill>
                        </a:rPr>
                        <a:t>朝ご飯にはトースト</a:t>
                      </a:r>
                      <a:r>
                        <a:rPr kumimoji="1" lang="ja-JP" altLang="en-US" sz="1600" dirty="0">
                          <a:solidFill>
                            <a:srgbClr val="FF0000"/>
                          </a:solidFill>
                        </a:rPr>
                        <a:t>もしくは</a:t>
                      </a:r>
                      <a:r>
                        <a:rPr kumimoji="1" lang="ja-JP" altLang="en-US" sz="1600" dirty="0">
                          <a:solidFill>
                            <a:schemeClr val="tx2"/>
                          </a:solidFill>
                        </a:rPr>
                        <a:t>シリアルを食べる。</a:t>
                      </a:r>
                      <a:endParaRPr kumimoji="1" lang="en-US" altLang="ja-JP" sz="1600" dirty="0">
                        <a:solidFill>
                          <a:schemeClr val="tx2"/>
                        </a:solidFill>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または</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それとも</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あるいは</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もしくは</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1"/>
                  </a:ext>
                </a:extLst>
              </a:tr>
              <a:tr h="858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説明</a:t>
                      </a:r>
                      <a:endParaRPr kumimoji="1" lang="en-US" altLang="ja-JP" sz="2000" dirty="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 ・</a:t>
                      </a:r>
                      <a:endParaRPr kumimoji="1" lang="en-US" altLang="ja-JP" sz="2000" dirty="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理由</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前の内容についての説明を述べる。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a:solidFill>
                          <a:schemeClr val="accent2">
                            <a:lumMod val="50000"/>
                          </a:schemeClr>
                        </a:solidFill>
                        <a:effectLst/>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kern="1200" dirty="0">
                          <a:solidFill>
                            <a:schemeClr val="accent2">
                              <a:lumMod val="50000"/>
                            </a:schemeClr>
                          </a:solidFill>
                          <a:effectLst/>
                        </a:rPr>
                        <a:t>私はカラオケにはいかない。</a:t>
                      </a:r>
                      <a:r>
                        <a:rPr kumimoji="1" lang="ja-JP" altLang="en-US" sz="1600" kern="1200" dirty="0">
                          <a:solidFill>
                            <a:srgbClr val="FF0000"/>
                          </a:solidFill>
                          <a:effectLst/>
                        </a:rPr>
                        <a:t>なぜなら</a:t>
                      </a:r>
                      <a:br>
                        <a:rPr kumimoji="1" lang="en-US" altLang="ja-JP" sz="1600" kern="1200" dirty="0">
                          <a:solidFill>
                            <a:schemeClr val="accent2">
                              <a:lumMod val="50000"/>
                            </a:schemeClr>
                          </a:solidFill>
                          <a:effectLst/>
                        </a:rPr>
                      </a:br>
                      <a:r>
                        <a:rPr kumimoji="1" lang="ja-JP" altLang="en-US" sz="1600" kern="1200" dirty="0">
                          <a:solidFill>
                            <a:schemeClr val="accent2">
                              <a:lumMod val="50000"/>
                            </a:schemeClr>
                          </a:solidFill>
                          <a:effectLst/>
                        </a:rPr>
                        <a:t>音痴だからだ。</a:t>
                      </a:r>
                      <a:endPar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1800" u="none" strike="noStrike" kern="1200" dirty="0">
                          <a:solidFill>
                            <a:schemeClr val="accent2">
                              <a:lumMod val="50000"/>
                            </a:schemeClr>
                          </a:solidFill>
                          <a:effectLst/>
                        </a:rPr>
                        <a:t>なぜなら</a:t>
                      </a:r>
                      <a:r>
                        <a:rPr kumimoji="1" lang="ja-JP" altLang="en-US" sz="1800" kern="1200" dirty="0">
                          <a:solidFill>
                            <a:schemeClr val="accent2">
                              <a:lumMod val="50000"/>
                            </a:schemeClr>
                          </a:solidFill>
                          <a:effectLst/>
                        </a:rPr>
                        <a:t>、</a:t>
                      </a:r>
                      <a:r>
                        <a:rPr kumimoji="1" lang="ja-JP" altLang="en-US" sz="1800" u="none" strike="noStrike" kern="1200" dirty="0">
                          <a:solidFill>
                            <a:schemeClr val="accent2">
                              <a:lumMod val="50000"/>
                            </a:schemeClr>
                          </a:solidFill>
                          <a:effectLst/>
                        </a:rPr>
                        <a:t>というのは</a:t>
                      </a:r>
                      <a:endParaRPr kumimoji="1"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2"/>
                  </a:ext>
                </a:extLst>
              </a:tr>
              <a:tr h="858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補足</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前の内容について補足したり、</a:t>
                      </a:r>
                      <a:br>
                        <a:rPr kumimoji="1" lang="en-US" altLang="ja-JP" sz="2000" kern="1200" dirty="0">
                          <a:solidFill>
                            <a:schemeClr val="accent2">
                              <a:lumMod val="50000"/>
                            </a:schemeClr>
                          </a:solidFill>
                          <a:effectLst/>
                        </a:rPr>
                      </a:br>
                      <a:r>
                        <a:rPr kumimoji="1" lang="ja-JP" altLang="en-US" sz="2000" kern="1200" dirty="0">
                          <a:solidFill>
                            <a:schemeClr val="accent2">
                              <a:lumMod val="50000"/>
                            </a:schemeClr>
                          </a:solidFill>
                          <a:effectLst/>
                        </a:rPr>
                        <a:t>条件をつけ加えたりする。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a:solidFill>
                          <a:schemeClr val="accent2">
                            <a:lumMod val="50000"/>
                          </a:schemeClr>
                        </a:solidFill>
                        <a:effectLst/>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dirty="0">
                          <a:solidFill>
                            <a:schemeClr val="accent2">
                              <a:lumMod val="50000"/>
                            </a:schemeClr>
                          </a:solidFill>
                        </a:rPr>
                        <a:t>私はマンガを読むのが好きだ。</a:t>
                      </a:r>
                      <a:r>
                        <a:rPr kumimoji="1" lang="ja-JP" altLang="en-US" sz="1600" dirty="0">
                          <a:solidFill>
                            <a:srgbClr val="FF0000"/>
                          </a:solidFill>
                        </a:rPr>
                        <a:t>ちなみに</a:t>
                      </a:r>
                      <a:r>
                        <a:rPr kumimoji="1" lang="ja-JP" altLang="en-US" sz="1600" dirty="0">
                          <a:solidFill>
                            <a:schemeClr val="accent2">
                              <a:lumMod val="50000"/>
                            </a:schemeClr>
                          </a:solidFill>
                        </a:rPr>
                        <a:t>アニメを見るのも好きだ。</a:t>
                      </a:r>
                      <a:endParaRPr kumimoji="1" lang="en-US" altLang="ja-JP"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なお</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ただし</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ただ</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もっとも</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ちなみに</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そもそも</a:t>
                      </a:r>
                      <a:r>
                        <a:rPr kumimoji="1" lang="ja-JP" altLang="en-US" sz="2000" kern="1200" dirty="0">
                          <a:solidFill>
                            <a:schemeClr val="accent2">
                              <a:lumMod val="50000"/>
                            </a:schemeClr>
                          </a:solidFill>
                          <a:effectLst/>
                        </a:rPr>
                        <a:t>、実は、</a:t>
                      </a:r>
                      <a:r>
                        <a:rPr kumimoji="1" lang="ja-JP" altLang="en-US" sz="2000" u="none" strike="noStrike" kern="1200" dirty="0">
                          <a:solidFill>
                            <a:schemeClr val="accent2">
                              <a:lumMod val="50000"/>
                            </a:schemeClr>
                          </a:solidFill>
                          <a:effectLst/>
                        </a:rPr>
                        <a:t>そのかわり</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じつのところ</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40</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p:cNvSpPr txBox="1">
            <a:spLocks/>
          </p:cNvSpPr>
          <p:nvPr/>
        </p:nvSpPr>
        <p:spPr>
          <a:xfrm>
            <a:off x="502730" y="798558"/>
            <a:ext cx="8913972" cy="6480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b="1" dirty="0">
                <a:solidFill>
                  <a:srgbClr val="FF0000"/>
                </a:solidFill>
              </a:rPr>
              <a:t>接続語一覧表</a:t>
            </a:r>
            <a:r>
              <a:rPr lang="en-US" altLang="ja-JP" b="1" dirty="0">
                <a:solidFill>
                  <a:srgbClr val="FF0000"/>
                </a:solidFill>
              </a:rPr>
              <a:t>3</a:t>
            </a:r>
          </a:p>
          <a:p>
            <a:pPr marL="0" indent="0">
              <a:buFont typeface="Arial" panose="020B0604020202020204" pitchFamily="34" charset="0"/>
              <a:buNone/>
            </a:pPr>
            <a:endParaRPr lang="en-US" altLang="ja-JP" dirty="0"/>
          </a:p>
          <a:p>
            <a:pPr marL="0" indent="0">
              <a:buFont typeface="Arial" panose="020B0604020202020204" pitchFamily="34" charset="0"/>
              <a:buNone/>
            </a:pPr>
            <a:endParaRPr lang="ja-JP" altLang="en-US" dirty="0"/>
          </a:p>
        </p:txBody>
      </p:sp>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61485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graphicFrame>
        <p:nvGraphicFramePr>
          <p:cNvPr id="11" name="表 10"/>
          <p:cNvGraphicFramePr>
            <a:graphicFrameLocks noGrp="1"/>
          </p:cNvGraphicFramePr>
          <p:nvPr/>
        </p:nvGraphicFramePr>
        <p:xfrm>
          <a:off x="570600" y="1353135"/>
          <a:ext cx="8864125" cy="4884177"/>
        </p:xfrm>
        <a:graphic>
          <a:graphicData uri="http://schemas.openxmlformats.org/drawingml/2006/table">
            <a:tbl>
              <a:tblPr firstRow="1" bandRow="1">
                <a:tableStyleId>{00A15C55-8517-42AA-B614-E9B94910E393}</a:tableStyleId>
              </a:tblPr>
              <a:tblGrid>
                <a:gridCol w="1296491">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3175146">
                  <a:extLst>
                    <a:ext uri="{9D8B030D-6E8A-4147-A177-3AD203B41FA5}">
                      <a16:colId xmlns:a16="http://schemas.microsoft.com/office/drawing/2014/main" val="20002"/>
                    </a:ext>
                  </a:extLst>
                </a:gridCol>
              </a:tblGrid>
              <a:tr h="288032">
                <a:tc>
                  <a:txBody>
                    <a:bodyPr/>
                    <a:lstStyle/>
                    <a:p>
                      <a:r>
                        <a:rPr kumimoji="1" lang="ja-JP" altLang="en-US" dirty="0"/>
                        <a:t>種類</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dirty="0"/>
                        <a:t>意味</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dirty="0"/>
                        <a:t>接続語</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0"/>
                  </a:ext>
                </a:extLst>
              </a:tr>
              <a:tr h="1578233">
                <a:tc>
                  <a:txBody>
                    <a:bodyPr/>
                    <a:lstStyle/>
                    <a:p>
                      <a:r>
                        <a:rPr kumimoji="1" lang="ja-JP" altLang="en-US" sz="2000" dirty="0">
                          <a:solidFill>
                            <a:schemeClr val="accent2">
                              <a:lumMod val="50000"/>
                            </a:schemeClr>
                          </a:solidFill>
                        </a:rPr>
                        <a:t>言い換え</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前の内容について詳しく説明したり、</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言い換えたりする</a:t>
                      </a:r>
                      <a:r>
                        <a:rPr kumimoji="1" lang="ja-JP" altLang="en-US" sz="1800" kern="1200" dirty="0">
                          <a:solidFill>
                            <a:schemeClr val="accent2">
                              <a:lumMod val="50000"/>
                            </a:schemeClr>
                          </a:solidFill>
                          <a:effectLst/>
                        </a:rPr>
                        <a:t>。</a:t>
                      </a:r>
                      <a:endParaRPr kumimoji="1" lang="en-US" altLang="ja-JP" sz="1800" kern="1200" dirty="0">
                        <a:solidFill>
                          <a:schemeClr val="accent2">
                            <a:lumMod val="50000"/>
                          </a:schemeClr>
                        </a:solidFill>
                        <a:effectLst/>
                      </a:endParaRPr>
                    </a:p>
                    <a:p>
                      <a:endParaRPr kumimoji="1" lang="en-US" altLang="ja-JP" sz="1400" dirty="0">
                        <a:solidFill>
                          <a:schemeClr val="accent2">
                            <a:lumMod val="50000"/>
                          </a:schemeClr>
                        </a:solidFill>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dirty="0">
                          <a:solidFill>
                            <a:schemeClr val="accent2">
                              <a:lumMod val="50000"/>
                            </a:schemeClr>
                          </a:solidFill>
                        </a:rPr>
                        <a:t>大阪は彼が生まれ育った場所、</a:t>
                      </a:r>
                      <a:r>
                        <a:rPr kumimoji="1" lang="ja-JP" altLang="en-US" sz="1600" dirty="0">
                          <a:solidFill>
                            <a:srgbClr val="FF0000"/>
                          </a:solidFill>
                        </a:rPr>
                        <a:t>つまり</a:t>
                      </a:r>
                      <a:r>
                        <a:rPr kumimoji="1" lang="ja-JP" altLang="en-US" sz="1600" dirty="0">
                          <a:solidFill>
                            <a:schemeClr val="accent2">
                              <a:lumMod val="50000"/>
                            </a:schemeClr>
                          </a:solidFill>
                        </a:rPr>
                        <a:t>出身地だ</a:t>
                      </a:r>
                      <a:r>
                        <a:rPr kumimoji="1" lang="ja-JP" altLang="en-US" sz="1800" dirty="0">
                          <a:solidFill>
                            <a:schemeClr val="accent2">
                              <a:lumMod val="50000"/>
                            </a:schemeClr>
                          </a:solidFill>
                        </a:rPr>
                        <a:t>。</a:t>
                      </a:r>
                      <a:endParaRPr kumimoji="1" lang="ja-JP" altLang="en-US" sz="18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つまり</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すなわち</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要するに</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1"/>
                  </a:ext>
                </a:extLst>
              </a:tr>
              <a:tr h="1439937">
                <a:tc>
                  <a:txBody>
                    <a:bodyPr/>
                    <a:lstStyle/>
                    <a:p>
                      <a:r>
                        <a:rPr kumimoji="1" lang="ja-JP" altLang="en-US" sz="2000" dirty="0">
                          <a:solidFill>
                            <a:schemeClr val="accent2">
                              <a:lumMod val="50000"/>
                            </a:schemeClr>
                          </a:solidFill>
                        </a:rPr>
                        <a:t>例示</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前の内容について例を示す。</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accent2">
                            <a:lumMod val="50000"/>
                          </a:schemeClr>
                        </a:solidFill>
                        <a:effectLst/>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dirty="0">
                          <a:solidFill>
                            <a:schemeClr val="accent2">
                              <a:lumMod val="50000"/>
                            </a:schemeClr>
                          </a:solidFill>
                        </a:rPr>
                        <a:t>私の趣味はスポーツ観戦だ。</a:t>
                      </a:r>
                      <a:r>
                        <a:rPr kumimoji="1" lang="ja-JP" altLang="en-US" sz="1600" dirty="0">
                          <a:solidFill>
                            <a:srgbClr val="FF0000"/>
                          </a:solidFill>
                        </a:rPr>
                        <a:t>とりわけ</a:t>
                      </a:r>
                      <a:r>
                        <a:rPr kumimoji="1" lang="ja-JP" altLang="en-US" sz="1600" dirty="0">
                          <a:solidFill>
                            <a:schemeClr val="accent2">
                              <a:lumMod val="50000"/>
                            </a:schemeClr>
                          </a:solidFill>
                        </a:rPr>
                        <a:t>ラグビーが好きだ。</a:t>
                      </a:r>
                      <a:endPar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例えば</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いわば</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とりわけ</a:t>
                      </a:r>
                      <a:endParaRPr kumimoji="1"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2"/>
                  </a:ext>
                </a:extLst>
              </a:tr>
              <a:tr h="691537">
                <a:tc>
                  <a:txBody>
                    <a:bodyPr/>
                    <a:lstStyle/>
                    <a:p>
                      <a:r>
                        <a:rPr kumimoji="1" lang="ja-JP" altLang="en-US" sz="2000" dirty="0">
                          <a:solidFill>
                            <a:schemeClr val="accent2">
                              <a:lumMod val="50000"/>
                            </a:schemeClr>
                          </a:solidFill>
                        </a:rPr>
                        <a:t>転換</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前の内容から話題・状況を変える。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accent2">
                            <a:lumMod val="50000"/>
                          </a:schemeClr>
                        </a:solidFill>
                        <a:effectLst/>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dirty="0">
                          <a:solidFill>
                            <a:schemeClr val="accent2">
                              <a:lumMod val="50000"/>
                            </a:schemeClr>
                          </a:solidFill>
                        </a:rPr>
                        <a:t>この本面白かったよ。ありがとう。</a:t>
                      </a:r>
                      <a:r>
                        <a:rPr kumimoji="1" lang="ja-JP" altLang="en-US" sz="1600" dirty="0">
                          <a:solidFill>
                            <a:srgbClr val="FF0000"/>
                          </a:solidFill>
                        </a:rPr>
                        <a:t>ところで</a:t>
                      </a:r>
                      <a:r>
                        <a:rPr kumimoji="1" lang="ja-JP" altLang="en-US" sz="1600" dirty="0">
                          <a:solidFill>
                            <a:schemeClr val="accent2">
                              <a:lumMod val="50000"/>
                            </a:schemeClr>
                          </a:solidFill>
                        </a:rPr>
                        <a:t>、明日の予定だけど</a:t>
                      </a:r>
                      <a:r>
                        <a:rPr kumimoji="1" lang="en-US" altLang="ja-JP" sz="1600" dirty="0">
                          <a:solidFill>
                            <a:schemeClr val="accent2">
                              <a:lumMod val="50000"/>
                            </a:schemeClr>
                          </a:solidFill>
                        </a:rPr>
                        <a:t>…</a:t>
                      </a:r>
                      <a:endPar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さて</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ところで</a:t>
                      </a:r>
                      <a:endParaRPr kumimoji="1"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41</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p:cNvSpPr txBox="1">
            <a:spLocks/>
          </p:cNvSpPr>
          <p:nvPr/>
        </p:nvSpPr>
        <p:spPr>
          <a:xfrm>
            <a:off x="519951" y="838473"/>
            <a:ext cx="8913972" cy="6480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b="1" dirty="0">
                <a:solidFill>
                  <a:srgbClr val="FF0000"/>
                </a:solidFill>
              </a:rPr>
              <a:t>接続語一覧表</a:t>
            </a:r>
            <a:r>
              <a:rPr lang="en-US" altLang="ja-JP" b="1" dirty="0">
                <a:solidFill>
                  <a:srgbClr val="FF0000"/>
                </a:solidFill>
              </a:rPr>
              <a:t>4</a:t>
            </a:r>
          </a:p>
          <a:p>
            <a:pPr marL="0" indent="0">
              <a:buFont typeface="Arial" panose="020B0604020202020204" pitchFamily="34" charset="0"/>
              <a:buNone/>
            </a:pPr>
            <a:endParaRPr lang="en-US" altLang="ja-JP" dirty="0"/>
          </a:p>
          <a:p>
            <a:pPr marL="0" indent="0">
              <a:buFont typeface="Arial" panose="020B0604020202020204" pitchFamily="34" charset="0"/>
              <a:buNone/>
            </a:pPr>
            <a:endParaRPr lang="ja-JP" altLang="en-US" dirty="0"/>
          </a:p>
        </p:txBody>
      </p:sp>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661796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5221" y="2136777"/>
            <a:ext cx="8913972" cy="2012303"/>
          </a:xfrm>
        </p:spPr>
        <p:txBody>
          <a:bodyPr>
            <a:noAutofit/>
          </a:bodyPr>
          <a:lstStyle/>
          <a:p>
            <a:pPr marL="0" indent="0" algn="ctr">
              <a:buNone/>
            </a:pPr>
            <a:r>
              <a:rPr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以上を参考にしながら</a:t>
            </a:r>
            <a:endParaRPr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p.28</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42</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3347337E-08EF-B0DD-FF59-FF1D672125A9}"/>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652877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持つ が含まれている画像&#10;&#10;自動的に生成された説明">
            <a:extLst>
              <a:ext uri="{FF2B5EF4-FFF2-40B4-BE49-F238E27FC236}">
                <a16:creationId xmlns:a16="http://schemas.microsoft.com/office/drawing/2014/main" id="{990BEB76-F02C-59F2-4D4E-08DB6344C9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039" y="1246309"/>
            <a:ext cx="4696148" cy="4696148"/>
          </a:xfrm>
          <a:prstGeom prst="rect">
            <a:avLst/>
          </a:prstGeom>
        </p:spPr>
      </p:pic>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495220" y="-531440"/>
            <a:ext cx="8913972" cy="360040"/>
          </a:xfrm>
        </p:spPr>
        <p:txBody>
          <a:bodyPr>
            <a:noAutofit/>
          </a:bodyPr>
          <a:lstStyle/>
          <a:p>
            <a:r>
              <a:rPr kumimoji="1" lang="ja-JP" altLang="en-US"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10" name="コンテンツ プレースホルダー 2"/>
          <p:cNvSpPr>
            <a:spLocks noGrp="1"/>
          </p:cNvSpPr>
          <p:nvPr>
            <p:ph idx="1"/>
          </p:nvPr>
        </p:nvSpPr>
        <p:spPr>
          <a:xfrm>
            <a:off x="591227" y="1115301"/>
            <a:ext cx="8889898" cy="5161088"/>
          </a:xfrm>
          <a:solidFill>
            <a:schemeClr val="bg1">
              <a:alpha val="75000"/>
            </a:schemeClr>
          </a:solidFill>
          <a:effectLst/>
        </p:spPr>
        <p:txBody>
          <a:bodyPr>
            <a:noAutofit/>
          </a:bodyPr>
          <a:lstStyle/>
          <a:p>
            <a:pPr>
              <a:buFont typeface="Wingdings" panose="05000000000000000000" pitchFamily="2" charset="2"/>
              <a:buChar char="Ø"/>
            </a:pPr>
            <a:r>
              <a:rPr lang="ja-JP" altLang="en-US" sz="3600" dirty="0"/>
              <a:t>要点をとらえる</a:t>
            </a:r>
            <a:endParaRPr kumimoji="1" lang="en-US" altLang="ja-JP" sz="3600" dirty="0"/>
          </a:p>
          <a:p>
            <a:pPr marL="0" indent="0">
              <a:buNone/>
            </a:pPr>
            <a:endParaRPr lang="en-US" altLang="ja-JP" sz="2000" dirty="0"/>
          </a:p>
          <a:p>
            <a:pPr marL="0" indent="0">
              <a:buNone/>
            </a:pPr>
            <a:r>
              <a:rPr lang="ja-JP" altLang="en-US" sz="3600" dirty="0"/>
              <a:t>文章の内容を正確に理解するためには、</a:t>
            </a:r>
            <a:br>
              <a:rPr lang="en-US" altLang="ja-JP" sz="3600" dirty="0"/>
            </a:b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「文章の中で重要な部分はどこか？」を</a:t>
            </a:r>
            <a:b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理解すること、つまり、</a:t>
            </a:r>
            <a:r>
              <a:rPr lang="ja-JP" altLang="en-US"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要点</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をとらえる</a:t>
            </a:r>
            <a:b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ことが大切です。</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p>
          <a:p>
            <a:pPr marL="0" indent="0">
              <a:buNone/>
            </a:pPr>
            <a:r>
              <a:rPr lang="ja-JP" altLang="en-US" sz="3600" dirty="0"/>
              <a:t>では、例題に挑戦してみましょう。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43</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785058C1-3B5F-6326-A21A-8AFB4889E47A}"/>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592506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199678" y="1171577"/>
            <a:ext cx="9361040" cy="4777704"/>
          </a:xfrm>
          <a:solidFill>
            <a:schemeClr val="bg1">
              <a:alpha val="45000"/>
            </a:schemeClr>
          </a:solidFill>
        </p:spPr>
        <p:txBody>
          <a:bodyPr>
            <a:noAutofit/>
          </a:bodyPr>
          <a:lstStyle/>
          <a:p>
            <a:pPr marL="0" indent="0">
              <a:buNone/>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（問）次の文章の中で、残すべき部分（＝なくしてしまうと文章の大事な意味が失われてしまう部分）をすべて選びましょう。</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000" dirty="0"/>
          </a:p>
          <a:p>
            <a:pPr marL="0" indent="0">
              <a:buNone/>
            </a:pP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①食生活が豊かな現代において／②ついつい食べすぎたりして</a:t>
            </a:r>
            <a:r>
              <a:rPr lang="ja-JP" altLang="en-US" sz="4000" b="1" dirty="0"/>
              <a:t>／</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③肥満に悩む人が少なくないという。</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FF4EC1B8-035C-BC6F-7213-B9D070707C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74332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コンテンツ プレースホルダー 2"/>
          <p:cNvSpPr>
            <a:spLocks noGrp="1"/>
          </p:cNvSpPr>
          <p:nvPr>
            <p:ph idx="1"/>
          </p:nvPr>
        </p:nvSpPr>
        <p:spPr>
          <a:xfrm>
            <a:off x="455036" y="1196975"/>
            <a:ext cx="9177690" cy="4824313"/>
          </a:xfrm>
        </p:spPr>
        <p:txBody>
          <a:bodyPr>
            <a:normAutofit/>
          </a:bodyPr>
          <a:lstStyle/>
          <a:p>
            <a:pPr marL="0" indent="0">
              <a:buNone/>
            </a:pPr>
            <a:r>
              <a:rPr lang="ja-JP" altLang="en-US"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①食生活が豊かな現代において</a:t>
            </a:r>
            <a:r>
              <a:rPr lang="ja-JP" altLang="en-US" sz="4000" dirty="0">
                <a:solidFill>
                  <a:srgbClr val="002060"/>
                </a:solidFill>
              </a:rPr>
              <a:t>／</a:t>
            </a: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②ついつい食べすぎたりして</a:t>
            </a:r>
            <a:r>
              <a:rPr lang="ja-JP" altLang="en-US" sz="4000" dirty="0"/>
              <a:t>／</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③肥満に悩む人が少なくないという。</a:t>
            </a:r>
            <a:endParaRPr lang="en-US" altLang="ja-JP"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→②はなくても意味が通じる</a:t>
            </a: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45</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5D855667-6B99-2F0F-26F8-06E91A4A9DB4}"/>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98473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271686" y="1196975"/>
            <a:ext cx="9361039" cy="4680297"/>
          </a:xfrm>
          <a:solidFill>
            <a:schemeClr val="bg1">
              <a:alpha val="66000"/>
            </a:schemeClr>
          </a:solidFill>
        </p:spPr>
        <p:txBody>
          <a:bodyPr>
            <a:normAutofit/>
          </a:bodyPr>
          <a:lstStyle/>
          <a:p>
            <a:pPr marL="0" indent="0">
              <a:buNone/>
            </a:pPr>
            <a:r>
              <a:rPr lang="ja-JP" altLang="en-US" sz="3600" dirty="0"/>
              <a:t>（問）次の文章の中で、</a:t>
            </a:r>
            <a:endParaRPr lang="en-US" altLang="ja-JP" sz="3600" dirty="0"/>
          </a:p>
          <a:p>
            <a:pPr marL="0" indent="0">
              <a:buNone/>
            </a:pPr>
            <a:r>
              <a:rPr lang="ja-JP" altLang="en-US" sz="3600" dirty="0"/>
              <a:t>　残すべき部分をすべて選びましょう。</a:t>
            </a:r>
          </a:p>
          <a:p>
            <a:pPr marL="0" indent="0">
              <a:buNone/>
            </a:pPr>
            <a:endParaRPr lang="en-US" altLang="ja-JP" sz="2000" dirty="0"/>
          </a:p>
          <a:p>
            <a:pPr marL="0" indent="0">
              <a:buNone/>
            </a:pPr>
            <a:r>
              <a:rPr lang="ja-JP" altLang="en-US" sz="3600" b="1" dirty="0"/>
              <a:t>①小さな動物たちを／②家畜としてではなく／③ペットとして飼う／④世帯は／⑤昔から／⑥少なくない。</a:t>
            </a:r>
            <a:endParaRPr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1EAC5596-B208-BBA3-C141-ED833859C1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145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2"/>
          <p:cNvSpPr>
            <a:spLocks noGrp="1"/>
          </p:cNvSpPr>
          <p:nvPr>
            <p:ph idx="1"/>
          </p:nvPr>
        </p:nvSpPr>
        <p:spPr>
          <a:xfrm>
            <a:off x="308042" y="1052736"/>
            <a:ext cx="9281522" cy="5112567"/>
          </a:xfrm>
        </p:spPr>
        <p:txBody>
          <a:bodyPr>
            <a:noAutofit/>
          </a:bodyPr>
          <a:lstStyle/>
          <a:p>
            <a:pPr marL="0" indent="0">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①小さな動物たちを</a:t>
            </a:r>
            <a:r>
              <a:rPr lang="ja-JP" altLang="en-US" sz="4400" dirty="0">
                <a:solidFill>
                  <a:srgbClr val="002060"/>
                </a:solidFill>
              </a:rPr>
              <a:t>／</a:t>
            </a:r>
            <a:r>
              <a:rPr lang="ja-JP" altLang="en-US" sz="4400" dirty="0">
                <a:latin typeface="メイリオ" panose="020B0604030504040204" pitchFamily="50" charset="-128"/>
                <a:ea typeface="メイリオ" panose="020B0604030504040204" pitchFamily="50" charset="-128"/>
                <a:cs typeface="メイリオ" panose="020B0604030504040204" pitchFamily="50" charset="-128"/>
              </a:rPr>
              <a:t>②家畜としてではなく</a:t>
            </a:r>
            <a:r>
              <a:rPr lang="ja-JP" altLang="en-US" sz="4400" dirty="0"/>
              <a:t>／</a:t>
            </a: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③ペットとして飼う</a:t>
            </a:r>
            <a:r>
              <a:rPr lang="ja-JP" altLang="en-US" sz="4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④世帯は</a:t>
            </a:r>
            <a:r>
              <a:rPr lang="ja-JP" altLang="en-US" sz="4400" dirty="0">
                <a:solidFill>
                  <a:srgbClr val="002060"/>
                </a:solidFill>
              </a:rPr>
              <a:t>／</a:t>
            </a:r>
            <a:r>
              <a:rPr lang="ja-JP" altLang="en-US" sz="4400" dirty="0">
                <a:latin typeface="メイリオ" panose="020B0604030504040204" pitchFamily="50" charset="-128"/>
                <a:ea typeface="メイリオ" panose="020B0604030504040204" pitchFamily="50" charset="-128"/>
                <a:cs typeface="メイリオ" panose="020B0604030504040204" pitchFamily="50" charset="-128"/>
              </a:rPr>
              <a:t>⑤昔から</a:t>
            </a:r>
            <a:r>
              <a:rPr lang="ja-JP" altLang="en-US" sz="4400" dirty="0"/>
              <a:t>／</a:t>
            </a: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⑥少なくない。</a:t>
            </a:r>
            <a:endParaRPr lang="en-US" altLang="ja-JP"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t>→②「家畜としてではなく」のように、</a:t>
            </a:r>
            <a:br>
              <a:rPr lang="en-US" altLang="ja-JP" b="1" dirty="0"/>
            </a:br>
            <a:r>
              <a:rPr lang="ja-JP" altLang="en-US" b="1" dirty="0"/>
              <a:t>分かりやすくするために説明を詳しくしている部分は、なくても意味が通じます。</a:t>
            </a: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47</a:t>
            </a:fld>
            <a:r>
              <a:rPr lang="ja-JP" altLang="en-US" dirty="0"/>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48314493-A4D6-BF88-B780-8D48B00ABCE9}"/>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50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343694" y="1008077"/>
            <a:ext cx="9433048" cy="5184775"/>
          </a:xfrm>
          <a:solidFill>
            <a:schemeClr val="bg1">
              <a:alpha val="68000"/>
            </a:schemeClr>
          </a:solidFill>
        </p:spPr>
        <p:txBody>
          <a:bodyPr>
            <a:normAutofit/>
          </a:bodyPr>
          <a:lstStyle/>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①外来語をよく使う人は、外来語に対するイメージがよい。</a:t>
            </a:r>
            <a:r>
              <a:rPr lang="ja-JP" altLang="en-US" sz="4000" b="1" dirty="0"/>
              <a:t>／</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②外来語を「開放的で便利でよい」ととらえている。</a:t>
            </a:r>
            <a:r>
              <a:rPr lang="ja-JP" altLang="en-US" sz="4000" b="1" dirty="0"/>
              <a:t>／</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③反対に、</a:t>
            </a:r>
            <a:r>
              <a:rPr lang="ja-JP" altLang="en-US" sz="4000" b="1" dirty="0"/>
              <a:t>／</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④あまり使わない人は、外来語に対するイメージが悪い。</a:t>
            </a:r>
            <a:r>
              <a:rPr lang="ja-JP" altLang="en-US" sz="4000" b="1" dirty="0"/>
              <a:t>／</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⑤外来語は「冷たくて不便で悪い」と感じているのである。</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DAFD3591-517F-819E-1F45-6596E346B0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16746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直角三角形 1"/>
          <p:cNvSpPr/>
          <p:nvPr/>
        </p:nvSpPr>
        <p:spPr bwMode="auto">
          <a:xfrm rot="16200000">
            <a:off x="4345611" y="-1790706"/>
            <a:ext cx="1729938" cy="8568952"/>
          </a:xfrm>
          <a:prstGeom prst="rtTriangle">
            <a:avLst/>
          </a:prstGeom>
          <a:solidFill>
            <a:schemeClr val="bg2"/>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7" name="Text Box 8"/>
          <p:cNvSpPr txBox="1">
            <a:spLocks noChangeArrowheads="1"/>
          </p:cNvSpPr>
          <p:nvPr/>
        </p:nvSpPr>
        <p:spPr bwMode="auto">
          <a:xfrm>
            <a:off x="573554" y="3357864"/>
            <a:ext cx="8909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入学　　　　在校　　　　就活　　　　　卒業　　　</a:t>
            </a:r>
            <a:endPar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8"/>
          <p:cNvSpPr txBox="1">
            <a:spLocks noChangeArrowheads="1"/>
          </p:cNvSpPr>
          <p:nvPr/>
        </p:nvSpPr>
        <p:spPr bwMode="auto">
          <a:xfrm>
            <a:off x="476689" y="4118307"/>
            <a:ext cx="1983031" cy="1938992"/>
          </a:xfrm>
          <a:prstGeom prst="rect">
            <a:avLst/>
          </a:prstGeom>
          <a:noFill/>
          <a:ln>
            <a:noFill/>
          </a:ln>
          <a:effec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a:t>
            </a:r>
            <a:r>
              <a:rPr kumimoji="1" lang="ja-JP" altLang="en-US"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177\AppData\Local\Microsoft\Windows\INetCache\IE\IHA7OHZ7\publicdomainq-0008708qaqllk[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163" y="2278731"/>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14" name="Text Box 8"/>
          <p:cNvSpPr txBox="1">
            <a:spLocks noChangeArrowheads="1"/>
          </p:cNvSpPr>
          <p:nvPr/>
        </p:nvSpPr>
        <p:spPr bwMode="auto">
          <a:xfrm>
            <a:off x="265485" y="911622"/>
            <a:ext cx="89090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これから、みなさんが</a:t>
            </a:r>
            <a:endPar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挑戦するさまざまなこと</a:t>
            </a:r>
            <a:r>
              <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2">
            <a:extLst>
              <a:ext uri="{FF2B5EF4-FFF2-40B4-BE49-F238E27FC236}">
                <a16:creationId xmlns:a16="http://schemas.microsoft.com/office/drawing/2014/main" id="{5172DAE3-9E9A-00EC-F05F-A9A63109932F}"/>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8">
            <a:extLst>
              <a:ext uri="{FF2B5EF4-FFF2-40B4-BE49-F238E27FC236}">
                <a16:creationId xmlns:a16="http://schemas.microsoft.com/office/drawing/2014/main" id="{3DB24E1F-844B-5896-2F53-C15CD58AEB2F}"/>
              </a:ext>
            </a:extLst>
          </p:cNvPr>
          <p:cNvSpPr txBox="1">
            <a:spLocks noChangeArrowheads="1"/>
          </p:cNvSpPr>
          <p:nvPr/>
        </p:nvSpPr>
        <p:spPr bwMode="auto">
          <a:xfrm>
            <a:off x="3007990" y="4116448"/>
            <a:ext cx="30212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実習・実験</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a:t>
            </a:r>
            <a:r>
              <a:rPr kumimoji="1" lang="ja-JP" altLang="en-US"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8">
            <a:extLst>
              <a:ext uri="{FF2B5EF4-FFF2-40B4-BE49-F238E27FC236}">
                <a16:creationId xmlns:a16="http://schemas.microsoft.com/office/drawing/2014/main" id="{E24301D5-3E1C-BF37-EAC7-85D24EFF416F}"/>
              </a:ext>
            </a:extLst>
          </p:cNvPr>
          <p:cNvSpPr txBox="1">
            <a:spLocks noChangeArrowheads="1"/>
          </p:cNvSpPr>
          <p:nvPr/>
        </p:nvSpPr>
        <p:spPr bwMode="auto">
          <a:xfrm>
            <a:off x="6577500" y="4116448"/>
            <a:ext cx="28082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履歴書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自己ＰＲ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面接</a:t>
            </a:r>
            <a:r>
              <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2" descr="C:\Users\k1177\AppData\Local\Microsoft\Windows\INetCache\IE\IHA7OHZ7\publicdomainq-0008708qaqllk[1].png">
            <a:extLst>
              <a:ext uri="{FF2B5EF4-FFF2-40B4-BE49-F238E27FC236}">
                <a16:creationId xmlns:a16="http://schemas.microsoft.com/office/drawing/2014/main" id="{39B04459-DBA9-BB2F-503D-15E35AEE5E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821" y="1899094"/>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pic>
        <p:nvPicPr>
          <p:cNvPr id="11" name="Picture 2" descr="C:\Users\k1177\AppData\Local\Microsoft\Windows\INetCache\IE\IHA7OHZ7\publicdomainq-0008708qaqllk[1].png">
            <a:extLst>
              <a:ext uri="{FF2B5EF4-FFF2-40B4-BE49-F238E27FC236}">
                <a16:creationId xmlns:a16="http://schemas.microsoft.com/office/drawing/2014/main" id="{24FBEF4A-8679-D0A2-28B0-4CB8704E19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2486" y="1448836"/>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コンテンツ プレースホルダー 2"/>
          <p:cNvSpPr>
            <a:spLocks noGrp="1"/>
          </p:cNvSpPr>
          <p:nvPr>
            <p:ph idx="1"/>
          </p:nvPr>
        </p:nvSpPr>
        <p:spPr>
          <a:xfrm>
            <a:off x="457802" y="980951"/>
            <a:ext cx="8913972" cy="4968329"/>
          </a:xfrm>
        </p:spPr>
        <p:txBody>
          <a:bodyPr>
            <a:normAutofit fontScale="92500"/>
          </a:bodyPr>
          <a:lstStyle/>
          <a:p>
            <a:pPr marL="0" indent="0">
              <a:buNone/>
            </a:pPr>
            <a:r>
              <a:rPr lang="ja-JP" altLang="en-US" dirty="0">
                <a:solidFill>
                  <a:srgbClr val="FF0000"/>
                </a:solidFill>
              </a:rPr>
              <a:t>★答え★</a:t>
            </a: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①外来語をよく使う人は、外来語に対するイメージがよい。</a:t>
            </a:r>
            <a:r>
              <a:rPr lang="ja-JP" altLang="en-US" sz="4300" dirty="0">
                <a:solidFill>
                  <a:schemeClr val="accent1">
                    <a:lumMod val="50000"/>
                  </a:schemeClr>
                </a:solidFill>
              </a:rPr>
              <a:t>／</a:t>
            </a:r>
            <a:r>
              <a:rPr lang="ja-JP" altLang="en-US" sz="43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②外来語を「開放的で便利でよい」ととらえている。</a:t>
            </a:r>
            <a:r>
              <a:rPr lang="ja-JP" altLang="en-US" sz="4300" dirty="0"/>
              <a:t>／</a:t>
            </a:r>
            <a:r>
              <a:rPr lang="ja-JP" altLang="en-US" sz="43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③反対に、</a:t>
            </a:r>
            <a:r>
              <a:rPr lang="ja-JP" altLang="en-US" sz="4300" dirty="0"/>
              <a:t>／</a:t>
            </a:r>
            <a:r>
              <a:rPr lang="ja-JP" altLang="en-US" sz="4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④あまり使わない人は、外来語に対するイメージが悪い。</a:t>
            </a:r>
            <a:r>
              <a:rPr lang="ja-JP" altLang="en-US" sz="4300" dirty="0">
                <a:solidFill>
                  <a:schemeClr val="accent1">
                    <a:lumMod val="50000"/>
                  </a:schemeClr>
                </a:solidFill>
              </a:rPr>
              <a:t>／</a:t>
            </a:r>
            <a:r>
              <a:rPr lang="ja-JP" altLang="en-US" sz="43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⑤外来語は「冷たくて不便で悪い」と感じているのである。</a:t>
            </a:r>
            <a:endPar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49</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D4CBFBDC-0A12-A575-6FBE-633E36A2A153}"/>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610102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例題の内容をふまえて、</a:t>
            </a:r>
            <a:endParaRPr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p.32</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5400" b="1" dirty="0">
                <a:solidFill>
                  <a:srgbClr val="FF0000"/>
                </a:solidFill>
              </a:rPr>
              <a:t>37</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r>
              <a:rPr kumimoji="1" lang="ja-JP" altLang="en-US" sz="6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6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en-US" altLang="ja-JP" sz="6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ja-JP" altLang="en-US" sz="48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50</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A87DF5C0-E64F-2BA1-03EE-B85324AF07C1}"/>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166264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持つ が含まれている画像&#10;&#10;自動的に生成された説明">
            <a:extLst>
              <a:ext uri="{FF2B5EF4-FFF2-40B4-BE49-F238E27FC236}">
                <a16:creationId xmlns:a16="http://schemas.microsoft.com/office/drawing/2014/main" id="{9CD0BF78-7BD7-9B04-77A3-5A2956A9F6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039" y="1246309"/>
            <a:ext cx="4696148" cy="4696148"/>
          </a:xfrm>
          <a:prstGeom prst="rect">
            <a:avLst/>
          </a:prstGeom>
        </p:spPr>
      </p:pic>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495220" y="-531440"/>
            <a:ext cx="8913972" cy="360040"/>
          </a:xfrm>
        </p:spPr>
        <p:txBody>
          <a:bodyPr>
            <a:noAutofit/>
          </a:bodyPr>
          <a:lstStyle/>
          <a:p>
            <a:r>
              <a:rPr kumimoji="1" lang="ja-JP" altLang="en-US"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10" name="コンテンツ プレースホルダー 2"/>
          <p:cNvSpPr>
            <a:spLocks noGrp="1"/>
          </p:cNvSpPr>
          <p:nvPr>
            <p:ph idx="1"/>
          </p:nvPr>
        </p:nvSpPr>
        <p:spPr>
          <a:xfrm>
            <a:off x="248237" y="1137890"/>
            <a:ext cx="9401131" cy="5161088"/>
          </a:xfrm>
          <a:solidFill>
            <a:schemeClr val="bg1">
              <a:alpha val="75000"/>
            </a:schemeClr>
          </a:solidFill>
          <a:effectLst/>
        </p:spPr>
        <p:txBody>
          <a:bodyPr>
            <a:normAutofit/>
          </a:bodyPr>
          <a:lstStyle/>
          <a:p>
            <a:pPr>
              <a:buFont typeface="Wingdings" panose="05000000000000000000" pitchFamily="2" charset="2"/>
              <a:buChar char="Ø"/>
            </a:pPr>
            <a:r>
              <a:rPr kumimoji="1" lang="ja-JP" altLang="en-US" sz="3600" dirty="0"/>
              <a:t>要旨を</a:t>
            </a:r>
            <a:r>
              <a:rPr lang="ja-JP" altLang="en-US" sz="3600" dirty="0"/>
              <a:t>とらえる</a:t>
            </a:r>
            <a:endParaRPr lang="en-US" altLang="ja-JP" sz="3600" dirty="0"/>
          </a:p>
          <a:p>
            <a:pPr marL="0" indent="0">
              <a:buNone/>
            </a:pPr>
            <a:r>
              <a:rPr lang="ja-JP" altLang="en-US" sz="2000" dirty="0"/>
              <a:t>　</a:t>
            </a:r>
            <a:endParaRPr lang="en-US" altLang="ja-JP" sz="2000" dirty="0"/>
          </a:p>
          <a:p>
            <a:pPr marL="0" indent="0">
              <a:buNone/>
            </a:pPr>
            <a:r>
              <a:rPr lang="ja-JP" altLang="en-US" sz="3600" dirty="0"/>
              <a:t>要点の次は、</a:t>
            </a:r>
            <a:r>
              <a:rPr lang="ja-JP" altLang="en-US" sz="3600" b="1" dirty="0">
                <a:solidFill>
                  <a:srgbClr val="FF0000"/>
                </a:solidFill>
              </a:rPr>
              <a:t>要旨</a:t>
            </a:r>
            <a:r>
              <a:rPr lang="ja-JP" altLang="en-US" sz="3600" dirty="0"/>
              <a:t>をとらえましょう。</a:t>
            </a:r>
            <a:endParaRPr lang="en-US" altLang="ja-JP" sz="3600" dirty="0"/>
          </a:p>
          <a:p>
            <a:pPr marL="0" indent="0">
              <a:buNone/>
            </a:pPr>
            <a:r>
              <a:rPr lang="ja-JP" altLang="en-US" sz="3600" dirty="0"/>
              <a:t>　</a:t>
            </a:r>
            <a:endParaRPr lang="en-US" altLang="ja-JP" sz="3600" dirty="0"/>
          </a:p>
          <a:p>
            <a:pPr marL="0" indent="0">
              <a:buNone/>
            </a:pPr>
            <a:r>
              <a:rPr lang="ja-JP" altLang="en-US" sz="3600" dirty="0"/>
              <a:t>要旨とは</a:t>
            </a:r>
            <a:br>
              <a:rPr lang="en-US" altLang="ja-JP" sz="3600" dirty="0"/>
            </a:br>
            <a:r>
              <a:rPr lang="ja-JP" altLang="en-US" sz="3600" dirty="0"/>
              <a:t>「文章全体の主旨をとらえたもの」、</a:t>
            </a:r>
            <a:endParaRPr lang="en-US" altLang="ja-JP" sz="3600" dirty="0"/>
          </a:p>
          <a:p>
            <a:pPr marL="0" indent="0">
              <a:buNone/>
            </a:pPr>
            <a:r>
              <a:rPr lang="ja-JP" altLang="en-US" sz="3600" dirty="0"/>
              <a:t>つまり</a:t>
            </a:r>
            <a:r>
              <a:rPr lang="ja-JP" altLang="en-US" sz="3600" b="1" dirty="0">
                <a:solidFill>
                  <a:srgbClr val="FF0000"/>
                </a:solidFill>
              </a:rPr>
              <a:t>「筆者がいちばん伝えたいこと」</a:t>
            </a:r>
            <a:r>
              <a:rPr lang="ja-JP" altLang="en-US" sz="3600" dirty="0"/>
              <a:t>です。</a:t>
            </a:r>
          </a:p>
          <a:p>
            <a:pPr marL="0" indent="0">
              <a:buNone/>
            </a:pPr>
            <a:endParaRPr lang="en-US" altLang="ja-JP" sz="36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51</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91BE3B3D-55C4-2D58-2412-377A239449C4}"/>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142808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持つ が含まれている画像&#10;&#10;自動的に生成された説明">
            <a:extLst>
              <a:ext uri="{FF2B5EF4-FFF2-40B4-BE49-F238E27FC236}">
                <a16:creationId xmlns:a16="http://schemas.microsoft.com/office/drawing/2014/main" id="{53975F64-41D4-7C8F-D3AE-BA97E9670A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039" y="1246309"/>
            <a:ext cx="4696148" cy="4696148"/>
          </a:xfrm>
          <a:prstGeom prst="rect">
            <a:avLst/>
          </a:prstGeom>
        </p:spPr>
      </p:pic>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495220" y="-531440"/>
            <a:ext cx="8913972" cy="360040"/>
          </a:xfrm>
        </p:spPr>
        <p:txBody>
          <a:bodyPr>
            <a:noAutofit/>
          </a:bodyPr>
          <a:lstStyle/>
          <a:p>
            <a:r>
              <a:rPr kumimoji="1" lang="ja-JP" altLang="en-US"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5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10" name="コンテンツ プレースホルダー 2"/>
          <p:cNvSpPr>
            <a:spLocks noGrp="1"/>
          </p:cNvSpPr>
          <p:nvPr>
            <p:ph idx="1"/>
          </p:nvPr>
        </p:nvSpPr>
        <p:spPr>
          <a:xfrm>
            <a:off x="280356" y="1220662"/>
            <a:ext cx="9691496" cy="5161088"/>
          </a:xfrm>
          <a:solidFill>
            <a:schemeClr val="bg1">
              <a:alpha val="75000"/>
            </a:schemeClr>
          </a:solidFill>
          <a:effectLst/>
        </p:spPr>
        <p:txBody>
          <a:bodyPr>
            <a:normAutofit/>
          </a:bodyPr>
          <a:lstStyle/>
          <a:p>
            <a:pPr>
              <a:buFont typeface="Wingdings" panose="05000000000000000000" pitchFamily="2" charset="2"/>
              <a:buChar char="Ø"/>
            </a:pPr>
            <a:r>
              <a:rPr kumimoji="1" lang="ja-JP" altLang="en-US" sz="3600" dirty="0"/>
              <a:t>要旨を</a:t>
            </a:r>
            <a:r>
              <a:rPr lang="ja-JP" altLang="en-US" sz="3600" dirty="0"/>
              <a:t>とらえる</a:t>
            </a:r>
            <a:endParaRPr lang="en-US" altLang="ja-JP" sz="3600" dirty="0"/>
          </a:p>
          <a:p>
            <a:pPr marL="0" indent="0">
              <a:buNone/>
            </a:pPr>
            <a:r>
              <a:rPr lang="ja-JP" altLang="en-US" sz="2000" dirty="0"/>
              <a:t>　</a:t>
            </a:r>
            <a:endParaRPr lang="en-US" altLang="ja-JP" sz="2000" dirty="0"/>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文章の要旨をとらえるコツは</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①何について書かれているか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t>話題・テーマ</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②筆者は</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どういう意図で述べているか</a:t>
            </a:r>
            <a:endParaRPr lang="en-US" altLang="ja-JP" sz="40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に着目することです。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52</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AFA0B595-7251-9139-EDD9-1C34A870D3C1}"/>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850766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以上</a:t>
            </a:r>
            <a:r>
              <a:rPr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の内容をふまえて、</a:t>
            </a:r>
            <a:endParaRPr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p.38</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r>
              <a:rPr kumimoji="1" lang="ja-JP" altLang="en-US" sz="6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6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en-US" altLang="ja-JP" sz="6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ja-JP" altLang="en-US" sz="48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53</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1F7C0D07-CA50-CCA9-F0B4-2A45B83DB3F4}"/>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549421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63390" y="2492896"/>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54</a:t>
            </a:fld>
            <a:r>
              <a:rPr lang="ja-JP" altLang="en-US" dirty="0"/>
              <a:t>　　　　　　　　　</a:t>
            </a:r>
          </a:p>
        </p:txBody>
      </p:sp>
      <p:sp>
        <p:nvSpPr>
          <p:cNvPr id="2" name="フッター プレースホルダー 1">
            <a:extLst>
              <a:ext uri="{FF2B5EF4-FFF2-40B4-BE49-F238E27FC236}">
                <a16:creationId xmlns:a16="http://schemas.microsoft.com/office/drawing/2014/main" id="{A2072A0F-D2B2-0533-1420-EA1C87F5FCF7}"/>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995065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60888" y="897555"/>
            <a:ext cx="4561708" cy="551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1" name="タイトル 1"/>
          <p:cNvSpPr>
            <a:spLocks noGrp="1"/>
          </p:cNvSpPr>
          <p:nvPr>
            <p:ph type="title"/>
          </p:nvPr>
        </p:nvSpPr>
        <p:spPr>
          <a:xfrm>
            <a:off x="977202" y="-1179512"/>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494275" y="1782762"/>
            <a:ext cx="3891154" cy="4525963"/>
          </a:xfrm>
        </p:spPr>
        <p:txBody>
          <a:bodyPr>
            <a:normAutofit/>
          </a:bodyPr>
          <a:lstStyle/>
          <a:p>
            <a:pPr marL="0" indent="0">
              <a:buNone/>
            </a:pPr>
            <a:r>
              <a:rPr lang="ja-JP" altLang="en-US" sz="2800" dirty="0"/>
              <a:t>（問）</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図の⑨、⑩には</a:t>
            </a:r>
            <a:r>
              <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「差出人」「受取人」</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の名前が入ります。</a:t>
            </a: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正しい位置の組み合わせはどちらですか？</a:t>
            </a: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5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ア：⑨差出人⑩受取人</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イ：⑨受取人⑩差出人</a:t>
            </a:r>
          </a:p>
        </p:txBody>
      </p:sp>
      <p:sp>
        <p:nvSpPr>
          <p:cNvPr id="13" name="スライド番号プレースホルダー 1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55</a:t>
            </a:fld>
            <a:r>
              <a:rPr lang="ja-JP" altLang="en-US" dirty="0"/>
              <a:t>　　　　　　　　　</a:t>
            </a:r>
          </a:p>
        </p:txBody>
      </p:sp>
      <p:pic>
        <p:nvPicPr>
          <p:cNvPr id="12"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977605" y="836712"/>
            <a:ext cx="439097" cy="278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5083562" y="1181346"/>
            <a:ext cx="389981" cy="12464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⑩</a:t>
            </a:r>
          </a:p>
        </p:txBody>
      </p:sp>
      <p:sp>
        <p:nvSpPr>
          <p:cNvPr id="16" name="正方形/長方形 15"/>
          <p:cNvSpPr/>
          <p:nvPr/>
        </p:nvSpPr>
        <p:spPr>
          <a:xfrm>
            <a:off x="5278552" y="4581810"/>
            <a:ext cx="389981" cy="12464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⑨</a:t>
            </a:r>
            <a:endParaRPr kumimoji="1" lang="ja-JP" altLang="en-US" dirty="0">
              <a:solidFill>
                <a:schemeClr val="tx1"/>
              </a:solidFill>
            </a:endParaRPr>
          </a:p>
        </p:txBody>
      </p:sp>
      <p:sp>
        <p:nvSpPr>
          <p:cNvPr id="17" name="Text Box 8"/>
          <p:cNvSpPr txBox="1">
            <a:spLocks noChangeArrowheads="1"/>
          </p:cNvSpPr>
          <p:nvPr/>
        </p:nvSpPr>
        <p:spPr bwMode="auto">
          <a:xfrm>
            <a:off x="521337" y="1242605"/>
            <a:ext cx="9904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285750" indent="-285750" eaLnBrk="0" fontAlgn="base" hangingPunct="0">
              <a:spcBef>
                <a:spcPct val="0"/>
              </a:spcBef>
              <a:spcAft>
                <a:spcPct val="0"/>
              </a:spcAft>
              <a:buFont typeface="Wingdings" panose="05000000000000000000" pitchFamily="2" charset="2"/>
              <a:buChar char="Ø"/>
            </a:pPr>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手紙文の構成</a:t>
            </a:r>
            <a:endParaRPr lang="en-US" altLang="ja-JP"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a:extLst>
              <a:ext uri="{FF2B5EF4-FFF2-40B4-BE49-F238E27FC236}">
                <a16:creationId xmlns:a16="http://schemas.microsoft.com/office/drawing/2014/main" id="{22163B56-3143-905D-5408-40C58B1FFE7D}"/>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94116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08190" y="701407"/>
            <a:ext cx="3816424" cy="593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1" name="タイトル 1"/>
          <p:cNvSpPr>
            <a:spLocks noGrp="1"/>
          </p:cNvSpPr>
          <p:nvPr>
            <p:ph type="title"/>
          </p:nvPr>
        </p:nvSpPr>
        <p:spPr>
          <a:xfrm>
            <a:off x="742831" y="-819472"/>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657017" y="1148728"/>
            <a:ext cx="4205216" cy="2568947"/>
          </a:xfrm>
        </p:spPr>
        <p:txBody>
          <a:bodyPr/>
          <a:lstStyle/>
          <a:p>
            <a:pPr marL="0" indent="0">
              <a:buNone/>
            </a:pPr>
            <a:r>
              <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ア：⑨差出人</a:t>
            </a:r>
            <a:endParaRPr lang="en-US" altLang="ja-JP" sz="3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⑩受取人</a:t>
            </a:r>
            <a:endParaRPr lang="en-US" altLang="ja-JP" sz="3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3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56</a:t>
            </a:fld>
            <a:r>
              <a:rPr lang="ja-JP" altLang="en-US" dirty="0"/>
              <a:t>　　　　　　　　　</a:t>
            </a:r>
          </a:p>
        </p:txBody>
      </p:sp>
      <p:pic>
        <p:nvPicPr>
          <p:cNvPr id="12"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771801" y="1188464"/>
            <a:ext cx="389782" cy="1982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線コネクタ 13"/>
          <p:cNvCxnSpPr/>
          <p:nvPr/>
        </p:nvCxnSpPr>
        <p:spPr>
          <a:xfrm>
            <a:off x="5384254" y="1117563"/>
            <a:ext cx="0"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96222" y="1117563"/>
            <a:ext cx="0"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線吹き出し 1 (枠付き) 7"/>
          <p:cNvSpPr/>
          <p:nvPr/>
        </p:nvSpPr>
        <p:spPr>
          <a:xfrm>
            <a:off x="657016" y="3483516"/>
            <a:ext cx="3281677" cy="2117849"/>
          </a:xfrm>
          <a:prstGeom prst="borderCallout1">
            <a:avLst>
              <a:gd name="adj1" fmla="val 41327"/>
              <a:gd name="adj2" fmla="val 100186"/>
              <a:gd name="adj3" fmla="val -81784"/>
              <a:gd name="adj4" fmla="val 129108"/>
            </a:avLst>
          </a:prstGeom>
          <a:solidFill>
            <a:schemeClr val="accent3">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a:t>
            </a:r>
            <a:r>
              <a:rPr kumimoji="1" lang="ja-JP" altLang="en-US" dirty="0">
                <a:solidFill>
                  <a:srgbClr val="FF0000"/>
                </a:solidFill>
              </a:rPr>
              <a:t>間違えやすいので注意</a:t>
            </a:r>
            <a:r>
              <a:rPr kumimoji="1" lang="en-US" altLang="ja-JP" dirty="0">
                <a:solidFill>
                  <a:srgbClr val="FF0000"/>
                </a:solidFill>
              </a:rPr>
              <a:t>※</a:t>
            </a:r>
          </a:p>
          <a:p>
            <a:pPr algn="ctr"/>
            <a:r>
              <a:rPr lang="ja-JP" altLang="en-US" sz="3200" b="1" dirty="0">
                <a:solidFill>
                  <a:srgbClr val="FF0000"/>
                </a:solidFill>
              </a:rPr>
              <a:t>受取人の名前が最後！</a:t>
            </a:r>
            <a:endParaRPr kumimoji="1" lang="ja-JP" altLang="en-US" sz="3200" b="1" dirty="0">
              <a:solidFill>
                <a:srgbClr val="FF0000"/>
              </a:solidFill>
            </a:endParaRPr>
          </a:p>
        </p:txBody>
      </p:sp>
      <p:sp>
        <p:nvSpPr>
          <p:cNvPr id="3" name="フッター プレースホルダー 2">
            <a:extLst>
              <a:ext uri="{FF2B5EF4-FFF2-40B4-BE49-F238E27FC236}">
                <a16:creationId xmlns:a16="http://schemas.microsoft.com/office/drawing/2014/main" id="{DEE3E31C-B2F0-F858-39E5-8BF9D9AD9AEE}"/>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8212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742831" y="-96348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491817" y="977011"/>
            <a:ext cx="8913972" cy="5044277"/>
          </a:xfrm>
          <a:noFill/>
        </p:spPr>
        <p:txBody>
          <a:bodyPr>
            <a:normAutofit/>
          </a:bodyPr>
          <a:lstStyle/>
          <a:p>
            <a:pPr marL="0" indent="0">
              <a:buNone/>
            </a:pP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手紙文の構成について</a:t>
            </a:r>
            <a:endParaRPr lang="en-US" altLang="ja-JP" sz="40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a:t>先ほどのスライドは、</a:t>
            </a:r>
            <a:endParaRPr lang="en-US" altLang="ja-JP" sz="3600" dirty="0"/>
          </a:p>
          <a:p>
            <a:pPr marL="0" indent="0">
              <a:buNone/>
            </a:pPr>
            <a:r>
              <a:rPr lang="ja-JP" altLang="en-US" sz="3600" b="1" dirty="0"/>
              <a:t>手紙を書くうえで覚えておきたい、</a:t>
            </a:r>
            <a:endParaRPr lang="en-US" altLang="ja-JP" sz="3600" b="1" dirty="0"/>
          </a:p>
          <a:p>
            <a:pPr marL="0" indent="0">
              <a:buNone/>
            </a:pPr>
            <a:r>
              <a:rPr lang="ja-JP" altLang="en-US" sz="3600" b="1" dirty="0"/>
              <a:t>基本的な型を示したものです。</a:t>
            </a:r>
            <a:endParaRPr lang="en-US" altLang="ja-JP" sz="3600" b="1" dirty="0"/>
          </a:p>
          <a:p>
            <a:pPr marL="0" indent="0">
              <a:buNone/>
            </a:pPr>
            <a:r>
              <a:rPr lang="ja-JP" altLang="en-US" sz="3600" dirty="0"/>
              <a:t>この型を覚えておけば、</a:t>
            </a:r>
            <a:endParaRPr lang="en-US" altLang="ja-JP" sz="3600" dirty="0"/>
          </a:p>
          <a:p>
            <a:pPr marL="0" indent="0">
              <a:buNone/>
            </a:pPr>
            <a:r>
              <a:rPr lang="ja-JP" altLang="en-US"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実習や就職活動でのお礼状を書く</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際も</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t>必ず役に立つはずです</a:t>
            </a:r>
            <a:r>
              <a:rPr lang="ja-JP" altLang="en-US" sz="36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57</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a:extLst>
              <a:ext uri="{FF2B5EF4-FFF2-40B4-BE49-F238E27FC236}">
                <a16:creationId xmlns:a16="http://schemas.microsoft.com/office/drawing/2014/main" id="{D9A16969-B90E-7921-439E-BBB43022C059}"/>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99217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2" name="コンテンツ プレースホルダー 1"/>
          <p:cNvSpPr>
            <a:spLocks noGrp="1"/>
          </p:cNvSpPr>
          <p:nvPr>
            <p:ph idx="1"/>
          </p:nvPr>
        </p:nvSpPr>
        <p:spPr>
          <a:xfrm>
            <a:off x="495220" y="908720"/>
            <a:ext cx="8913972" cy="727298"/>
          </a:xfrm>
        </p:spPr>
        <p:txBody>
          <a:bodyPr/>
          <a:lstStyle/>
          <a:p>
            <a:pPr>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頭語と結語の組み合わせ例</a:t>
            </a:r>
          </a:p>
          <a:p>
            <a:pPr marL="0" indent="0">
              <a:buNone/>
            </a:pP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58</a:t>
            </a:fld>
            <a:r>
              <a:rPr lang="ja-JP" altLang="en-US" dirty="0"/>
              <a:t>　　　　　　　　　</a:t>
            </a:r>
          </a:p>
        </p:txBody>
      </p:sp>
      <p:graphicFrame>
        <p:nvGraphicFramePr>
          <p:cNvPr id="3" name="表 2"/>
          <p:cNvGraphicFramePr>
            <a:graphicFrameLocks noGrp="1"/>
          </p:cNvGraphicFramePr>
          <p:nvPr>
            <p:extLst>
              <p:ext uri="{D42A27DB-BD31-4B8C-83A1-F6EECF244321}">
                <p14:modId xmlns:p14="http://schemas.microsoft.com/office/powerpoint/2010/main" val="1379697312"/>
              </p:ext>
            </p:extLst>
          </p:nvPr>
        </p:nvGraphicFramePr>
        <p:xfrm>
          <a:off x="760947" y="1501016"/>
          <a:ext cx="2582083" cy="4549998"/>
        </p:xfrm>
        <a:graphic>
          <a:graphicData uri="http://schemas.openxmlformats.org/drawingml/2006/table">
            <a:tbl>
              <a:tblPr firstRow="1" bandRow="1">
                <a:tableStyleId>{2D5ABB26-0587-4C30-8999-92F81FD0307C}</a:tableStyleId>
              </a:tblPr>
              <a:tblGrid>
                <a:gridCol w="1053437">
                  <a:extLst>
                    <a:ext uri="{9D8B030D-6E8A-4147-A177-3AD203B41FA5}">
                      <a16:colId xmlns:a16="http://schemas.microsoft.com/office/drawing/2014/main" val="20000"/>
                    </a:ext>
                  </a:extLst>
                </a:gridCol>
                <a:gridCol w="1060764">
                  <a:extLst>
                    <a:ext uri="{9D8B030D-6E8A-4147-A177-3AD203B41FA5}">
                      <a16:colId xmlns:a16="http://schemas.microsoft.com/office/drawing/2014/main" val="20001"/>
                    </a:ext>
                  </a:extLst>
                </a:gridCol>
                <a:gridCol w="467882">
                  <a:extLst>
                    <a:ext uri="{9D8B030D-6E8A-4147-A177-3AD203B41FA5}">
                      <a16:colId xmlns:a16="http://schemas.microsoft.com/office/drawing/2014/main" val="20002"/>
                    </a:ext>
                  </a:extLst>
                </a:gridCol>
              </a:tblGrid>
              <a:tr h="961799">
                <a:tc>
                  <a:txBody>
                    <a:bodyPr/>
                    <a:lstStyle/>
                    <a:p>
                      <a:pPr algn="ctr"/>
                      <a:r>
                        <a:rPr kumimoji="1" lang="ja-JP" altLang="en-US" sz="1600" dirty="0"/>
                        <a:t>前文を</a:t>
                      </a:r>
                      <a:endParaRPr kumimoji="1" lang="en-US" altLang="ja-JP" sz="1600" dirty="0"/>
                    </a:p>
                    <a:p>
                      <a:pPr algn="ctr"/>
                      <a:r>
                        <a:rPr kumimoji="1" lang="ja-JP" altLang="en-US" sz="1600" dirty="0"/>
                        <a:t>省く場合</a:t>
                      </a:r>
                    </a:p>
                  </a:txBody>
                  <a:tcPr marL="99044" marR="9904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600" dirty="0">
                          <a:latin typeface="+mn-lt"/>
                        </a:rPr>
                        <a:t>一般の　</a:t>
                      </a:r>
                      <a:endParaRPr kumimoji="1" lang="en-US" altLang="ja-JP" sz="1600" dirty="0">
                        <a:latin typeface="+mn-lt"/>
                      </a:endParaRPr>
                    </a:p>
                    <a:p>
                      <a:pPr algn="ctr"/>
                      <a:r>
                        <a:rPr kumimoji="1" lang="ja-JP" altLang="en-US" sz="1600" dirty="0">
                          <a:latin typeface="+mn-lt"/>
                        </a:rPr>
                        <a:t>場合</a:t>
                      </a:r>
                    </a:p>
                  </a:txBody>
                  <a:tcPr marL="99044" marR="9904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kumimoji="1" lang="ja-JP" altLang="en-US" dirty="0"/>
                    </a:p>
                  </a:txBody>
                  <a:tcPr marL="99044" marR="9904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835823">
                <a:tc>
                  <a:txBody>
                    <a:bodyPr/>
                    <a:lstStyle/>
                    <a:p>
                      <a:pPr algn="ctr"/>
                      <a:r>
                        <a:rPr kumimoji="1" lang="ja-JP" altLang="en-US" sz="1800" dirty="0"/>
                        <a:t>前略</a:t>
                      </a:r>
                      <a:r>
                        <a:rPr kumimoji="1" lang="ja-JP" altLang="en-US" sz="1400" dirty="0"/>
                        <a:t>（ぜんりゃく）</a:t>
                      </a:r>
                    </a:p>
                  </a:txBody>
                  <a:tcPr marL="99044" marR="9904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b="1" baseline="0" dirty="0">
                          <a:solidFill>
                            <a:srgbClr val="FF0000"/>
                          </a:solidFill>
                        </a:rPr>
                        <a:t> </a:t>
                      </a:r>
                      <a:r>
                        <a:rPr kumimoji="1" lang="ja-JP" altLang="en-US" b="1" dirty="0">
                          <a:solidFill>
                            <a:srgbClr val="FF0000"/>
                          </a:solidFill>
                        </a:rPr>
                        <a:t>拝啓</a:t>
                      </a:r>
                      <a:r>
                        <a:rPr kumimoji="1" lang="ja-JP" altLang="en-US" sz="1400" b="1" dirty="0">
                          <a:solidFill>
                            <a:srgbClr val="FF0000"/>
                          </a:solidFill>
                        </a:rPr>
                        <a:t>（はいけい）</a:t>
                      </a:r>
                      <a:endParaRPr kumimoji="1" lang="en-US" altLang="ja-JP" sz="1400" b="1" dirty="0">
                        <a:solidFill>
                          <a:srgbClr val="FF0000"/>
                        </a:solidFill>
                      </a:endParaRPr>
                    </a:p>
                    <a:p>
                      <a:pPr algn="l"/>
                      <a:r>
                        <a:rPr kumimoji="1" lang="ja-JP" altLang="en-US" dirty="0"/>
                        <a:t> 啓白</a:t>
                      </a:r>
                      <a:r>
                        <a:rPr kumimoji="1" lang="ja-JP" altLang="en-US" sz="1400" dirty="0"/>
                        <a:t>（けいはく）</a:t>
                      </a:r>
                      <a:endParaRPr kumimoji="1" lang="ja-JP" altLang="en-US" dirty="0"/>
                    </a:p>
                  </a:txBody>
                  <a:tcPr marL="99044" marR="9904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頭語</a:t>
                      </a:r>
                      <a:endParaRPr kumimoji="1" lang="en-US" altLang="ja-JP" dirty="0"/>
                    </a:p>
                  </a:txBody>
                  <a:tcPr marL="99044" marR="9904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752376">
                <a:tc>
                  <a:txBody>
                    <a:bodyPr/>
                    <a:lstStyle/>
                    <a:p>
                      <a:pPr algn="ctr"/>
                      <a:r>
                        <a:rPr kumimoji="1" lang="ja-JP" altLang="en-US" sz="1800" dirty="0"/>
                        <a:t>草々</a:t>
                      </a:r>
                      <a:r>
                        <a:rPr kumimoji="1" lang="ja-JP" altLang="en-US" sz="1400" dirty="0"/>
                        <a:t>（そうそう）</a:t>
                      </a:r>
                      <a:endParaRPr kumimoji="1" lang="ja-JP" altLang="en-US" dirty="0"/>
                    </a:p>
                  </a:txBody>
                  <a:tcPr marL="99044" marR="9904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b="1" baseline="0" dirty="0">
                          <a:solidFill>
                            <a:srgbClr val="FF0000"/>
                          </a:solidFill>
                        </a:rPr>
                        <a:t> </a:t>
                      </a:r>
                      <a:r>
                        <a:rPr kumimoji="1" lang="ja-JP" altLang="en-US" sz="1800" b="1" dirty="0">
                          <a:solidFill>
                            <a:srgbClr val="FF0000"/>
                          </a:solidFill>
                        </a:rPr>
                        <a:t>敬具</a:t>
                      </a:r>
                      <a:r>
                        <a:rPr kumimoji="1" lang="ja-JP" altLang="en-US" sz="1400" b="1" dirty="0">
                          <a:solidFill>
                            <a:srgbClr val="FF0000"/>
                          </a:solidFill>
                        </a:rPr>
                        <a:t>（けいぐ）</a:t>
                      </a:r>
                      <a:endParaRPr kumimoji="1" lang="en-US" altLang="ja-JP" sz="1800" b="1" dirty="0">
                        <a:solidFill>
                          <a:srgbClr val="FF0000"/>
                        </a:solidFill>
                      </a:endParaRPr>
                    </a:p>
                    <a:p>
                      <a:pPr algn="l"/>
                      <a:r>
                        <a:rPr kumimoji="1" lang="ja-JP" altLang="en-US" dirty="0"/>
                        <a:t> 敬白</a:t>
                      </a:r>
                      <a:r>
                        <a:rPr kumimoji="1" lang="ja-JP" altLang="en-US" sz="1400" dirty="0"/>
                        <a:t>（けいはく）</a:t>
                      </a:r>
                      <a:endParaRPr kumimoji="1" lang="ja-JP" altLang="en-US" dirty="0"/>
                    </a:p>
                  </a:txBody>
                  <a:tcPr marL="99044" marR="9904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結語</a:t>
                      </a:r>
                    </a:p>
                  </a:txBody>
                  <a:tcPr marL="99044" marR="9904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3800078" y="1503201"/>
            <a:ext cx="5624125" cy="4431983"/>
          </a:xfrm>
          <a:prstGeom prst="rect">
            <a:avLst/>
          </a:prstGeom>
          <a:noFill/>
          <a:ln>
            <a:solidFill>
              <a:schemeClr val="tx1"/>
            </a:solidFill>
            <a:prstDash val="dashDot"/>
          </a:ln>
        </p:spPr>
        <p:txBody>
          <a:bodyPr wrap="square" rtlCol="0">
            <a:spAutoFit/>
          </a:bodyPr>
          <a:lstStyle/>
          <a:p>
            <a:r>
              <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赤字の頭語</a:t>
            </a:r>
            <a:r>
              <a:rPr kumimoji="1"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結語は</a:t>
            </a:r>
            <a:r>
              <a:rPr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、もっとも</a:t>
            </a:r>
            <a:endParaRPr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よく使う組み合わせ</a:t>
            </a:r>
            <a:r>
              <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です。</a:t>
            </a:r>
            <a:endParaRPr kumimoji="1"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「けい」</a:t>
            </a:r>
            <a:r>
              <a:rPr lang="ja-JP" altLang="en-US" sz="2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の字を間違って覚えやすいので注意しましょう。</a:t>
            </a:r>
            <a:endParaRPr lang="en-US" altLang="ja-JP" sz="2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2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「前文を省く場合」とは、親しい人との手紙のやりとりや、はがき・メッセージカードなど書くスペースが限られている</a:t>
            </a:r>
            <a:endParaRPr kumimoji="1" lang="en-US" altLang="ja-JP" sz="2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場合のことです。</a:t>
            </a:r>
            <a:endParaRPr kumimoji="1" lang="en-US" altLang="ja-JP" sz="2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目上の人に対して書く手紙や、ビジネスシーンの手紙で「前略</a:t>
            </a:r>
            <a:r>
              <a:rPr lang="en-US" altLang="ja-JP" sz="2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草々」を使うと失礼にあたることもあるので気をつけましょう。</a:t>
            </a:r>
            <a:endParaRPr kumimoji="1" lang="ja-JP" altLang="en-US" sz="2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8C0F56DA-2021-F312-CD6B-75644DD1D800}"/>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55299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6130" y="3565805"/>
            <a:ext cx="935949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これらのすべてと文章力は</a:t>
            </a:r>
            <a:endParaRPr kumimoji="1" lang="en-US" altLang="ja-JP" sz="6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切っても切り離せません。</a:t>
            </a: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Text Box 8"/>
          <p:cNvSpPr txBox="1">
            <a:spLocks noChangeArrowheads="1"/>
          </p:cNvSpPr>
          <p:nvPr/>
        </p:nvSpPr>
        <p:spPr bwMode="auto">
          <a:xfrm>
            <a:off x="531353" y="1350832"/>
            <a:ext cx="89090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　　実習・実験　履歴書　　報告書　</a:t>
            </a:r>
            <a:endParaRPr kumimoji="1" lang="en-US" altLang="ja-JP"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　レポート　　自己ＰＲ　企画書　</a:t>
            </a:r>
            <a:endParaRPr kumimoji="1" lang="en-US" altLang="ja-JP"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　国家試験　　面接</a:t>
            </a:r>
            <a:r>
              <a:rPr kumimoji="1" lang="en-US" altLang="ja-JP"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プレゼン</a:t>
            </a:r>
            <a:r>
              <a:rPr kumimoji="1" lang="ja-JP" altLang="en-US" sz="32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8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2">
            <a:extLst>
              <a:ext uri="{FF2B5EF4-FFF2-40B4-BE49-F238E27FC236}">
                <a16:creationId xmlns:a16="http://schemas.microsoft.com/office/drawing/2014/main" id="{B26EA97B-30C1-F969-BA4B-9C7C591E70C8}"/>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34858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以上の内容をふまえて、</a:t>
            </a:r>
            <a:endParaRPr lang="en-US" altLang="ja-JP" sz="5400" b="1" dirty="0">
              <a:solidFill>
                <a:srgbClr val="FF0000"/>
              </a:solidFill>
            </a:endParaRPr>
          </a:p>
          <a:p>
            <a:pPr marL="0" indent="0" algn="ctr">
              <a:buNone/>
            </a:pPr>
            <a:r>
              <a:rPr kumimoji="1" lang="ja-JP" altLang="en-US" sz="5400" b="1" dirty="0">
                <a:solidFill>
                  <a:srgbClr val="FF0000"/>
                </a:solidFill>
              </a:rPr>
              <a:t>テキスト（</a:t>
            </a:r>
            <a:r>
              <a:rPr kumimoji="1" lang="en-US" altLang="ja-JP" sz="5400" b="1" dirty="0">
                <a:solidFill>
                  <a:srgbClr val="FF0000"/>
                </a:solidFill>
              </a:rPr>
              <a:t>p.42</a:t>
            </a:r>
            <a:r>
              <a:rPr kumimoji="1" lang="ja-JP" altLang="en-US" sz="5400" b="1" dirty="0">
                <a:solidFill>
                  <a:srgbClr val="FF0000"/>
                </a:solidFill>
              </a:rPr>
              <a:t>～</a:t>
            </a:r>
            <a:r>
              <a:rPr kumimoji="1" lang="en-US" altLang="ja-JP" sz="5400" b="1" dirty="0">
                <a:solidFill>
                  <a:srgbClr val="FF0000"/>
                </a:solidFill>
              </a:rPr>
              <a:t>49</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a:p>
            <a:pPr marL="0" indent="0" algn="ctr">
              <a:buNone/>
            </a:pPr>
            <a:endParaRPr kumimoji="1" lang="en-US" altLang="ja-JP" sz="6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ja-JP" altLang="en-US" sz="48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59</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F0F0D3FC-1968-C935-CC08-381A7FD09A49}"/>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037167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1" name="タイトル 1"/>
          <p:cNvSpPr>
            <a:spLocks noGrp="1"/>
          </p:cNvSpPr>
          <p:nvPr>
            <p:ph type="title"/>
          </p:nvPr>
        </p:nvSpPr>
        <p:spPr>
          <a:xfrm>
            <a:off x="728950" y="-60344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340290" y="1115608"/>
            <a:ext cx="9217025" cy="5040559"/>
          </a:xfrm>
        </p:spPr>
        <p:txBody>
          <a:bodyPr>
            <a:normAutofit/>
          </a:bodyPr>
          <a:lstStyle/>
          <a:p>
            <a:pPr marL="0" indent="0">
              <a:buNone/>
            </a:pPr>
            <a:r>
              <a:rPr kumimoji="1" lang="ja-JP" altLang="en-US" dirty="0"/>
              <a:t>（問）</a:t>
            </a:r>
            <a:r>
              <a:rPr lang="ja-JP" altLang="en-US" dirty="0"/>
              <a:t>次の</a:t>
            </a:r>
            <a:r>
              <a:rPr kumimoji="1" lang="ja-JP" altLang="en-US" dirty="0"/>
              <a:t>話し言葉を書き言葉に</a:t>
            </a:r>
            <a:r>
              <a:rPr lang="ja-JP" altLang="en-US" dirty="0"/>
              <a:t>改め</a:t>
            </a:r>
            <a:r>
              <a:rPr kumimoji="1" lang="ja-JP" altLang="en-US" dirty="0"/>
              <a:t>ましょう。</a:t>
            </a:r>
            <a:endParaRPr kumimoji="1" lang="en-US" altLang="ja-JP" dirty="0"/>
          </a:p>
          <a:p>
            <a:pPr marL="0" indent="0">
              <a:buNone/>
            </a:pPr>
            <a:endParaRPr lang="en-US" altLang="ja-JP" dirty="0"/>
          </a:p>
          <a:p>
            <a:pPr marL="0" indent="0">
              <a:buNone/>
            </a:pPr>
            <a:r>
              <a:rPr lang="ja-JP" altLang="en-US" sz="4000" dirty="0"/>
              <a:t>（</a:t>
            </a:r>
            <a:r>
              <a:rPr lang="en-US" altLang="ja-JP" sz="4000" dirty="0"/>
              <a:t>1</a:t>
            </a:r>
            <a:r>
              <a:rPr lang="ja-JP" altLang="en-US" sz="4000" dirty="0"/>
              <a:t>）話し言葉「けど」</a:t>
            </a:r>
            <a:endParaRPr lang="en-US" altLang="ja-JP" sz="4000" dirty="0"/>
          </a:p>
          <a:p>
            <a:pPr marL="0" indent="0">
              <a:buNone/>
            </a:pPr>
            <a:r>
              <a:rPr lang="ja-JP" altLang="en-US" sz="4000" dirty="0"/>
              <a:t>　  →書き言葉「○○」</a:t>
            </a:r>
            <a:endParaRPr lang="en-US" altLang="ja-JP" sz="4000" dirty="0"/>
          </a:p>
          <a:p>
            <a:pPr marL="0" indent="0">
              <a:buNone/>
            </a:pPr>
            <a:endParaRPr kumimoji="1" lang="en-US" altLang="ja-JP" sz="3000" dirty="0"/>
          </a:p>
          <a:p>
            <a:pPr marL="0" indent="0">
              <a:buNone/>
            </a:pPr>
            <a:r>
              <a:rPr lang="ja-JP" altLang="en-US" sz="4000" dirty="0"/>
              <a:t>（</a:t>
            </a:r>
            <a:r>
              <a:rPr lang="en-US" altLang="ja-JP" sz="4000" dirty="0"/>
              <a:t>2</a:t>
            </a:r>
            <a:r>
              <a:rPr lang="ja-JP" altLang="en-US" sz="4000" dirty="0"/>
              <a:t>）話し言葉「しなきゃ」</a:t>
            </a:r>
            <a:endParaRPr lang="en-US" altLang="ja-JP" sz="4000" dirty="0"/>
          </a:p>
          <a:p>
            <a:pPr marL="0" indent="0">
              <a:buNone/>
            </a:pPr>
            <a:r>
              <a:rPr lang="ja-JP" altLang="en-US" sz="4000" dirty="0"/>
              <a:t>　  →書き言葉「しな○○○」</a:t>
            </a:r>
            <a:endParaRPr kumimoji="1" lang="en-US" altLang="ja-JP" sz="4000" dirty="0"/>
          </a:p>
        </p:txBody>
      </p:sp>
      <p:sp>
        <p:nvSpPr>
          <p:cNvPr id="8" name="スライド番号プレースホルダー 7"/>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60</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a:extLst>
              <a:ext uri="{FF2B5EF4-FFF2-40B4-BE49-F238E27FC236}">
                <a16:creationId xmlns:a16="http://schemas.microsoft.com/office/drawing/2014/main" id="{983EB2EA-F302-35C8-6209-BF1C2C27D876}"/>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749666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1" name="タイトル 1"/>
          <p:cNvSpPr>
            <a:spLocks noGrp="1"/>
          </p:cNvSpPr>
          <p:nvPr>
            <p:ph type="title"/>
          </p:nvPr>
        </p:nvSpPr>
        <p:spPr>
          <a:xfrm>
            <a:off x="772233" y="-96348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485884" y="1166849"/>
            <a:ext cx="8913972" cy="5184775"/>
          </a:xfrm>
        </p:spPr>
        <p:txBody>
          <a:bodyPr>
            <a:normAutofit fontScale="92500"/>
          </a:bodyPr>
          <a:lstStyle/>
          <a:p>
            <a:pPr marL="0" indent="0">
              <a:buNone/>
            </a:pPr>
            <a:r>
              <a:rPr kumimoji="1" lang="ja-JP" altLang="en-US" dirty="0"/>
              <a:t>（問）</a:t>
            </a:r>
            <a:r>
              <a:rPr lang="ja-JP" altLang="en-US" dirty="0"/>
              <a:t>次の</a:t>
            </a:r>
            <a:r>
              <a:rPr kumimoji="1" lang="ja-JP" altLang="en-US" dirty="0"/>
              <a:t>話し言葉を書き言葉に</a:t>
            </a:r>
            <a:r>
              <a:rPr lang="ja-JP" altLang="en-US" dirty="0"/>
              <a:t>改め</a:t>
            </a:r>
            <a:r>
              <a:rPr kumimoji="1" lang="ja-JP" altLang="en-US" dirty="0"/>
              <a:t>ましょう。</a:t>
            </a:r>
            <a:endParaRPr kumimoji="1" lang="en-US" altLang="ja-JP" dirty="0"/>
          </a:p>
          <a:p>
            <a:pPr marL="0" indent="0">
              <a:buNone/>
            </a:pPr>
            <a:endParaRPr kumimoji="1" lang="en-US" altLang="ja-JP" sz="1600" dirty="0"/>
          </a:p>
          <a:p>
            <a:pPr marL="0" indent="0">
              <a:buNone/>
            </a:pPr>
            <a:r>
              <a:rPr lang="ja-JP" altLang="en-US" sz="4000" dirty="0">
                <a:solidFill>
                  <a:srgbClr val="FF0000"/>
                </a:solidFill>
              </a:rPr>
              <a:t>★答え★</a:t>
            </a:r>
            <a:endParaRPr lang="en-US" altLang="ja-JP" sz="4000" dirty="0">
              <a:solidFill>
                <a:srgbClr val="FF0000"/>
              </a:solidFill>
            </a:endParaRPr>
          </a:p>
          <a:p>
            <a:pPr marL="0" indent="0">
              <a:buNone/>
            </a:pPr>
            <a:r>
              <a:rPr lang="ja-JP" altLang="en-US" sz="4000" dirty="0"/>
              <a:t>（</a:t>
            </a:r>
            <a:r>
              <a:rPr lang="en-US" altLang="ja-JP" sz="4000" dirty="0"/>
              <a:t>1</a:t>
            </a:r>
            <a:r>
              <a:rPr lang="ja-JP" altLang="en-US" sz="4000" dirty="0"/>
              <a:t>）話し言葉「けど」</a:t>
            </a:r>
            <a:endParaRPr lang="en-US" altLang="ja-JP" sz="4000" dirty="0"/>
          </a:p>
          <a:p>
            <a:pPr marL="0" indent="0">
              <a:buNone/>
            </a:pPr>
            <a:r>
              <a:rPr lang="ja-JP" altLang="en-US" sz="4000" dirty="0"/>
              <a:t> →書き言葉「</a:t>
            </a:r>
            <a:r>
              <a:rPr lang="ja-JP" altLang="en-US" sz="4000" dirty="0">
                <a:solidFill>
                  <a:srgbClr val="FF0000"/>
                </a:solidFill>
              </a:rPr>
              <a:t>しかし</a:t>
            </a:r>
            <a:r>
              <a:rPr lang="en-US" altLang="ja-JP" sz="4000" dirty="0">
                <a:solidFill>
                  <a:srgbClr val="FF0000"/>
                </a:solidFill>
              </a:rPr>
              <a:t>/</a:t>
            </a:r>
            <a:r>
              <a:rPr lang="ja-JP" altLang="en-US" sz="4000" dirty="0">
                <a:solidFill>
                  <a:srgbClr val="FF0000"/>
                </a:solidFill>
              </a:rPr>
              <a:t>だが</a:t>
            </a:r>
            <a:r>
              <a:rPr lang="en-US" altLang="ja-JP" sz="4000" dirty="0">
                <a:solidFill>
                  <a:srgbClr val="FF0000"/>
                </a:solidFill>
              </a:rPr>
              <a:t>/</a:t>
            </a:r>
            <a:r>
              <a:rPr lang="ja-JP" altLang="en-US" sz="4000" dirty="0">
                <a:solidFill>
                  <a:srgbClr val="FF0000"/>
                </a:solidFill>
              </a:rPr>
              <a:t>けれども</a:t>
            </a:r>
            <a:r>
              <a:rPr lang="ja-JP" altLang="en-US" sz="4000" dirty="0"/>
              <a:t>」</a:t>
            </a:r>
            <a:endParaRPr lang="en-US" altLang="ja-JP" sz="4000" dirty="0"/>
          </a:p>
          <a:p>
            <a:pPr marL="0" indent="0">
              <a:buNone/>
            </a:pPr>
            <a:endParaRPr kumimoji="1" lang="en-US" altLang="ja-JP" dirty="0"/>
          </a:p>
          <a:p>
            <a:pPr marL="0" indent="0">
              <a:buNone/>
            </a:pPr>
            <a:r>
              <a:rPr lang="ja-JP" altLang="en-US" sz="4000" dirty="0"/>
              <a:t>（</a:t>
            </a:r>
            <a:r>
              <a:rPr lang="en-US" altLang="ja-JP" sz="4000" dirty="0"/>
              <a:t>2</a:t>
            </a:r>
            <a:r>
              <a:rPr lang="ja-JP" altLang="en-US" sz="4000" dirty="0"/>
              <a:t>）話し言葉「しなきゃ」</a:t>
            </a:r>
            <a:endParaRPr lang="en-US" altLang="ja-JP" sz="4000" dirty="0"/>
          </a:p>
          <a:p>
            <a:pPr marL="0" indent="0">
              <a:buNone/>
            </a:pPr>
            <a:r>
              <a:rPr lang="ja-JP" altLang="en-US" sz="4000" dirty="0"/>
              <a:t> →書き言葉「しな</a:t>
            </a:r>
            <a:r>
              <a:rPr lang="ja-JP" altLang="en-US" sz="4000" dirty="0">
                <a:solidFill>
                  <a:srgbClr val="FF0000"/>
                </a:solidFill>
              </a:rPr>
              <a:t>ければ</a:t>
            </a:r>
            <a:r>
              <a:rPr lang="ja-JP" altLang="en-US" sz="4000" dirty="0"/>
              <a:t>」</a:t>
            </a:r>
            <a:endParaRPr kumimoji="1" lang="en-US" altLang="ja-JP" sz="4000" dirty="0"/>
          </a:p>
        </p:txBody>
      </p:sp>
      <p:sp>
        <p:nvSpPr>
          <p:cNvPr id="8" name="スライド番号プレースホルダー 7"/>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61</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a:extLst>
              <a:ext uri="{FF2B5EF4-FFF2-40B4-BE49-F238E27FC236}">
                <a16:creationId xmlns:a16="http://schemas.microsoft.com/office/drawing/2014/main" id="{551F9BB9-99CA-A52D-5FDC-6E641DB74D72}"/>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2677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コンテンツ プレースホルダー 2"/>
          <p:cNvSpPr>
            <a:spLocks noGrp="1"/>
          </p:cNvSpPr>
          <p:nvPr>
            <p:ph idx="1"/>
          </p:nvPr>
        </p:nvSpPr>
        <p:spPr>
          <a:xfrm>
            <a:off x="490806" y="1008127"/>
            <a:ext cx="8909050" cy="5184675"/>
          </a:xfrm>
        </p:spPr>
        <p:txBody>
          <a:bodyPr>
            <a:normAutofit fontScale="92500" lnSpcReduction="20000"/>
          </a:bodyPr>
          <a:lstStyle/>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（問）</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文章中の傍線部を適切な書き言葉に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　　　</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改め</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ましょう</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）子どもの自発性や意欲を</a:t>
            </a:r>
            <a:r>
              <a:rPr lang="ja-JP" altLang="ja-JP" b="1" u="sng" dirty="0">
                <a:latin typeface="メイリオ" panose="020B0604030504040204" pitchFamily="50" charset="-128"/>
                <a:ea typeface="メイリオ" panose="020B0604030504040204" pitchFamily="50" charset="-128"/>
                <a:cs typeface="メイリオ" panose="020B0604030504040204" pitchFamily="50" charset="-128"/>
              </a:rPr>
              <a:t>引き出せれる</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環境づくりに</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努</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めていきたい。</a:t>
            </a:r>
          </a:p>
          <a:p>
            <a:pPr marL="0" indent="0">
              <a:buNone/>
            </a:pP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）患者さんやご家族の気持ちに寄り添い、</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苦悩や不安を</a:t>
            </a:r>
            <a:r>
              <a:rPr lang="ja-JP" altLang="ja-JP" b="1" u="sng" dirty="0">
                <a:latin typeface="メイリオ" panose="020B0604030504040204" pitchFamily="50" charset="-128"/>
                <a:ea typeface="メイリオ" panose="020B0604030504040204" pitchFamily="50" charset="-128"/>
                <a:cs typeface="メイリオ" panose="020B0604030504040204" pitchFamily="50" charset="-128"/>
              </a:rPr>
              <a:t>受け止めれる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看護師になりたい。</a:t>
            </a:r>
          </a:p>
          <a:p>
            <a:pPr marL="0" indent="0">
              <a:buNone/>
            </a:pP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）今後の実習では、気を引き締めて</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b="1" u="sng" dirty="0">
                <a:latin typeface="メイリオ" panose="020B0604030504040204" pitchFamily="50" charset="-128"/>
                <a:ea typeface="メイリオ" panose="020B0604030504040204" pitchFamily="50" charset="-128"/>
                <a:cs typeface="メイリオ" panose="020B0604030504040204" pitchFamily="50" charset="-128"/>
              </a:rPr>
              <a:t>取り組んでる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姿を見せたいと思います。</a:t>
            </a:r>
          </a:p>
          <a:p>
            <a:pPr marL="0" indent="0">
              <a:buNone/>
            </a:pP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62</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1CE33972-F266-FB6B-59A1-74866A109F5F}"/>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53104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コンテンツ プレースホルダー 2"/>
          <p:cNvSpPr>
            <a:spLocks noGrp="1"/>
          </p:cNvSpPr>
          <p:nvPr>
            <p:ph idx="1"/>
          </p:nvPr>
        </p:nvSpPr>
        <p:spPr>
          <a:xfrm>
            <a:off x="503853" y="1008077"/>
            <a:ext cx="8889900" cy="5184775"/>
          </a:xfrm>
        </p:spPr>
        <p:txBody>
          <a:bodyPr>
            <a:normAutofit fontScale="77500" lnSpcReduction="20000"/>
          </a:bodyPr>
          <a:lstStyle/>
          <a:p>
            <a:pPr marL="0" indent="0">
              <a:buNone/>
            </a:pPr>
            <a:r>
              <a:rPr lang="ja-JP" altLang="en-US"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a:t>
            </a:r>
            <a:r>
              <a:rPr lang="ja-JP" altLang="en-US"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文章中の傍線部を適切な書き言葉に改め</a:t>
            </a:r>
            <a:r>
              <a:rPr lang="ja-JP" altLang="en-US"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ましょう</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ja-JP" sz="26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）子どもの自発性や意欲を</a:t>
            </a:r>
            <a:r>
              <a:rPr lang="ja-JP" altLang="ja-JP" u="sng"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引き出せれる</a:t>
            </a:r>
            <a:endParaRPr lang="en-US" altLang="ja-JP" u="sng"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環境づくりに</a:t>
            </a:r>
            <a:r>
              <a:rPr lang="ja-JP" altLang="en-US" dirty="0">
                <a:solidFill>
                  <a:schemeClr val="accent1">
                    <a:lumMod val="50000"/>
                  </a:schemeClr>
                </a:solidFill>
              </a:rPr>
              <a:t>努</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めていきたい。</a:t>
            </a:r>
            <a:endParaRPr lang="en-US" altLang="ja-JP" dirty="0">
              <a:solidFill>
                <a:schemeClr val="accent1">
                  <a:lumMod val="50000"/>
                </a:schemeClr>
              </a:solidFill>
            </a:endParaRPr>
          </a:p>
          <a:p>
            <a:pPr marL="0" indent="0">
              <a:buNone/>
            </a:pPr>
            <a:r>
              <a:rPr lang="ja-JP" altLang="en-US" dirty="0">
                <a:solidFill>
                  <a:schemeClr val="accent1">
                    <a:lumMod val="50000"/>
                  </a:schemeClr>
                </a:solidFill>
              </a:rPr>
              <a:t>　　</a:t>
            </a:r>
            <a:r>
              <a:rPr lang="ja-JP" altLang="en-US" dirty="0">
                <a:solidFill>
                  <a:srgbClr val="FF0000"/>
                </a:solidFill>
              </a:rPr>
              <a:t>★</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　</a:t>
            </a:r>
            <a:r>
              <a:rPr lang="ja-JP"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引き出せる</a:t>
            </a:r>
          </a:p>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）患者さんやご家族の気持ちに寄り添い、</a:t>
            </a:r>
            <a:endParaRPr lang="en-US"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solidFill>
                  <a:schemeClr val="accent1">
                    <a:lumMod val="50000"/>
                  </a:schemeClr>
                </a:solidFill>
              </a:rPr>
              <a:t>　　</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苦悩や不安を</a:t>
            </a:r>
            <a:r>
              <a:rPr lang="ja-JP" altLang="ja-JP" u="sng"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受け止めれる</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看護師になりたい。</a:t>
            </a:r>
          </a:p>
          <a:p>
            <a:pPr marL="0" indent="0">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FF0000"/>
                </a:solidFill>
              </a:rPr>
              <a:t>★</a:t>
            </a:r>
            <a:r>
              <a:rPr lang="ja-JP"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え</a:t>
            </a:r>
            <a:r>
              <a:rPr lang="ja-JP" altLang="en-US" dirty="0">
                <a:solidFill>
                  <a:srgbClr val="FF0000"/>
                </a:solidFill>
              </a:rPr>
              <a:t>★　</a:t>
            </a:r>
            <a:r>
              <a:rPr lang="ja-JP"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受け止められる</a:t>
            </a:r>
          </a:p>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）今後の実習では、気を引き締めて</a:t>
            </a:r>
            <a:endParaRPr lang="en-US"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u="sng"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取り組んでる</a:t>
            </a:r>
            <a:r>
              <a:rPr lang="ja-JP" altLang="ja-JP"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姿を見せたいと思います。</a:t>
            </a:r>
          </a:p>
          <a:p>
            <a:pPr marL="0" indent="0">
              <a:buNone/>
            </a:pP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FF0000"/>
                </a:solidFill>
              </a:rPr>
              <a:t>★</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r>
              <a:rPr lang="ja-JP" altLang="en-US" dirty="0">
                <a:solidFill>
                  <a:srgbClr val="FF0000"/>
                </a:solidFill>
              </a:rPr>
              <a:t>★　</a:t>
            </a:r>
            <a:r>
              <a:rPr lang="ja-JP"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取り組んでいる</a:t>
            </a: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63</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FD919A6A-DFD0-ADCB-90B8-EEF995C2821E}"/>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2550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8" end="8"/>
                                            </p:txEl>
                                          </p:spTgt>
                                        </p:tgtEl>
                                        <p:attrNameLst>
                                          <p:attrName>style.visibility</p:attrName>
                                        </p:attrNameLst>
                                      </p:cBhvr>
                                      <p:to>
                                        <p:strVal val="visible"/>
                                      </p:to>
                                    </p:set>
                                    <p:animEffect transition="in" filter="fade">
                                      <p:cBhvr>
                                        <p:cTn id="12" dur="500"/>
                                        <p:tgtEl>
                                          <p:spTgt spid="10">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2" end="12"/>
                                            </p:txEl>
                                          </p:spTgt>
                                        </p:tgtEl>
                                        <p:attrNameLst>
                                          <p:attrName>style.visibility</p:attrName>
                                        </p:attrNameLst>
                                      </p:cBhvr>
                                      <p:to>
                                        <p:strVal val="visible"/>
                                      </p:to>
                                    </p:set>
                                    <p:animEffect transition="in" filter="fade">
                                      <p:cBhvr>
                                        <p:cTn id="17"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以上の内容をふまえて、</a:t>
            </a:r>
            <a:endParaRPr lang="en-US" altLang="ja-JP" sz="5400" b="1" dirty="0">
              <a:solidFill>
                <a:srgbClr val="FF0000"/>
              </a:solidFill>
            </a:endParaRPr>
          </a:p>
          <a:p>
            <a:pPr marL="0" indent="0" algn="ctr">
              <a:buNone/>
            </a:pPr>
            <a:r>
              <a:rPr kumimoji="1" lang="ja-JP" altLang="en-US" sz="5400" b="1" dirty="0">
                <a:solidFill>
                  <a:srgbClr val="FF0000"/>
                </a:solidFill>
              </a:rPr>
              <a:t>テキスト（</a:t>
            </a:r>
            <a:r>
              <a:rPr kumimoji="1" lang="en-US" altLang="ja-JP" sz="5400" b="1" dirty="0">
                <a:solidFill>
                  <a:srgbClr val="FF0000"/>
                </a:solidFill>
              </a:rPr>
              <a:t>p.50</a:t>
            </a:r>
            <a:r>
              <a:rPr kumimoji="1" lang="ja-JP" altLang="en-US" sz="5400" b="1" dirty="0">
                <a:solidFill>
                  <a:srgbClr val="FF0000"/>
                </a:solidFill>
              </a:rPr>
              <a:t>～</a:t>
            </a:r>
            <a:r>
              <a:rPr kumimoji="1" lang="en-US" altLang="ja-JP" sz="5400" b="1" dirty="0">
                <a:solidFill>
                  <a:srgbClr val="FF0000"/>
                </a:solidFill>
              </a:rPr>
              <a:t>53</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a:p>
            <a:pPr marL="0" indent="0" algn="ctr">
              <a:buNone/>
            </a:pPr>
            <a:endParaRPr kumimoji="1" lang="en-US" altLang="ja-JP" sz="6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ja-JP" altLang="en-US" sz="48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64</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手紙文</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E1485C9B-F51C-CFA6-1BDF-127B1F25563C}"/>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7211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348881"/>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65</a:t>
            </a:fld>
            <a:r>
              <a:rPr lang="ja-JP" altLang="en-US" dirty="0"/>
              <a:t>　　　　　　　　　</a:t>
            </a:r>
          </a:p>
        </p:txBody>
      </p:sp>
      <p:sp>
        <p:nvSpPr>
          <p:cNvPr id="2" name="フッター プレースホルダー 1">
            <a:extLst>
              <a:ext uri="{FF2B5EF4-FFF2-40B4-BE49-F238E27FC236}">
                <a16:creationId xmlns:a16="http://schemas.microsoft.com/office/drawing/2014/main" id="{D7954193-9C6A-ECF3-9617-69EE5D6A78A1}"/>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124933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447997" y="1004348"/>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Ø"/>
              <a:defRPr/>
            </a:pPr>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文章作成のルール</a:t>
            </a:r>
          </a:p>
        </p:txBody>
      </p:sp>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3656062" y="1956870"/>
            <a:ext cx="5939209" cy="3588675"/>
          </a:xfrm>
          <a:prstGeom prst="rect">
            <a:avLst/>
          </a:prstGeom>
          <a:noFill/>
        </p:spPr>
        <p:txBody>
          <a:bodyPr wrap="square" rtlCol="0">
            <a:spAutoFit/>
          </a:bodyPr>
          <a:lstStyle/>
          <a:p>
            <a:pPr marL="0" indent="0">
              <a:buNone/>
            </a:pPr>
            <a:r>
              <a:rPr lang="ja-JP" altLang="en-US" dirty="0"/>
              <a:t>運動をする前にウォーミングアップが大切なように、</a:t>
            </a:r>
            <a:br>
              <a:rPr lang="en-US" altLang="ja-JP" dirty="0"/>
            </a:br>
            <a:r>
              <a:rPr lang="ja-JP" altLang="en-US" b="1" dirty="0">
                <a:solidFill>
                  <a:srgbClr val="FF0000"/>
                </a:solidFill>
              </a:rPr>
              <a:t>文章を書く前にも準備が大切</a:t>
            </a:r>
            <a:br>
              <a:rPr lang="en-US" altLang="ja-JP" b="1" dirty="0">
                <a:solidFill>
                  <a:srgbClr val="FF0000"/>
                </a:solidFill>
              </a:rPr>
            </a:br>
            <a:r>
              <a:rPr lang="ja-JP" altLang="en-US" dirty="0"/>
              <a:t>です。</a:t>
            </a:r>
            <a:endParaRPr lang="en-US" altLang="ja-JP" dirty="0"/>
          </a:p>
          <a:p>
            <a:pPr marL="0" indent="0">
              <a:buNone/>
            </a:pPr>
            <a:endParaRPr lang="en-US" altLang="ja-JP" sz="2000" dirty="0"/>
          </a:p>
          <a:p>
            <a:pPr marL="0" indent="0">
              <a:buNone/>
            </a:pPr>
            <a:r>
              <a:rPr lang="ja-JP" altLang="en-US" dirty="0"/>
              <a:t>次のルールを頭に入れて</a:t>
            </a:r>
            <a:br>
              <a:rPr lang="en-US" altLang="ja-JP" dirty="0"/>
            </a:br>
            <a:r>
              <a:rPr lang="ja-JP" altLang="en-US" dirty="0"/>
              <a:t>文章を書くようにしましょう。</a:t>
            </a:r>
            <a:endParaRPr lang="en-US" altLang="ja-JP" dirty="0"/>
          </a:p>
        </p:txBody>
      </p:sp>
      <p:sp>
        <p:nvSpPr>
          <p:cNvPr id="5" name="スライド番号プレースホルダー 4"/>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66</a:t>
            </a:fld>
            <a:r>
              <a:rPr lang="ja-JP" altLang="en-US" dirty="0"/>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488\Desktop\素材\color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602" y="1881525"/>
            <a:ext cx="2804103" cy="43452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1488\Desktop\素材\ma189_11_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997" y="1795540"/>
            <a:ext cx="1080120"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a:extLst>
              <a:ext uri="{FF2B5EF4-FFF2-40B4-BE49-F238E27FC236}">
                <a16:creationId xmlns:a16="http://schemas.microsoft.com/office/drawing/2014/main" id="{3AF7C13F-3469-2059-CEA0-E792EB77E1DC}"/>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794307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k1488\Desktop\fukidashi_ogdo01_png (1)\fukidashi_ogdo-1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79279" y="850228"/>
            <a:ext cx="1822430" cy="1822430"/>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a:spLocks noGrp="1"/>
          </p:cNvSpPr>
          <p:nvPr>
            <p:ph type="title"/>
          </p:nvPr>
        </p:nvSpPr>
        <p:spPr>
          <a:xfrm>
            <a:off x="526473" y="-963488"/>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5" name="スライド番号プレースホルダー 4"/>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67</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コンテンツ プレースホルダー 7"/>
          <p:cNvSpPr>
            <a:spLocks noGrp="1"/>
          </p:cNvSpPr>
          <p:nvPr>
            <p:ph idx="1"/>
          </p:nvPr>
        </p:nvSpPr>
        <p:spPr>
          <a:xfrm>
            <a:off x="495803" y="1743243"/>
            <a:ext cx="6114815" cy="2518986"/>
          </a:xfrm>
          <a:solidFill>
            <a:schemeClr val="accent4">
              <a:lumMod val="20000"/>
              <a:lumOff val="80000"/>
            </a:schemeClr>
          </a:solidFill>
        </p:spPr>
        <p:txBody>
          <a:bodyPr>
            <a:noAutofit/>
          </a:bodyPr>
          <a:lstStyle/>
          <a:p>
            <a:pPr marL="400050" lvl="1" indent="0">
              <a:lnSpc>
                <a:spcPct val="150000"/>
              </a:lnSpc>
              <a:buNone/>
            </a:pPr>
            <a:r>
              <a:rPr lang="ja-JP" altLang="en-US" sz="32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endParaRPr lang="en-US" altLang="ja-JP" sz="32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400050" lvl="1" indent="0">
              <a:lnSpc>
                <a:spcPct val="150000"/>
              </a:lnSpc>
              <a:buNone/>
            </a:pPr>
            <a:r>
              <a:rPr lang="ja-JP" altLang="en-US" sz="3200" b="1" dirty="0">
                <a:solidFill>
                  <a:schemeClr val="accent4">
                    <a:lumMod val="75000"/>
                  </a:schemeClr>
                </a:solidFill>
              </a:rPr>
              <a:t>ルール②</a:t>
            </a:r>
            <a:r>
              <a:rPr lang="ja-JP" altLang="en-US" sz="32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事実と意見を分ける</a:t>
            </a:r>
            <a:endParaRPr lang="en-US" altLang="ja-JP" sz="32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400050" lvl="1" indent="0">
              <a:lnSpc>
                <a:spcPct val="150000"/>
              </a:lnSpc>
              <a:buNone/>
            </a:pPr>
            <a:r>
              <a:rPr lang="ja-JP" altLang="en-US" sz="32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ルール③伝える順序を考える</a:t>
            </a:r>
            <a:endParaRPr lang="en-US" altLang="ja-JP" sz="32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125" name="Picture 5" descr="C:\Users\k1488\Desktop\shojomanga\color_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760" y="1489362"/>
            <a:ext cx="2570222" cy="466142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883029" y="1121233"/>
            <a:ext cx="461665" cy="1584176"/>
          </a:xfrm>
          <a:prstGeom prst="rect">
            <a:avLst/>
          </a:prstGeom>
          <a:noFill/>
        </p:spPr>
        <p:txBody>
          <a:bodyPr vert="eaVert" wrap="square" rtlCol="0">
            <a:spAutoFit/>
          </a:bodyPr>
          <a:lstStyle/>
          <a:p>
            <a:r>
              <a:rPr lang="ja-JP" altLang="en-US" b="1" dirty="0">
                <a:latin typeface="ＤＦＧ教科書体ＲW4" panose="02020400000000000000" pitchFamily="18" charset="-128"/>
                <a:ea typeface="ＤＦＧ教科書体ＲW4" panose="02020400000000000000" pitchFamily="18" charset="-128"/>
              </a:rPr>
              <a:t>あら簡単</a:t>
            </a:r>
            <a:r>
              <a:rPr lang="en-US" altLang="ja-JP" b="1" dirty="0">
                <a:latin typeface="ＤＦＧ教科書体ＲW4" panose="02020400000000000000" pitchFamily="18" charset="-128"/>
                <a:ea typeface="ＤＦＧ教科書体ＲW4" panose="02020400000000000000" pitchFamily="18" charset="-128"/>
              </a:rPr>
              <a:t>…</a:t>
            </a:r>
            <a:endParaRPr kumimoji="1" lang="ja-JP" altLang="en-US" b="1" dirty="0">
              <a:latin typeface="ＤＦＧ教科書体ＲW4" panose="02020400000000000000" pitchFamily="18" charset="-128"/>
              <a:ea typeface="ＤＦＧ教科書体ＲW4" panose="02020400000000000000" pitchFamily="18" charset="-128"/>
            </a:endParaRPr>
          </a:p>
        </p:txBody>
      </p:sp>
      <p:sp>
        <p:nvSpPr>
          <p:cNvPr id="20" name="Text Box 6"/>
          <p:cNvSpPr txBox="1">
            <a:spLocks noChangeArrowheads="1"/>
          </p:cNvSpPr>
          <p:nvPr/>
        </p:nvSpPr>
        <p:spPr bwMode="auto">
          <a:xfrm>
            <a:off x="526473" y="4456284"/>
            <a:ext cx="80448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大事なのはこの</a:t>
            </a:r>
            <a:r>
              <a:rPr lang="en-US" altLang="ja-JP"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点だけです！</a:t>
            </a:r>
            <a:endParaRPr lang="en-US" altLang="ja-JP"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次のスライドから、</a:t>
            </a:r>
            <a:endParaRPr lang="en-US" altLang="ja-JP"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ひとつずつ見ていきます。</a:t>
            </a:r>
          </a:p>
        </p:txBody>
      </p:sp>
      <p:sp>
        <p:nvSpPr>
          <p:cNvPr id="2" name="フッター プレースホルダー 1">
            <a:extLst>
              <a:ext uri="{FF2B5EF4-FFF2-40B4-BE49-F238E27FC236}">
                <a16:creationId xmlns:a16="http://schemas.microsoft.com/office/drawing/2014/main" id="{AD38E688-BC83-34E4-7292-93F7CFB4005B}"/>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Text Box 6">
            <a:extLst>
              <a:ext uri="{FF2B5EF4-FFF2-40B4-BE49-F238E27FC236}">
                <a16:creationId xmlns:a16="http://schemas.microsoft.com/office/drawing/2014/main" id="{12819C11-E9DF-7802-8E0A-BD91E7BED65E}"/>
              </a:ext>
            </a:extLst>
          </p:cNvPr>
          <p:cNvSpPr txBox="1">
            <a:spLocks noChangeArrowheads="1"/>
          </p:cNvSpPr>
          <p:nvPr/>
        </p:nvSpPr>
        <p:spPr bwMode="auto">
          <a:xfrm>
            <a:off x="447997" y="1004348"/>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Ø"/>
              <a:defRPr/>
            </a:pPr>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文章作成のルール</a:t>
            </a:r>
          </a:p>
        </p:txBody>
      </p:sp>
    </p:spTree>
    <p:extLst>
      <p:ext uri="{BB962C8B-B14F-4D97-AF65-F5344CB8AC3E}">
        <p14:creationId xmlns:p14="http://schemas.microsoft.com/office/powerpoint/2010/main" val="417454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631726" y="-747464"/>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68</a:t>
            </a:fld>
            <a:r>
              <a:rPr lang="ja-JP" altLang="en-US" dirty="0"/>
              <a:t>　　　　　　　　　</a:t>
            </a:r>
          </a:p>
        </p:txBody>
      </p:sp>
      <p:sp>
        <p:nvSpPr>
          <p:cNvPr id="5" name="正方形/長方形 4"/>
          <p:cNvSpPr/>
          <p:nvPr/>
        </p:nvSpPr>
        <p:spPr>
          <a:xfrm>
            <a:off x="539355" y="3213813"/>
            <a:ext cx="8889982" cy="830997"/>
          </a:xfrm>
          <a:prstGeom prst="rect">
            <a:avLst/>
          </a:prstGeom>
        </p:spPr>
        <p:txBody>
          <a:bodyPr wrap="square">
            <a:spAutoFit/>
          </a:bodyPr>
          <a:lstStyle/>
          <a:p>
            <a:pPr algn="ctr"/>
            <a:r>
              <a:rPr lang="ja-JP" altLang="en-US" sz="4800" b="1" dirty="0">
                <a:solidFill>
                  <a:schemeClr val="accent1">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endParaRPr lang="en-US" altLang="ja-JP" sz="4800" b="1" dirty="0">
              <a:solidFill>
                <a:schemeClr val="accent1">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A0244B29-A02A-71AC-1CF0-BFF7073B27EB}"/>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Text Box 6">
            <a:extLst>
              <a:ext uri="{FF2B5EF4-FFF2-40B4-BE49-F238E27FC236}">
                <a16:creationId xmlns:a16="http://schemas.microsoft.com/office/drawing/2014/main" id="{5148E0AF-0FE5-AFA9-2ABE-929CD46DF5A8}"/>
              </a:ext>
            </a:extLst>
          </p:cNvPr>
          <p:cNvSpPr txBox="1">
            <a:spLocks noChangeArrowheads="1"/>
          </p:cNvSpPr>
          <p:nvPr/>
        </p:nvSpPr>
        <p:spPr bwMode="auto">
          <a:xfrm>
            <a:off x="447997" y="1004348"/>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Ø"/>
              <a:defRPr/>
            </a:pPr>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文章作成のルール</a:t>
            </a:r>
          </a:p>
        </p:txBody>
      </p:sp>
    </p:spTree>
    <p:extLst>
      <p:ext uri="{BB962C8B-B14F-4D97-AF65-F5344CB8AC3E}">
        <p14:creationId xmlns:p14="http://schemas.microsoft.com/office/powerpoint/2010/main" val="137225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8102" y="926189"/>
            <a:ext cx="9145015"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文章力がないと・・・</a:t>
            </a:r>
            <a:endParaRPr kumimoji="1" lang="en-US" altLang="ja-JP" sz="5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教科書が理解できない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→専門知識が身につかない</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レポートが書けない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→単位がもらえない</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自己ＰＲ文がしょぼい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→書類選考で落とされる</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国家試験に受からない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→希望する仕事につけない！</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7744982" y="515360"/>
            <a:ext cx="2215196" cy="4455785"/>
            <a:chOff x="7904534" y="116632"/>
            <a:chExt cx="2215196" cy="4455785"/>
          </a:xfrm>
        </p:grpSpPr>
        <p:pic>
          <p:nvPicPr>
            <p:cNvPr id="8" name="Picture 4" descr="C:\Users\k1488\Desktop\fukidashi_ogdo01BK_png\fukidashi_ogdo_BK-1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4534" y="116632"/>
              <a:ext cx="2215196" cy="445578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8712158" y="1548082"/>
              <a:ext cx="461665" cy="302433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a:ea typeface="メイリオ"/>
                  <a:cs typeface="+mn-cs"/>
                </a:rPr>
                <a:t>どうすれば</a:t>
              </a:r>
              <a:r>
                <a:rPr kumimoji="1" lang="en-US" altLang="ja-JP"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a:ea typeface="メイリオ"/>
                  <a:cs typeface="+mn-cs"/>
                </a:rPr>
                <a:t>…</a:t>
              </a:r>
            </a:p>
          </p:txBody>
        </p:sp>
      </p:grpSp>
      <p:sp>
        <p:nvSpPr>
          <p:cNvPr id="10" name="フッター プレースホルダー 2">
            <a:extLst>
              <a:ext uri="{FF2B5EF4-FFF2-40B4-BE49-F238E27FC236}">
                <a16:creationId xmlns:a16="http://schemas.microsoft.com/office/drawing/2014/main" id="{C8074D03-A24F-12B5-CBE9-D46BA343C59B}"/>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7" name="Picture 2" descr="\\File-sv04\011_検定\03_文章検\100_新商品\030_拡散資材\01_イラスト・素材\shojomanga03\color02-shirom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0358" y="2132856"/>
            <a:ext cx="2849248" cy="373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横巻き 16"/>
          <p:cNvSpPr/>
          <p:nvPr/>
        </p:nvSpPr>
        <p:spPr>
          <a:xfrm>
            <a:off x="991766" y="2270504"/>
            <a:ext cx="7587339" cy="2448272"/>
          </a:xfrm>
          <a:prstGeom prst="horizontalScroll">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こんなことありませんか？</a:t>
            </a:r>
          </a:p>
        </p:txBody>
      </p:sp>
      <p:sp>
        <p:nvSpPr>
          <p:cNvPr id="10" name="Text Box 6"/>
          <p:cNvSpPr txBox="1">
            <a:spLocks noChangeArrowheads="1"/>
          </p:cNvSpPr>
          <p:nvPr/>
        </p:nvSpPr>
        <p:spPr bwMode="auto">
          <a:xfrm>
            <a:off x="487363" y="1226291"/>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p>
        </p:txBody>
      </p:sp>
      <p:sp>
        <p:nvSpPr>
          <p:cNvPr id="11" name="タイトル 1"/>
          <p:cNvSpPr>
            <a:spLocks noGrp="1"/>
          </p:cNvSpPr>
          <p:nvPr>
            <p:ph type="title"/>
          </p:nvPr>
        </p:nvSpPr>
        <p:spPr>
          <a:xfrm>
            <a:off x="569693" y="-467914"/>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5" name="スライド番号プレースホルダー 4"/>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69</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927870" y="4257966"/>
            <a:ext cx="8495736"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2">
                    <a:lumMod val="50000"/>
                  </a:schemeClr>
                </a:solidFill>
              </a:rPr>
              <a:t>例えば、レポートや日誌、小論文などを書くとき</a:t>
            </a:r>
            <a:r>
              <a:rPr lang="en-US" altLang="ja-JP" sz="2400" dirty="0">
                <a:solidFill>
                  <a:schemeClr val="accent2">
                    <a:lumMod val="50000"/>
                  </a:schemeClr>
                </a:solidFill>
              </a:rPr>
              <a:t>…</a:t>
            </a:r>
            <a:endParaRPr lang="ja-JP" altLang="en-US" sz="2400" dirty="0">
              <a:solidFill>
                <a:schemeClr val="accent2">
                  <a:lumMod val="50000"/>
                </a:schemeClr>
              </a:solidFill>
            </a:endParaRPr>
          </a:p>
        </p:txBody>
      </p:sp>
      <p:sp>
        <p:nvSpPr>
          <p:cNvPr id="12" name="コンテンツ プレースホルダー 7"/>
          <p:cNvSpPr>
            <a:spLocks noGrp="1"/>
          </p:cNvSpPr>
          <p:nvPr>
            <p:ph idx="1"/>
          </p:nvPr>
        </p:nvSpPr>
        <p:spPr>
          <a:xfrm>
            <a:off x="991766" y="-2115616"/>
            <a:ext cx="2448272" cy="1075541"/>
          </a:xfrm>
          <a:solidFill>
            <a:schemeClr val="bg2"/>
          </a:solidFill>
          <a:ln>
            <a:solidFill>
              <a:schemeClr val="accent1"/>
            </a:solidFill>
          </a:ln>
        </p:spPr>
        <p:txBody>
          <a:bodyPr>
            <a:noAutofit/>
          </a:bodyPr>
          <a:lstStyle/>
          <a:p>
            <a:pPr marL="400050" lvl="1" indent="0">
              <a:lnSpc>
                <a:spcPct val="150000"/>
              </a:lnSpc>
              <a:buNone/>
            </a:pPr>
            <a:r>
              <a:rPr lang="ja-JP" altLang="en-US" sz="1400" dirty="0">
                <a:solidFill>
                  <a:srgbClr val="008000"/>
                </a:solidFill>
              </a:rPr>
              <a:t>　</a:t>
            </a:r>
            <a:endParaRPr lang="en-US" altLang="ja-JP" sz="1400" dirty="0">
              <a:solidFill>
                <a:srgbClr val="008000"/>
              </a:solidFill>
            </a:endParaRPr>
          </a:p>
          <a:p>
            <a:pPr marL="400050" lvl="1" indent="0">
              <a:lnSpc>
                <a:spcPct val="150000"/>
              </a:lnSpc>
              <a:buNone/>
            </a:pPr>
            <a:endParaRPr lang="en-US" altLang="ja-JP" sz="1400" dirty="0">
              <a:solidFill>
                <a:srgbClr val="008000"/>
              </a:solidFill>
            </a:endParaRPr>
          </a:p>
        </p:txBody>
      </p:sp>
      <p:sp>
        <p:nvSpPr>
          <p:cNvPr id="4" name="テキスト ボックス 3"/>
          <p:cNvSpPr txBox="1"/>
          <p:nvPr/>
        </p:nvSpPr>
        <p:spPr>
          <a:xfrm>
            <a:off x="6984200" y="1025414"/>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b="1" dirty="0">
                <a:solidFill>
                  <a:srgbClr val="FF0000"/>
                </a:solidFill>
              </a:rPr>
              <a:t>ルール①書く材料を集める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
        <p:nvSpPr>
          <p:cNvPr id="2" name="フッター プレースホルダー 1">
            <a:extLst>
              <a:ext uri="{FF2B5EF4-FFF2-40B4-BE49-F238E27FC236}">
                <a16:creationId xmlns:a16="http://schemas.microsoft.com/office/drawing/2014/main" id="{661AA6A1-3AA2-A097-A3D4-7748F72DE95C}"/>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605006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C:\Users\k1488\Desktop\kokasen01\koka-sen01_黒線-密度高.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151" y="1196975"/>
            <a:ext cx="8890201" cy="515156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k1488\Desktop\fukidashi_ogdo01_png\fukidashi_ogdo-1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55212" y="1025413"/>
            <a:ext cx="2192808" cy="417646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a:spLocks noGrp="1"/>
          </p:cNvSpPr>
          <p:nvPr>
            <p:ph type="title"/>
          </p:nvPr>
        </p:nvSpPr>
        <p:spPr>
          <a:xfrm>
            <a:off x="596950" y="-467914"/>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70</a:t>
            </a:fld>
            <a:r>
              <a:rPr lang="ja-JP" altLang="en-US" dirty="0"/>
              <a:t>　　　　　　　　　</a:t>
            </a:r>
          </a:p>
        </p:txBody>
      </p:sp>
      <p:sp>
        <p:nvSpPr>
          <p:cNvPr id="2" name="正方形/長方形 1"/>
          <p:cNvSpPr/>
          <p:nvPr/>
        </p:nvSpPr>
        <p:spPr>
          <a:xfrm>
            <a:off x="9152889" y="3293153"/>
            <a:ext cx="461665" cy="2631490"/>
          </a:xfrm>
          <a:prstGeom prst="rect">
            <a:avLst/>
          </a:prstGeom>
        </p:spPr>
        <p:txBody>
          <a:bodyPr vert="eaVert" wrap="none">
            <a:spAutoFit/>
          </a:bodyP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コピペじゃまずいよね</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807186" y="2996952"/>
            <a:ext cx="1015663" cy="2464265"/>
          </a:xfrm>
          <a:prstGeom prst="rect">
            <a:avLst/>
          </a:prstGeom>
        </p:spPr>
        <p:txBody>
          <a:bodyPr vert="eaVert" wrap="square">
            <a:spAutoFit/>
          </a:bodyPr>
          <a:lstStyle/>
          <a:p>
            <a:r>
              <a:rPr lang="ja-JP" altLang="en-US"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やっと書きはじめたけど、</a:t>
            </a:r>
            <a:endParaRPr lang="en-US" altLang="ja-JP"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endParaRPr>
          </a:p>
          <a:p>
            <a:r>
              <a:rPr lang="ja-JP" altLang="en-US"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分量が少なすぎて欄が</a:t>
            </a:r>
            <a:endParaRPr lang="en-US" altLang="ja-JP"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endParaRPr>
          </a:p>
          <a:p>
            <a:r>
              <a:rPr lang="ja-JP" altLang="en-US"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埋まらないわ</a:t>
            </a:r>
            <a:r>
              <a:rPr lang="en-US" altLang="ja-JP"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a:t>
            </a:r>
            <a:endParaRPr lang="ja-JP" altLang="en-US"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endParaRPr>
          </a:p>
        </p:txBody>
      </p:sp>
      <p:sp>
        <p:nvSpPr>
          <p:cNvPr id="1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196" name="Picture 4" descr="C:\Users\k1488\Desktop\fukidashi_ogdo01BK_png\fukidashi_ogdo_BK-19.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93505" y="2447950"/>
            <a:ext cx="2431933" cy="3961326"/>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7597361" y="3151611"/>
            <a:ext cx="461665" cy="2719919"/>
          </a:xfrm>
          <a:prstGeom prst="rect">
            <a:avLst/>
          </a:prstGeom>
        </p:spPr>
        <p:txBody>
          <a:bodyPr vert="eaVert" wrap="square">
            <a:spAutoFit/>
          </a:bodyPr>
          <a:lstStyle/>
          <a:p>
            <a:pPr algn="ctr"/>
            <a:r>
              <a:rPr lang="ja-JP" altLang="en-US"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コピペじゃまずいよね</a:t>
            </a:r>
            <a:r>
              <a:rPr lang="en-US" altLang="ja-JP"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a:t>
            </a:r>
            <a:endParaRPr lang="ja-JP" altLang="en-US"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endParaRPr>
          </a:p>
        </p:txBody>
      </p:sp>
      <p:pic>
        <p:nvPicPr>
          <p:cNvPr id="8197" name="Picture 5" descr="C:\Users\k1488\Desktop\fukidashi_ogdo01_png\fukidashi_ogdo-20.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3729" y="1412776"/>
            <a:ext cx="2026836" cy="3593605"/>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2859547" y="2143204"/>
            <a:ext cx="430887" cy="2464265"/>
          </a:xfrm>
          <a:prstGeom prst="rect">
            <a:avLst/>
          </a:prstGeom>
        </p:spPr>
        <p:txBody>
          <a:bodyPr vert="eaVert" wrap="square">
            <a:spAutoFit/>
          </a:bodyPr>
          <a:lstStyle/>
          <a:p>
            <a:r>
              <a:rPr lang="ja-JP" altLang="en-US" sz="1600" b="1" dirty="0">
                <a:solidFill>
                  <a:schemeClr val="bg2">
                    <a:lumMod val="10000"/>
                  </a:schemeClr>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何を書けばいいの</a:t>
            </a:r>
            <a:r>
              <a:rPr lang="en-US" altLang="ja-JP" sz="1600" b="1" dirty="0">
                <a:solidFill>
                  <a:schemeClr val="bg2">
                    <a:lumMod val="10000"/>
                  </a:schemeClr>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a:t>
            </a:r>
            <a:r>
              <a:rPr lang="ja-JP" altLang="en-US" sz="1600" b="1" dirty="0">
                <a:solidFill>
                  <a:schemeClr val="bg2">
                    <a:lumMod val="10000"/>
                  </a:schemeClr>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a:t>
            </a:r>
            <a:endParaRPr lang="en-US" altLang="ja-JP" sz="1600" b="1" dirty="0">
              <a:solidFill>
                <a:schemeClr val="bg2">
                  <a:lumMod val="10000"/>
                </a:schemeClr>
              </a:solidFill>
              <a:latin typeface="ＤＦＧ教科書体ＲW4" panose="02020400000000000000" pitchFamily="18" charset="-128"/>
              <a:ea typeface="ＤＦＧ教科書体ＲW4" panose="02020400000000000000" pitchFamily="18" charset="-128"/>
              <a:cs typeface="メイリオ" panose="020B0604030504040204" pitchFamily="50" charset="-128"/>
            </a:endParaRPr>
          </a:p>
        </p:txBody>
      </p:sp>
      <p:sp>
        <p:nvSpPr>
          <p:cNvPr id="26" name="正方形/長方形 25"/>
          <p:cNvSpPr/>
          <p:nvPr/>
        </p:nvSpPr>
        <p:spPr>
          <a:xfrm>
            <a:off x="6375760" y="1823139"/>
            <a:ext cx="430887" cy="2647314"/>
          </a:xfrm>
          <a:prstGeom prst="rect">
            <a:avLst/>
          </a:prstGeom>
        </p:spPr>
        <p:txBody>
          <a:bodyPr vert="eaVert" wrap="square">
            <a:spAutoFit/>
          </a:bodyPr>
          <a:lstStyle/>
          <a:p>
            <a:r>
              <a:rPr lang="ja-JP" altLang="en-US" sz="1600" b="1" dirty="0">
                <a:solidFill>
                  <a:schemeClr val="bg2">
                    <a:lumMod val="10000"/>
                  </a:schemeClr>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いったい何時間かかるの？</a:t>
            </a:r>
            <a:endParaRPr lang="en-US" altLang="ja-JP" sz="1600" b="1" dirty="0">
              <a:solidFill>
                <a:schemeClr val="bg2">
                  <a:lumMod val="10000"/>
                </a:schemeClr>
              </a:solidFill>
              <a:latin typeface="ＤＦＧ教科書体ＲW4" panose="02020400000000000000" pitchFamily="18" charset="-128"/>
              <a:ea typeface="ＤＦＧ教科書体ＲW4" panose="02020400000000000000" pitchFamily="18" charset="-128"/>
              <a:cs typeface="メイリオ" panose="020B0604030504040204" pitchFamily="50" charset="-128"/>
            </a:endParaRPr>
          </a:p>
        </p:txBody>
      </p:sp>
      <p:pic>
        <p:nvPicPr>
          <p:cNvPr id="8199" name="Picture 7" descr="C:\Users\k1488\Downloads\0092_zawa_garasu.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82524" y="1850572"/>
            <a:ext cx="577230" cy="97949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26692" y="1265797"/>
            <a:ext cx="1892371" cy="584775"/>
          </a:xfrm>
          <a:prstGeom prst="rect">
            <a:avLst/>
          </a:prstGeom>
          <a:solidFill>
            <a:schemeClr val="bg1"/>
          </a:solidFill>
        </p:spPr>
        <p:txBody>
          <a:bodyPr wrap="square" rtlCol="0">
            <a:spAutoFit/>
          </a:bodyPr>
          <a:lstStyle/>
          <a:p>
            <a:r>
              <a:rPr kumimoji="1" lang="ja-JP" altLang="en-US" sz="3200" dirty="0">
                <a:solidFill>
                  <a:srgbClr val="FF0000"/>
                </a:solidFill>
              </a:rPr>
              <a:t>ザ・困惑</a:t>
            </a:r>
          </a:p>
        </p:txBody>
      </p:sp>
      <p:pic>
        <p:nvPicPr>
          <p:cNvPr id="22" name="Picture 7" descr="C:\Users\k1488\Downloads\0092_zawa_garasu.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48208" y="5105015"/>
            <a:ext cx="577230" cy="979497"/>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a:extLst>
              <a:ext uri="{FF2B5EF4-FFF2-40B4-BE49-F238E27FC236}">
                <a16:creationId xmlns:a16="http://schemas.microsoft.com/office/drawing/2014/main" id="{06C2B4E3-CEC8-007E-35B1-EC522F5CC2E9}"/>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5" name="テキスト ボックス 4">
            <a:extLst>
              <a:ext uri="{FF2B5EF4-FFF2-40B4-BE49-F238E27FC236}">
                <a16:creationId xmlns:a16="http://schemas.microsoft.com/office/drawing/2014/main" id="{709AD3D2-A5EE-F2CA-BEA1-926D36495B1A}"/>
              </a:ext>
            </a:extLst>
          </p:cNvPr>
          <p:cNvSpPr txBox="1"/>
          <p:nvPr/>
        </p:nvSpPr>
        <p:spPr>
          <a:xfrm>
            <a:off x="6984200" y="1025414"/>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b="1" dirty="0">
                <a:solidFill>
                  <a:srgbClr val="FF0000"/>
                </a:solidFill>
              </a:rPr>
              <a:t>ルール①書く材料を集める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pic>
        <p:nvPicPr>
          <p:cNvPr id="8195" name="Picture 3" descr="C:\Users\k1488\Desktop\fukidashi_ogdo01BK_png\fukidashi_ogdo_BK-20.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1498" y="1820270"/>
            <a:ext cx="3608333" cy="520829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955032" y="3088440"/>
            <a:ext cx="1107996" cy="2889863"/>
          </a:xfrm>
          <a:prstGeom prst="rect">
            <a:avLst/>
          </a:prstGeom>
        </p:spPr>
        <p:txBody>
          <a:bodyPr vert="eaVert" wrap="square" anchor="ctr">
            <a:spAutoFit/>
          </a:bodyPr>
          <a:lstStyle/>
          <a:p>
            <a:pPr algn="ctr"/>
            <a:r>
              <a:rPr lang="ja-JP" altLang="en-US" sz="2000"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やっと書きはじめたけど、</a:t>
            </a:r>
            <a:endParaRPr lang="en-US" altLang="ja-JP" sz="2000"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endParaRPr>
          </a:p>
          <a:p>
            <a:pPr algn="ctr"/>
            <a:r>
              <a:rPr lang="ja-JP" altLang="en-US" sz="2000"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内容がなさすぎて</a:t>
            </a:r>
            <a:endParaRPr lang="en-US" altLang="ja-JP" sz="2000"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endParaRPr>
          </a:p>
          <a:p>
            <a:pPr algn="ctr"/>
            <a:r>
              <a:rPr lang="ja-JP" altLang="en-US" sz="2000"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行が埋まらない</a:t>
            </a:r>
            <a:r>
              <a:rPr lang="en-US" altLang="ja-JP" sz="2000"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rPr>
              <a:t>…</a:t>
            </a:r>
            <a:endParaRPr lang="ja-JP" altLang="en-US" sz="2000" b="1" dirty="0">
              <a:solidFill>
                <a:schemeClr val="bg1"/>
              </a:solidFill>
              <a:latin typeface="ＤＦＧ教科書体ＲW4" panose="02020400000000000000" pitchFamily="18" charset="-128"/>
              <a:ea typeface="ＤＦＧ教科書体ＲW4" panose="02020400000000000000" pitchFamily="18" charset="-128"/>
              <a:cs typeface="メイリオ" panose="020B0604030504040204" pitchFamily="50" charset="-128"/>
            </a:endParaRPr>
          </a:p>
        </p:txBody>
      </p:sp>
      <p:pic>
        <p:nvPicPr>
          <p:cNvPr id="8194" name="Picture 2" descr="C:\Users\k1488\Desktop\shojomanga\color_4b.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93545" y="2252704"/>
            <a:ext cx="2766932" cy="395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14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71</a:t>
            </a:fld>
            <a:r>
              <a:rPr lang="ja-JP" altLang="en-US" dirty="0"/>
              <a:t>　　　　　　　　　</a:t>
            </a:r>
          </a:p>
        </p:txBody>
      </p:sp>
      <p:sp>
        <p:nvSpPr>
          <p:cNvPr id="4" name="テキスト ボックス 3"/>
          <p:cNvSpPr txBox="1"/>
          <p:nvPr/>
        </p:nvSpPr>
        <p:spPr>
          <a:xfrm>
            <a:off x="354504" y="2160211"/>
            <a:ext cx="9289032" cy="4093428"/>
          </a:xfrm>
          <a:prstGeom prst="rect">
            <a:avLst/>
          </a:prstGeom>
          <a:noFill/>
        </p:spPr>
        <p:txBody>
          <a:bodyPr wrap="square" rtlCol="0">
            <a:spAutoFit/>
          </a:bodyPr>
          <a:lstStyle/>
          <a:p>
            <a:r>
              <a:rPr kumimoji="1"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そういうときには、書き出す前に</a:t>
            </a:r>
            <a:endParaRPr kumimoji="1"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「書く材料（事実）を集める」</a:t>
            </a:r>
            <a:endParaRPr lang="en-US" altLang="ja-JP"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ことが効果的です。</a:t>
            </a:r>
            <a:endPar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材料が集められると、書く内容に困らなくなるだけでなく、オリジナリティも出せるようになります。</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6"/>
          <p:cNvSpPr txBox="1">
            <a:spLocks noChangeArrowheads="1"/>
          </p:cNvSpPr>
          <p:nvPr/>
        </p:nvSpPr>
        <p:spPr bwMode="auto">
          <a:xfrm>
            <a:off x="487363" y="1226291"/>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p>
        </p:txBody>
      </p:sp>
      <p:sp>
        <p:nvSpPr>
          <p:cNvPr id="2" name="フッター プレースホルダー 1">
            <a:extLst>
              <a:ext uri="{FF2B5EF4-FFF2-40B4-BE49-F238E27FC236}">
                <a16:creationId xmlns:a16="http://schemas.microsoft.com/office/drawing/2014/main" id="{D99B0C55-62BA-C161-B607-4D177DE76AF4}"/>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E59A8E96-9D9A-2982-7A08-0AEF4E0F6FDC}"/>
              </a:ext>
            </a:extLst>
          </p:cNvPr>
          <p:cNvSpPr txBox="1"/>
          <p:nvPr/>
        </p:nvSpPr>
        <p:spPr>
          <a:xfrm>
            <a:off x="6984200" y="1025414"/>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b="1" dirty="0">
                <a:solidFill>
                  <a:srgbClr val="FF0000"/>
                </a:solidFill>
              </a:rPr>
              <a:t>ルール①書く材料を集める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3747955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72</a:t>
            </a:fld>
            <a:r>
              <a:rPr lang="ja-JP" altLang="en-US" dirty="0"/>
              <a:t>　　　　　　　　　</a:t>
            </a:r>
          </a:p>
        </p:txBody>
      </p:sp>
      <p:sp>
        <p:nvSpPr>
          <p:cNvPr id="4" name="テキスト ボックス 3"/>
          <p:cNvSpPr txBox="1"/>
          <p:nvPr/>
        </p:nvSpPr>
        <p:spPr>
          <a:xfrm>
            <a:off x="556332" y="2335950"/>
            <a:ext cx="8948149" cy="3231654"/>
          </a:xfrm>
          <a:prstGeom prst="rect">
            <a:avLst/>
          </a:prstGeom>
          <a:noFill/>
        </p:spPr>
        <p:txBody>
          <a:bodyPr wrap="square" rtlCol="0">
            <a:spAutoFit/>
          </a:bodyPr>
          <a:lstStyle/>
          <a:p>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「書く材料（事実）を集める」</a:t>
            </a: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ときは</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・体験したこと</a:t>
            </a:r>
            <a:endParaRPr lang="en-US" altLang="ja-JP" sz="3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・知っていること・見聞きしたこと</a:t>
            </a:r>
            <a:endParaRPr lang="en-US" altLang="ja-JP" sz="3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をもとにするとよいでしょう。</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例えば、次のようなイメージです。</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6"/>
          <p:cNvSpPr txBox="1">
            <a:spLocks noChangeArrowheads="1"/>
          </p:cNvSpPr>
          <p:nvPr/>
        </p:nvSpPr>
        <p:spPr bwMode="auto">
          <a:xfrm>
            <a:off x="487363" y="1226291"/>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p>
        </p:txBody>
      </p:sp>
      <p:sp>
        <p:nvSpPr>
          <p:cNvPr id="2" name="フッター プレースホルダー 1">
            <a:extLst>
              <a:ext uri="{FF2B5EF4-FFF2-40B4-BE49-F238E27FC236}">
                <a16:creationId xmlns:a16="http://schemas.microsoft.com/office/drawing/2014/main" id="{13A4C6C9-7FD7-AFF8-8A27-1FBC17295340}"/>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3C327F9E-8548-86A2-4A4C-0C4862C0B3BA}"/>
              </a:ext>
            </a:extLst>
          </p:cNvPr>
          <p:cNvSpPr txBox="1"/>
          <p:nvPr/>
        </p:nvSpPr>
        <p:spPr>
          <a:xfrm>
            <a:off x="6984200" y="1025414"/>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b="1" dirty="0">
                <a:solidFill>
                  <a:srgbClr val="FF0000"/>
                </a:solidFill>
              </a:rPr>
              <a:t>ルール①書く材料を集める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961254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テキスト ボックス 22"/>
          <p:cNvSpPr txBox="1"/>
          <p:nvPr/>
        </p:nvSpPr>
        <p:spPr>
          <a:xfrm>
            <a:off x="3308686" y="1753652"/>
            <a:ext cx="3155688" cy="523220"/>
          </a:xfrm>
          <a:prstGeom prst="rect">
            <a:avLst/>
          </a:prstGeom>
          <a:solidFill>
            <a:schemeClr val="bg1">
              <a:lumMod val="95000"/>
              <a:alpha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テーマ例：保育園</a:t>
            </a:r>
            <a:endParaRPr kumimoji="1" lang="en-US" altLang="ja-JP"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a:spLocks noGrp="1"/>
          </p:cNvSpPr>
          <p:nvPr>
            <p:ph type="title"/>
          </p:nvPr>
        </p:nvSpPr>
        <p:spPr>
          <a:xfrm>
            <a:off x="571191" y="-747464"/>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5" name="Text Box 6"/>
          <p:cNvSpPr txBox="1">
            <a:spLocks noChangeArrowheads="1"/>
          </p:cNvSpPr>
          <p:nvPr/>
        </p:nvSpPr>
        <p:spPr bwMode="auto">
          <a:xfrm>
            <a:off x="509367" y="1181100"/>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p>
        </p:txBody>
      </p:sp>
      <p:sp>
        <p:nvSpPr>
          <p:cNvPr id="2" name="線吹き出し 1 (枠付き) 1"/>
          <p:cNvSpPr/>
          <p:nvPr/>
        </p:nvSpPr>
        <p:spPr>
          <a:xfrm>
            <a:off x="548021" y="1844824"/>
            <a:ext cx="2485291" cy="1956120"/>
          </a:xfrm>
          <a:prstGeom prst="borderCallout1">
            <a:avLst>
              <a:gd name="adj1" fmla="val 40852"/>
              <a:gd name="adj2" fmla="val 99450"/>
              <a:gd name="adj3" fmla="val 78434"/>
              <a:gd name="adj4" fmla="val 134645"/>
            </a:avLst>
          </a:prstGeom>
          <a:solidFill>
            <a:schemeClr val="bg1"/>
          </a:solidFill>
          <a:ln w="38100">
            <a:solidFill>
              <a:srgbClr val="91C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自分が通っていた保育園の先生が、内気な自分の世界を広げてくれ、そのおかげで友達がいっぱいできた。</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線吹き出し 1 (枠付き) 18"/>
          <p:cNvSpPr/>
          <p:nvPr/>
        </p:nvSpPr>
        <p:spPr>
          <a:xfrm>
            <a:off x="539287" y="4096546"/>
            <a:ext cx="2470664" cy="2079254"/>
          </a:xfrm>
          <a:prstGeom prst="borderCallout1">
            <a:avLst>
              <a:gd name="adj1" fmla="val 40852"/>
              <a:gd name="adj2" fmla="val 99450"/>
              <a:gd name="adj3" fmla="val -4278"/>
              <a:gd name="adj4" fmla="val 134004"/>
            </a:avLst>
          </a:prstGeom>
          <a:solidFill>
            <a:schemeClr val="bg1"/>
          </a:solidFill>
          <a:ln w="38100">
            <a:solidFill>
              <a:srgbClr val="91C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施設実習の際、ある園児の保護者から、「子どもが、●●先生がいるから保育園に行くのが楽しいと言っていた」という言葉をかけてもらった。</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線吹き出し 1 (枠付き) 21"/>
          <p:cNvSpPr/>
          <p:nvPr/>
        </p:nvSpPr>
        <p:spPr>
          <a:xfrm>
            <a:off x="3340878" y="5320202"/>
            <a:ext cx="3215849" cy="918323"/>
          </a:xfrm>
          <a:prstGeom prst="borderCallout1">
            <a:avLst>
              <a:gd name="adj1" fmla="val -88"/>
              <a:gd name="adj2" fmla="val 35555"/>
              <a:gd name="adj3" fmla="val -125128"/>
              <a:gd name="adj4" fmla="val 21972"/>
            </a:avLst>
          </a:prstGeom>
          <a:solidFill>
            <a:schemeClr val="bg1"/>
          </a:solidFill>
          <a:ln w="38100">
            <a:solidFill>
              <a:srgbClr val="91C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中学生のころから、共働きの両親に代わり、年の離れた妹の世話をしていた。</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線吹き出し 1 (枠付き) 23"/>
          <p:cNvSpPr/>
          <p:nvPr/>
        </p:nvSpPr>
        <p:spPr>
          <a:xfrm>
            <a:off x="6955810" y="2072752"/>
            <a:ext cx="2417049" cy="1043819"/>
          </a:xfrm>
          <a:prstGeom prst="borderCallout1">
            <a:avLst>
              <a:gd name="adj1" fmla="val 56334"/>
              <a:gd name="adj2" fmla="val 651"/>
              <a:gd name="adj3" fmla="val 122056"/>
              <a:gd name="adj4" fmla="val -39152"/>
            </a:avLst>
          </a:prstGeom>
          <a:solidFill>
            <a:schemeClr val="bg1"/>
          </a:solidFill>
          <a:ln w="38100">
            <a:solidFill>
              <a:srgbClr val="CAF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多くの自治体で保育士が不足している。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線吹き出し 1 (枠付き) 26"/>
          <p:cNvSpPr/>
          <p:nvPr/>
        </p:nvSpPr>
        <p:spPr>
          <a:xfrm>
            <a:off x="6963545" y="3297336"/>
            <a:ext cx="2417049" cy="1598420"/>
          </a:xfrm>
          <a:prstGeom prst="borderCallout1">
            <a:avLst>
              <a:gd name="adj1" fmla="val 50858"/>
              <a:gd name="adj2" fmla="val -304"/>
              <a:gd name="adj3" fmla="val 50311"/>
              <a:gd name="adj4" fmla="val -34596"/>
            </a:avLst>
          </a:prstGeom>
          <a:solidFill>
            <a:schemeClr val="bg1"/>
          </a:solidFill>
          <a:ln w="38100">
            <a:solidFill>
              <a:srgbClr val="CAF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●●地区にある保育園は外国語教育に力を入れているところが多い。</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4794201" y="2856652"/>
            <a:ext cx="1485453" cy="1883770"/>
            <a:chOff x="4345079" y="1960184"/>
            <a:chExt cx="1008112" cy="1612832"/>
          </a:xfrm>
          <a:solidFill>
            <a:schemeClr val="accent4">
              <a:lumMod val="20000"/>
              <a:lumOff val="80000"/>
            </a:schemeClr>
          </a:solidFill>
        </p:grpSpPr>
        <p:sp>
          <p:nvSpPr>
            <p:cNvPr id="18" name="角丸四角形 17"/>
            <p:cNvSpPr/>
            <p:nvPr/>
          </p:nvSpPr>
          <p:spPr>
            <a:xfrm>
              <a:off x="4345079" y="1960184"/>
              <a:ext cx="1008112" cy="16128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4" name="テキスト ボックス 13"/>
            <p:cNvSpPr txBox="1"/>
            <p:nvPr/>
          </p:nvSpPr>
          <p:spPr>
            <a:xfrm>
              <a:off x="4544123" y="2314051"/>
              <a:ext cx="543074" cy="957419"/>
            </a:xfrm>
            <a:prstGeom prst="rect">
              <a:avLst/>
            </a:prstGeom>
            <a:grp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知識</a:t>
              </a:r>
            </a:p>
          </p:txBody>
        </p:sp>
      </p:grpSp>
      <p:grpSp>
        <p:nvGrpSpPr>
          <p:cNvPr id="30" name="グループ化 29">
            <a:extLst>
              <a:ext uri="{FF2B5EF4-FFF2-40B4-BE49-F238E27FC236}">
                <a16:creationId xmlns:a16="http://schemas.microsoft.com/office/drawing/2014/main" id="{A56F8366-7031-4AC0-B07F-BF74F4D2B1D0}"/>
              </a:ext>
            </a:extLst>
          </p:cNvPr>
          <p:cNvGrpSpPr/>
          <p:nvPr/>
        </p:nvGrpSpPr>
        <p:grpSpPr>
          <a:xfrm>
            <a:off x="3388774" y="2894413"/>
            <a:ext cx="1405427" cy="1869358"/>
            <a:chOff x="10084864" y="2061030"/>
            <a:chExt cx="1405427" cy="1869358"/>
          </a:xfrm>
        </p:grpSpPr>
        <p:sp>
          <p:nvSpPr>
            <p:cNvPr id="34" name="角丸四角形 5">
              <a:extLst>
                <a:ext uri="{FF2B5EF4-FFF2-40B4-BE49-F238E27FC236}">
                  <a16:creationId xmlns:a16="http://schemas.microsoft.com/office/drawing/2014/main" id="{4CD30EB8-0E54-4769-9D95-A36D7D8D8851}"/>
                </a:ext>
              </a:extLst>
            </p:cNvPr>
            <p:cNvSpPr/>
            <p:nvPr/>
          </p:nvSpPr>
          <p:spPr>
            <a:xfrm>
              <a:off x="10084864" y="2061030"/>
              <a:ext cx="1405427" cy="186935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2" name="テキスト ボックス 31">
              <a:extLst>
                <a:ext uri="{FF2B5EF4-FFF2-40B4-BE49-F238E27FC236}">
                  <a16:creationId xmlns:a16="http://schemas.microsoft.com/office/drawing/2014/main" id="{9E237C3C-55D8-427F-A632-F9DC7FE45978}"/>
                </a:ext>
              </a:extLst>
            </p:cNvPr>
            <p:cNvSpPr txBox="1"/>
            <p:nvPr/>
          </p:nvSpPr>
          <p:spPr>
            <a:xfrm>
              <a:off x="10387467" y="2433284"/>
              <a:ext cx="800219" cy="112484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体験</a:t>
              </a:r>
            </a:p>
          </p:txBody>
        </p:sp>
      </p:grpSp>
      <p:sp>
        <p:nvSpPr>
          <p:cNvPr id="3" name="フッター プレースホルダー 2">
            <a:extLst>
              <a:ext uri="{FF2B5EF4-FFF2-40B4-BE49-F238E27FC236}">
                <a16:creationId xmlns:a16="http://schemas.microsoft.com/office/drawing/2014/main" id="{4B19B9EE-8084-BC9C-CC6F-ABECC40C0C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テキスト ボックス 3">
            <a:extLst>
              <a:ext uri="{FF2B5EF4-FFF2-40B4-BE49-F238E27FC236}">
                <a16:creationId xmlns:a16="http://schemas.microsoft.com/office/drawing/2014/main" id="{E5F94FDE-CACA-E0C0-886D-D0D65A8CF8C9}"/>
              </a:ext>
            </a:extLst>
          </p:cNvPr>
          <p:cNvSpPr txBox="1"/>
          <p:nvPr/>
        </p:nvSpPr>
        <p:spPr>
          <a:xfrm>
            <a:off x="6984200" y="1025414"/>
            <a:ext cx="2520281"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ルール①書く材料を集める</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ルール②事実と意見を分ける</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ルール③伝える順序を考える</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p:txBody>
      </p:sp>
      <p:sp>
        <p:nvSpPr>
          <p:cNvPr id="28" name="線吹き出し 1 (枠付き) 27"/>
          <p:cNvSpPr/>
          <p:nvPr/>
        </p:nvSpPr>
        <p:spPr>
          <a:xfrm>
            <a:off x="6980107" y="5063628"/>
            <a:ext cx="2417049" cy="1095799"/>
          </a:xfrm>
          <a:prstGeom prst="borderCallout1">
            <a:avLst>
              <a:gd name="adj1" fmla="val 49396"/>
              <a:gd name="adj2" fmla="val 831"/>
              <a:gd name="adj3" fmla="val -54102"/>
              <a:gd name="adj4" fmla="val -43335"/>
            </a:avLst>
          </a:prstGeom>
          <a:solidFill>
            <a:schemeClr val="bg1"/>
          </a:solidFill>
          <a:ln w="38100">
            <a:solidFill>
              <a:srgbClr val="CAF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保育所を併設する民間企業は年々増加している。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9899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2" grpId="0" animBg="1"/>
      <p:bldP spid="24" grpId="0" animBg="1"/>
      <p:bldP spid="27" grpId="0" animBg="1"/>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631726" y="-467914"/>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5" name="スライド番号プレースホルダー 4"/>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74</a:t>
            </a:fld>
            <a:r>
              <a:rPr lang="ja-JP" altLang="en-US" dirty="0"/>
              <a:t>　　　　　　　　　</a:t>
            </a:r>
          </a:p>
        </p:txBody>
      </p:sp>
      <p:sp>
        <p:nvSpPr>
          <p:cNvPr id="7" name="テキスト ボックス 6"/>
          <p:cNvSpPr txBox="1"/>
          <p:nvPr/>
        </p:nvSpPr>
        <p:spPr>
          <a:xfrm>
            <a:off x="496669" y="2281795"/>
            <a:ext cx="8886031" cy="3416320"/>
          </a:xfrm>
          <a:prstGeom prst="rect">
            <a:avLst/>
          </a:prstGeom>
          <a:noFill/>
        </p:spPr>
        <p:txBody>
          <a:bodyPr wrap="square" rtlCol="0">
            <a:spAutoFit/>
          </a:bodyPr>
          <a:lstStyle/>
          <a:p>
            <a:r>
              <a:rPr kumimoji="1"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実際に「書く材料集め」を</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グループでやってみましょう！</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組</a:t>
            </a:r>
            <a:r>
              <a:rPr kumimoji="1"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をつくってください。</a:t>
            </a:r>
            <a:endParaRPr kumimoji="1"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次のテーマ例のうち１つを選び、それに関する事実をなるべく多く書き出しましょう。</a:t>
            </a:r>
            <a:endParaRPr kumimoji="1"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6"/>
          <p:cNvSpPr txBox="1">
            <a:spLocks noChangeArrowheads="1"/>
          </p:cNvSpPr>
          <p:nvPr/>
        </p:nvSpPr>
        <p:spPr bwMode="auto">
          <a:xfrm>
            <a:off x="487363" y="1226291"/>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p>
        </p:txBody>
      </p:sp>
      <p:sp>
        <p:nvSpPr>
          <p:cNvPr id="2" name="フッター プレースホルダー 1">
            <a:extLst>
              <a:ext uri="{FF2B5EF4-FFF2-40B4-BE49-F238E27FC236}">
                <a16:creationId xmlns:a16="http://schemas.microsoft.com/office/drawing/2014/main" id="{79402D76-F322-6CC0-7643-2963076F8AFD}"/>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F86AEEEC-9F02-136D-3B9B-671304224A2A}"/>
              </a:ext>
            </a:extLst>
          </p:cNvPr>
          <p:cNvSpPr txBox="1"/>
          <p:nvPr/>
        </p:nvSpPr>
        <p:spPr>
          <a:xfrm>
            <a:off x="6984200" y="1025414"/>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b="1" dirty="0">
                <a:solidFill>
                  <a:srgbClr val="FF0000"/>
                </a:solidFill>
              </a:rPr>
              <a:t>ルール①書く材料を集める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1843564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459432"/>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5" name="スライド番号プレースホルダー 4"/>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75</a:t>
            </a:fld>
            <a:r>
              <a:rPr lang="ja-JP" altLang="en-US" dirty="0"/>
              <a:t>　　　　　　　　　</a:t>
            </a:r>
          </a:p>
        </p:txBody>
      </p:sp>
      <p:sp>
        <p:nvSpPr>
          <p:cNvPr id="7" name="テキスト ボックス 6"/>
          <p:cNvSpPr txBox="1"/>
          <p:nvPr/>
        </p:nvSpPr>
        <p:spPr>
          <a:xfrm>
            <a:off x="498889" y="2011943"/>
            <a:ext cx="8899827" cy="3662541"/>
          </a:xfrm>
          <a:prstGeom prst="rect">
            <a:avLst/>
          </a:prstGeom>
          <a:noFill/>
        </p:spPr>
        <p:txBody>
          <a:bodyPr wrap="square" rtlCol="0">
            <a:spAutoFit/>
          </a:bodyPr>
          <a:lstStyle/>
          <a:p>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★テーマ例★</a:t>
            </a:r>
            <a:endParaRPr lang="en-US" altLang="ja-JP"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／インバウンド／待機児童／</a:t>
            </a:r>
            <a:br>
              <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生活習慣病／安楽死／ペットロス／</a:t>
            </a:r>
            <a:endPar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安楽死／分煙／タトゥー／整形／</a:t>
            </a:r>
            <a:endPar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パワハラ／地方創生／ふるさと納税／</a:t>
            </a:r>
            <a:endPar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イクメン／</a:t>
            </a:r>
            <a:r>
              <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LGBTQ</a:t>
            </a:r>
            <a:r>
              <a:rPr lang="ja-JP" altLang="en-US" sz="4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etc.</a:t>
            </a:r>
            <a:endParaRPr lang="en-US" altLang="ja-JP"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6"/>
          <p:cNvSpPr txBox="1">
            <a:spLocks noChangeArrowheads="1"/>
          </p:cNvSpPr>
          <p:nvPr/>
        </p:nvSpPr>
        <p:spPr bwMode="auto">
          <a:xfrm>
            <a:off x="487363" y="1226291"/>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p>
        </p:txBody>
      </p:sp>
      <p:sp>
        <p:nvSpPr>
          <p:cNvPr id="2" name="フッター プレースホルダー 1">
            <a:extLst>
              <a:ext uri="{FF2B5EF4-FFF2-40B4-BE49-F238E27FC236}">
                <a16:creationId xmlns:a16="http://schemas.microsoft.com/office/drawing/2014/main" id="{F219D337-854D-5AB0-D2F8-62C90AFFD8D3}"/>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F1AA29DF-AB20-6156-568E-1771C2500D88}"/>
              </a:ext>
            </a:extLst>
          </p:cNvPr>
          <p:cNvSpPr txBox="1"/>
          <p:nvPr/>
        </p:nvSpPr>
        <p:spPr>
          <a:xfrm>
            <a:off x="6984200" y="1025414"/>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b="1" dirty="0">
                <a:solidFill>
                  <a:srgbClr val="FF0000"/>
                </a:solidFill>
              </a:rPr>
              <a:t>ルール①書く材料を集める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1622435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2" name="コンテンツ プレースホルダー 1"/>
          <p:cNvSpPr>
            <a:spLocks noGrp="1"/>
          </p:cNvSpPr>
          <p:nvPr>
            <p:ph idx="1"/>
          </p:nvPr>
        </p:nvSpPr>
        <p:spPr>
          <a:xfrm>
            <a:off x="590280" y="1943548"/>
            <a:ext cx="8812289" cy="4165652"/>
          </a:xfrm>
          <a:solidFill>
            <a:schemeClr val="bg1">
              <a:lumMod val="95000"/>
              <a:alpha val="53000"/>
            </a:schemeClr>
          </a:solidFill>
        </p:spPr>
        <p:txBody>
          <a:bodyPr>
            <a:normAutofit/>
          </a:bodyPr>
          <a:lstStyle/>
          <a:p>
            <a:pPr>
              <a:buFont typeface="Wingdings" panose="05000000000000000000" pitchFamily="2" charset="2"/>
              <a:buChar char="Ø"/>
            </a:pP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事実をたくさん出すコツ</a:t>
            </a:r>
            <a:endParaRPr lang="en-US" altLang="ja-JP" sz="4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質より量！</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とにかくたくさん出す。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批判はしない！</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役に立たない」「</a:t>
            </a:r>
            <a:r>
              <a:rPr lang="ja-JP" altLang="en-US" dirty="0"/>
              <a:t>分かり</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きっている」など）</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先入観や常識にとらわれず自由に考える。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他人の発言から思いついても</a:t>
            </a:r>
            <a:r>
              <a:rPr lang="ja-JP" altLang="en-US" dirty="0"/>
              <a:t>よい。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判断しない、結論を出さない。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76</a:t>
            </a:fld>
            <a:r>
              <a:rPr lang="ja-JP" altLang="en-US" dirty="0"/>
              <a:t>　　　　　　　　　</a:t>
            </a:r>
          </a:p>
        </p:txBody>
      </p:sp>
      <p:sp>
        <p:nvSpPr>
          <p:cNvPr id="8" name="Text Box 6"/>
          <p:cNvSpPr txBox="1">
            <a:spLocks noChangeArrowheads="1"/>
          </p:cNvSpPr>
          <p:nvPr/>
        </p:nvSpPr>
        <p:spPr bwMode="auto">
          <a:xfrm>
            <a:off x="1116717" y="-74746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ルール①　事実と意見を分ける</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Text Box 6"/>
          <p:cNvSpPr txBox="1">
            <a:spLocks noChangeArrowheads="1"/>
          </p:cNvSpPr>
          <p:nvPr/>
        </p:nvSpPr>
        <p:spPr bwMode="auto">
          <a:xfrm>
            <a:off x="487363" y="1226291"/>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p>
        </p:txBody>
      </p:sp>
      <p:sp>
        <p:nvSpPr>
          <p:cNvPr id="3" name="フッター プレースホルダー 2">
            <a:extLst>
              <a:ext uri="{FF2B5EF4-FFF2-40B4-BE49-F238E27FC236}">
                <a16:creationId xmlns:a16="http://schemas.microsoft.com/office/drawing/2014/main" id="{76F5CE9E-3998-027E-0318-C681A23E559B}"/>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12" name="テキスト ボックス 11">
            <a:extLst>
              <a:ext uri="{FF2B5EF4-FFF2-40B4-BE49-F238E27FC236}">
                <a16:creationId xmlns:a16="http://schemas.microsoft.com/office/drawing/2014/main" id="{E62419F7-D0B3-DB4A-2404-AA1A674205A8}"/>
              </a:ext>
            </a:extLst>
          </p:cNvPr>
          <p:cNvSpPr txBox="1"/>
          <p:nvPr/>
        </p:nvSpPr>
        <p:spPr>
          <a:xfrm>
            <a:off x="6984200" y="1025414"/>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b="1" dirty="0">
                <a:solidFill>
                  <a:srgbClr val="FF0000"/>
                </a:solidFill>
              </a:rPr>
              <a:t>ルール①書く材料を集める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99825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2" name="コンテンツ プレースホルダー 1"/>
          <p:cNvSpPr>
            <a:spLocks noGrp="1"/>
          </p:cNvSpPr>
          <p:nvPr>
            <p:ph idx="1"/>
          </p:nvPr>
        </p:nvSpPr>
        <p:spPr>
          <a:xfrm>
            <a:off x="487363" y="2011943"/>
            <a:ext cx="9017118" cy="4009345"/>
          </a:xfrm>
          <a:solidFill>
            <a:schemeClr val="bg1">
              <a:lumMod val="95000"/>
              <a:alpha val="53000"/>
            </a:schemeClr>
          </a:solidFill>
        </p:spPr>
        <p:txBody>
          <a:bodyPr>
            <a:normAutofit/>
          </a:bodyPr>
          <a:lstStyle/>
          <a:p>
            <a:pPr marL="0" indent="0">
              <a:buNone/>
            </a:pPr>
            <a:r>
              <a:rPr lang="ja-JP" altLang="en-US" sz="4000" dirty="0"/>
              <a:t>材料集めが終わったら、それぞれの</a:t>
            </a:r>
            <a:endParaRPr lang="en-US" altLang="ja-JP" sz="4000" dirty="0"/>
          </a:p>
          <a:p>
            <a:pPr marL="0" indent="0">
              <a:buNone/>
            </a:pPr>
            <a:r>
              <a:rPr lang="ja-JP" altLang="en-US" sz="4000" dirty="0"/>
              <a:t>グループでどのような材料が出たか、</a:t>
            </a:r>
            <a:endParaRPr lang="en-US" altLang="ja-JP" sz="4000" dirty="0"/>
          </a:p>
          <a:p>
            <a:pPr marL="0" indent="0">
              <a:buNone/>
            </a:pPr>
            <a:r>
              <a:rPr lang="ja-JP" altLang="en-US" sz="4000" dirty="0"/>
              <a:t>発表し合いましょう。</a:t>
            </a:r>
            <a:endParaRPr lang="en-US" altLang="ja-JP" sz="4000" dirty="0"/>
          </a:p>
          <a:p>
            <a:pPr marL="0" indent="0">
              <a:buNone/>
            </a:pPr>
            <a:endParaRPr lang="en-US" altLang="ja-JP" sz="2400" dirty="0"/>
          </a:p>
          <a:p>
            <a:pPr marL="0" indent="0">
              <a:buNone/>
            </a:pPr>
            <a:r>
              <a:rPr lang="en-US" altLang="ja-JP" sz="2800" dirty="0"/>
              <a:t>※</a:t>
            </a:r>
            <a:r>
              <a:rPr lang="ja-JP" altLang="en-US" sz="2800" dirty="0"/>
              <a:t>このグループワークで出し合った材料は、</a:t>
            </a:r>
            <a:endParaRPr lang="en-US" altLang="ja-JP" sz="2800" dirty="0"/>
          </a:p>
          <a:p>
            <a:pPr marL="0" indent="0">
              <a:buNone/>
            </a:pPr>
            <a:r>
              <a:rPr lang="ja-JP" altLang="en-US" sz="2800" dirty="0"/>
              <a:t>　後ほど使用します。消さずにとっておいてください。</a:t>
            </a:r>
            <a:endParaRPr lang="en-US" altLang="ja-JP" sz="2800" dirty="0"/>
          </a:p>
        </p:txBody>
      </p:sp>
      <p:sp>
        <p:nvSpPr>
          <p:cNvPr id="5" name="スライド番号プレースホルダー 4"/>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77</a:t>
            </a:fld>
            <a:r>
              <a:rPr lang="ja-JP" altLang="en-US" dirty="0"/>
              <a:t>　　　　　　　　　</a:t>
            </a:r>
          </a:p>
        </p:txBody>
      </p:sp>
      <p:sp>
        <p:nvSpPr>
          <p:cNvPr id="8" name="Text Box 6"/>
          <p:cNvSpPr txBox="1">
            <a:spLocks noChangeArrowheads="1"/>
          </p:cNvSpPr>
          <p:nvPr/>
        </p:nvSpPr>
        <p:spPr bwMode="auto">
          <a:xfrm>
            <a:off x="1116717" y="-74746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ルール①　事実と意見を分ける</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Text Box 6"/>
          <p:cNvSpPr txBox="1">
            <a:spLocks noChangeArrowheads="1"/>
          </p:cNvSpPr>
          <p:nvPr/>
        </p:nvSpPr>
        <p:spPr bwMode="auto">
          <a:xfrm>
            <a:off x="487363" y="1226291"/>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ルール①書く材料を集める</a:t>
            </a:r>
          </a:p>
        </p:txBody>
      </p:sp>
      <p:sp>
        <p:nvSpPr>
          <p:cNvPr id="3" name="フッター プレースホルダー 2">
            <a:extLst>
              <a:ext uri="{FF2B5EF4-FFF2-40B4-BE49-F238E27FC236}">
                <a16:creationId xmlns:a16="http://schemas.microsoft.com/office/drawing/2014/main" id="{B86E8401-2396-42A8-9F5D-A3A5C94AFA3F}"/>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2DEC3DD1-37BF-5746-B341-5968A274C693}"/>
              </a:ext>
            </a:extLst>
          </p:cNvPr>
          <p:cNvSpPr txBox="1"/>
          <p:nvPr/>
        </p:nvSpPr>
        <p:spPr>
          <a:xfrm>
            <a:off x="6984200" y="1025414"/>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b="1" dirty="0">
                <a:solidFill>
                  <a:srgbClr val="FF0000"/>
                </a:solidFill>
              </a:rPr>
              <a:t>ルール①書く材料を集める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13644085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以上の内容をふまえて、</a:t>
            </a:r>
            <a:endParaRPr lang="en-US" altLang="ja-JP" sz="5400" b="1" dirty="0">
              <a:solidFill>
                <a:srgbClr val="FF0000"/>
              </a:solidFill>
            </a:endParaRPr>
          </a:p>
          <a:p>
            <a:pPr marL="0" indent="0" algn="ctr">
              <a:buNone/>
            </a:pPr>
            <a:r>
              <a:rPr kumimoji="1" lang="ja-JP" altLang="en-US" sz="5400" b="1" dirty="0">
                <a:solidFill>
                  <a:srgbClr val="FF0000"/>
                </a:solidFill>
              </a:rPr>
              <a:t>テキスト（</a:t>
            </a:r>
            <a:r>
              <a:rPr kumimoji="1" lang="en-US" altLang="ja-JP" sz="5400" b="1" dirty="0">
                <a:solidFill>
                  <a:srgbClr val="FF0000"/>
                </a:solidFill>
              </a:rPr>
              <a:t>p.56</a:t>
            </a:r>
            <a:r>
              <a:rPr lang="en-US" altLang="ja-JP" sz="5400" b="1" dirty="0">
                <a:solidFill>
                  <a:srgbClr val="FF0000"/>
                </a:solidFill>
              </a:rPr>
              <a:t>,</a:t>
            </a:r>
            <a:r>
              <a:rPr kumimoji="1" lang="en-US" altLang="ja-JP" sz="5400" b="1" dirty="0">
                <a:solidFill>
                  <a:srgbClr val="FF0000"/>
                </a:solidFill>
              </a:rPr>
              <a:t>57</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a:p>
            <a:pPr marL="0" indent="0" algn="ctr">
              <a:buNone/>
            </a:pPr>
            <a:r>
              <a:rPr kumimoji="1" lang="en-US" altLang="ja-JP"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※p.54,55</a:t>
            </a:r>
            <a:r>
              <a:rPr kumimoji="1" lang="ja-JP" altLang="en-US"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はまだ解かないでください。</a:t>
            </a:r>
            <a:endParaRPr kumimoji="1" lang="en-US" altLang="ja-JP"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ja-JP" altLang="en-US" sz="24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78</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0DB5F1AE-7288-3CE0-08C6-E3F195D949D1}"/>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98140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75899" y="1417709"/>
            <a:ext cx="928903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大丈夫！</a:t>
            </a:r>
            <a:endPar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この授業で</a:t>
            </a:r>
            <a:endPar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文章を</a:t>
            </a:r>
            <a:endPar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読む力と書く力を</a:t>
            </a:r>
            <a:endPar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身につければ</a:t>
            </a:r>
            <a:r>
              <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122" name="Picture 2" descr="\\File-sv04\011_検定\03_文章検\100_新商品\030_拡散資材\01_イラスト・素材\1402609_jpg_wi\14026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6342" y="1763717"/>
            <a:ext cx="3359752" cy="3928577"/>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E6C9224C-CFC2-9129-A435-D81E23A40525}"/>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280262183"/>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06431" y="1196975"/>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Ø"/>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文章作成のルール</a:t>
            </a:r>
          </a:p>
        </p:txBody>
      </p:sp>
      <p:sp>
        <p:nvSpPr>
          <p:cNvPr id="11" name="タイトル 1"/>
          <p:cNvSpPr>
            <a:spLocks noGrp="1"/>
          </p:cNvSpPr>
          <p:nvPr>
            <p:ph type="title"/>
          </p:nvPr>
        </p:nvSpPr>
        <p:spPr>
          <a:xfrm>
            <a:off x="631726" y="-747464"/>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79</a:t>
            </a:fld>
            <a:r>
              <a:rPr lang="ja-JP" altLang="en-US" dirty="0"/>
              <a:t>　　　　　　　　　</a:t>
            </a:r>
          </a:p>
        </p:txBody>
      </p:sp>
      <p:sp>
        <p:nvSpPr>
          <p:cNvPr id="5" name="正方形/長方形 4"/>
          <p:cNvSpPr/>
          <p:nvPr/>
        </p:nvSpPr>
        <p:spPr>
          <a:xfrm>
            <a:off x="847750" y="3126080"/>
            <a:ext cx="8889982" cy="830997"/>
          </a:xfrm>
          <a:prstGeom prst="rect">
            <a:avLst/>
          </a:prstGeom>
        </p:spPr>
        <p:txBody>
          <a:bodyPr wrap="square">
            <a:spAutoFit/>
          </a:bodyPr>
          <a:lstStyle/>
          <a:p>
            <a:r>
              <a:rPr lang="ja-JP" altLang="en-US" sz="4800" b="1" dirty="0">
                <a:solidFill>
                  <a:schemeClr val="accent1">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ルール②事実と意見を分ける</a:t>
            </a:r>
            <a:endParaRPr lang="en-US" altLang="ja-JP" sz="4800" b="1" dirty="0">
              <a:solidFill>
                <a:schemeClr val="accent1">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4A7FF847-2656-2D25-55F7-DAAA4730A689}"/>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839503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506432" y="-611930"/>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4" name="コンテンツ プレースホルダー 2"/>
          <p:cNvSpPr>
            <a:spLocks noGrp="1"/>
          </p:cNvSpPr>
          <p:nvPr>
            <p:ph idx="1"/>
          </p:nvPr>
        </p:nvSpPr>
        <p:spPr>
          <a:xfrm>
            <a:off x="512397" y="2132856"/>
            <a:ext cx="8855564" cy="504054"/>
          </a:xfrm>
        </p:spPr>
        <p:txBody>
          <a:bodyPr>
            <a:normAutofit lnSpcReduction="10000"/>
          </a:bodyPr>
          <a:lstStyle/>
          <a:p>
            <a:pPr marL="0" indent="0" algn="ctr">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文章の基本パターンは「事実」＋「意見」</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80</a:t>
            </a:fld>
            <a:r>
              <a:rPr lang="ja-JP" altLang="en-US" dirty="0"/>
              <a:t>　　　　　　　　　</a:t>
            </a:r>
          </a:p>
        </p:txBody>
      </p:sp>
      <p:graphicFrame>
        <p:nvGraphicFramePr>
          <p:cNvPr id="20" name="図表 19"/>
          <p:cNvGraphicFramePr/>
          <p:nvPr>
            <p:extLst>
              <p:ext uri="{D42A27DB-BD31-4B8C-83A1-F6EECF244321}">
                <p14:modId xmlns:p14="http://schemas.microsoft.com/office/powerpoint/2010/main" val="1091425388"/>
              </p:ext>
            </p:extLst>
          </p:nvPr>
        </p:nvGraphicFramePr>
        <p:xfrm>
          <a:off x="2287910" y="2564903"/>
          <a:ext cx="5327704" cy="3788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6"/>
          <p:cNvSpPr txBox="1">
            <a:spLocks noChangeArrowheads="1"/>
          </p:cNvSpPr>
          <p:nvPr/>
        </p:nvSpPr>
        <p:spPr bwMode="auto">
          <a:xfrm>
            <a:off x="487362" y="1198996"/>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ルール②事実と意見を分ける</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
        <p:nvSpPr>
          <p:cNvPr id="2" name="フッター プレースホルダー 1">
            <a:extLst>
              <a:ext uri="{FF2B5EF4-FFF2-40B4-BE49-F238E27FC236}">
                <a16:creationId xmlns:a16="http://schemas.microsoft.com/office/drawing/2014/main" id="{E4BE76D0-335B-BE2E-69CA-BB6ACE01A3FA}"/>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222672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482441"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1" name="コンテンツ プレースホルダー 2"/>
          <p:cNvSpPr>
            <a:spLocks noGrp="1"/>
          </p:cNvSpPr>
          <p:nvPr>
            <p:ph idx="1"/>
          </p:nvPr>
        </p:nvSpPr>
        <p:spPr>
          <a:xfrm>
            <a:off x="474642" y="2294891"/>
            <a:ext cx="8921771" cy="4032448"/>
          </a:xfrm>
        </p:spPr>
        <p:txBody>
          <a:bodyPr>
            <a:normAutofit/>
          </a:bodyPr>
          <a:lstStyle/>
          <a:p>
            <a:pPr marL="0" indent="0">
              <a:buNone/>
            </a:pPr>
            <a:r>
              <a:rPr lang="ja-JP" altLang="en-US" sz="3600" b="1" dirty="0"/>
              <a:t>事実</a:t>
            </a:r>
            <a:r>
              <a:rPr lang="ja-JP" altLang="en-US" sz="3600" dirty="0"/>
              <a:t>　　－実際に起こった事柄。</a:t>
            </a:r>
            <a:endParaRPr lang="en-US" altLang="ja-JP" sz="3600" dirty="0"/>
          </a:p>
          <a:p>
            <a:pPr marL="0" indent="0">
              <a:buNone/>
            </a:pPr>
            <a:r>
              <a:rPr lang="ja-JP" altLang="en-US" sz="3600" dirty="0"/>
              <a:t>（客観）　現実に存在する事柄。</a:t>
            </a:r>
            <a:endParaRPr lang="en-US" altLang="ja-JP" sz="3600" dirty="0"/>
          </a:p>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意見</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　　－ある問題に対する主張・考え。</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（主観）</a:t>
            </a:r>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a:t> </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心に思うところ。</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r">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引用：デジタル大辞泉</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81</a:t>
            </a:fld>
            <a:r>
              <a:rPr lang="ja-JP" altLang="en-US" dirty="0"/>
              <a:t>　　　　　　　　　</a:t>
            </a:r>
          </a:p>
        </p:txBody>
      </p:sp>
      <p:sp>
        <p:nvSpPr>
          <p:cNvPr id="8" name="Text Box 6"/>
          <p:cNvSpPr txBox="1">
            <a:spLocks noChangeArrowheads="1"/>
          </p:cNvSpPr>
          <p:nvPr/>
        </p:nvSpPr>
        <p:spPr bwMode="auto">
          <a:xfrm>
            <a:off x="519577" y="120839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ルール②事実と意見を分ける</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D5115E5F-B18E-E6DF-83DD-10057E431ACF}"/>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477E0A58-090E-FB48-64B3-8AB042EEB1B0}"/>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194075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1" name="コンテンツ プレースホルダー 2"/>
          <p:cNvSpPr txBox="1">
            <a:spLocks/>
          </p:cNvSpPr>
          <p:nvPr/>
        </p:nvSpPr>
        <p:spPr>
          <a:xfrm>
            <a:off x="465426" y="1960279"/>
            <a:ext cx="891397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ここで練習問題です。</a:t>
            </a:r>
            <a:endPar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（問）次の写真から読み取れる</a:t>
            </a:r>
            <a:br>
              <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事実はどれですか？</a:t>
            </a:r>
            <a:br>
              <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それぞれ〇か</a:t>
            </a:r>
            <a:r>
              <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で答えましょう。</a:t>
            </a:r>
            <a:endPar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5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dirty="0">
              <a:solidFill>
                <a:schemeClr val="accent2">
                  <a:lumMod val="50000"/>
                </a:schemeClr>
              </a:solidFill>
            </a:endParaRPr>
          </a:p>
        </p:txBody>
      </p:sp>
      <p:sp>
        <p:nvSpPr>
          <p:cNvPr id="9" name="Text Box 6"/>
          <p:cNvSpPr txBox="1">
            <a:spLocks noChangeArrowheads="1"/>
          </p:cNvSpPr>
          <p:nvPr/>
        </p:nvSpPr>
        <p:spPr bwMode="auto">
          <a:xfrm>
            <a:off x="507455" y="1196975"/>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ルール②事実と意見を分ける</a:t>
            </a: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82</a:t>
            </a:fld>
            <a:r>
              <a:rPr lang="ja-JP" altLang="en-US" dirty="0"/>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F0698BAF-A45C-E7E8-F92D-57B4F54DF118}"/>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E51CB56F-20D4-C76A-30DD-B49FE3C8A9D7}"/>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3463493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コンテンツ プレースホルダー 2"/>
          <p:cNvSpPr>
            <a:spLocks noGrp="1"/>
          </p:cNvSpPr>
          <p:nvPr>
            <p:ph idx="1"/>
          </p:nvPr>
        </p:nvSpPr>
        <p:spPr>
          <a:xfrm>
            <a:off x="495221" y="1600207"/>
            <a:ext cx="8913972" cy="4421182"/>
          </a:xfrm>
        </p:spPr>
        <p:txBody>
          <a:bodyPr/>
          <a:lstStyle/>
          <a:p>
            <a:pPr marL="0" indent="0">
              <a:buNone/>
            </a:pPr>
            <a:endParaRPr lang="ja-JP" altLang="en-US" dirty="0"/>
          </a:p>
          <a:p>
            <a:pPr marL="0" indent="0">
              <a:buNone/>
            </a:pPr>
            <a:endParaRPr lang="ja-JP" altLang="en-US" dirty="0"/>
          </a:p>
          <a:p>
            <a:pPr marL="0" indent="0">
              <a:buNone/>
            </a:pPr>
            <a:endParaRPr kumimoji="1" lang="ja-JP" altLang="en-US"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83</a:t>
            </a:fld>
            <a:r>
              <a:rPr lang="ja-JP" altLang="en-US" dirty="0"/>
              <a:t>　　　　　　　　　</a:t>
            </a:r>
          </a:p>
        </p:txBody>
      </p:sp>
      <p:pic>
        <p:nvPicPr>
          <p:cNvPr id="1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314" y="1196975"/>
            <a:ext cx="8824771"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31255801-8F2E-30DD-7702-BAD98BF7FE5F}"/>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034766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コンテンツ プレースホルダー 2"/>
          <p:cNvSpPr>
            <a:spLocks noGrp="1"/>
          </p:cNvSpPr>
          <p:nvPr>
            <p:ph idx="1"/>
          </p:nvPr>
        </p:nvSpPr>
        <p:spPr>
          <a:xfrm>
            <a:off x="495221" y="980738"/>
            <a:ext cx="8913972" cy="4525963"/>
          </a:xfrm>
        </p:spPr>
        <p:txBody>
          <a:bodyPr/>
          <a:lstStyle/>
          <a:p>
            <a:pPr marL="0" indent="0">
              <a:buNone/>
            </a:pPr>
            <a:endParaRPr lang="ja-JP" altLang="en-US" dirty="0"/>
          </a:p>
          <a:p>
            <a:pPr marL="0" indent="0">
              <a:buNone/>
            </a:pPr>
            <a:endParaRPr lang="ja-JP" altLang="en-US" dirty="0"/>
          </a:p>
          <a:p>
            <a:pPr marL="0" indent="0">
              <a:buNone/>
            </a:pPr>
            <a:endParaRPr kumimoji="1" lang="ja-JP" altLang="en-US"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84</a:t>
            </a:fld>
            <a:r>
              <a:rPr lang="ja-JP" altLang="en-US" dirty="0"/>
              <a:t>　　　　　　　　　</a:t>
            </a:r>
          </a:p>
        </p:txBody>
      </p:sp>
      <p:sp>
        <p:nvSpPr>
          <p:cNvPr id="11" name="コンテンツ プレースホルダー 2"/>
          <p:cNvSpPr txBox="1">
            <a:spLocks/>
          </p:cNvSpPr>
          <p:nvPr/>
        </p:nvSpPr>
        <p:spPr>
          <a:xfrm>
            <a:off x="344643" y="1484784"/>
            <a:ext cx="9058760" cy="47786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（問）写真から読み取れる事実は</a:t>
            </a:r>
            <a:br>
              <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どれですか？それぞれ〇か</a:t>
            </a:r>
            <a:r>
              <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で答えましょう。</a:t>
            </a:r>
            <a:endPar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皿の上にステーキがのっている。</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このステーキの焼き加減はちょうどよい。</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付け合わせで野菜が添えてある。</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焼肉よりもステーキの方がおいしい。</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ステーキ発祥の地は北欧らしい。</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464F9EC1-4CCB-C395-E96E-B36A415B9ABC}"/>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7427A498-D002-9B75-40A3-8C518FEAE7A2}"/>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302217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1" name="コンテンツ プレースホルダー 2"/>
          <p:cNvSpPr txBox="1">
            <a:spLocks/>
          </p:cNvSpPr>
          <p:nvPr/>
        </p:nvSpPr>
        <p:spPr>
          <a:xfrm>
            <a:off x="518638" y="1484784"/>
            <a:ext cx="8877775" cy="489696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皿の上にステーキがのっている。</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〇</a:t>
            </a:r>
            <a:endParaRPr lang="en-US" altLang="ja-JP" sz="3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このステーキの焼き加減はちょうどよい。</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（ちょうどよい焼き加減の基準は人によって異なる。）</a:t>
            </a:r>
            <a:endPar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付け合わせで野菜が添えてある。</a:t>
            </a:r>
            <a:br>
              <a:rPr lang="en-US" altLang="ja-JP" sz="35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〇</a:t>
            </a:r>
            <a:endParaRPr lang="en-US" altLang="ja-JP"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85</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2267A22D-CBF6-99AB-7063-F39594B901D7}"/>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329FD704-E2E4-7062-9BFF-107B57931A79}"/>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210491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fade">
                                      <p:cBhvr>
                                        <p:cTn id="1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2"/>
          <p:cNvSpPr txBox="1">
            <a:spLocks/>
          </p:cNvSpPr>
          <p:nvPr/>
        </p:nvSpPr>
        <p:spPr>
          <a:xfrm>
            <a:off x="522081" y="1484784"/>
            <a:ext cx="8877775" cy="47786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5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焼肉よりもステーキの方がおいしい。</a:t>
            </a:r>
            <a:br>
              <a:rPr lang="en-US" altLang="ja-JP" sz="35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5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（どちらの方がおいしく感じるかは人によって異なる。）</a:t>
            </a:r>
            <a:endParaRPr lang="en-US" altLang="ja-JP" sz="3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2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5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ステーキ発祥の地は北欧らしい。</a:t>
            </a:r>
            <a:br>
              <a:rPr lang="en-US" altLang="ja-JP" sz="35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5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（「らしい」とあることから、</a:t>
            </a:r>
            <a:br>
              <a:rPr lang="en-US" altLang="ja-JP" sz="3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不確かな情報である。また、その情報はこの写真からは読み取れない。）</a:t>
            </a:r>
            <a:endParaRPr lang="en-US" altLang="ja-JP" sz="3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うわさや伝聞は事実とも意見とも言えない。</a:t>
            </a: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86</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B2A33893-3A8E-CD88-16A4-DB0F33BBF63D}"/>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B586E74C-2756-96EF-AAAC-E33543A31219}"/>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39692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1" name="コンテンツ プレースホルダー 2"/>
          <p:cNvSpPr txBox="1">
            <a:spLocks/>
          </p:cNvSpPr>
          <p:nvPr/>
        </p:nvSpPr>
        <p:spPr>
          <a:xfrm>
            <a:off x="623289" y="1934880"/>
            <a:ext cx="891397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続いて第</a:t>
            </a:r>
            <a:r>
              <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問です。</a:t>
            </a:r>
            <a:endPar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（問）次の写真から読み取れる</a:t>
            </a:r>
            <a:br>
              <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事実はどれですか？</a:t>
            </a:r>
            <a:br>
              <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それぞれ〇か</a:t>
            </a:r>
            <a:r>
              <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で答えましょう。</a:t>
            </a:r>
            <a:endParaRPr lang="en-US" altLang="ja-JP" sz="44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6"/>
          <p:cNvSpPr txBox="1">
            <a:spLocks noChangeArrowheads="1"/>
          </p:cNvSpPr>
          <p:nvPr/>
        </p:nvSpPr>
        <p:spPr bwMode="auto">
          <a:xfrm>
            <a:off x="501346" y="1249162"/>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ルール②事実と意見を分ける</a:t>
            </a:r>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87</a:t>
            </a:fld>
            <a:r>
              <a:rPr lang="ja-JP" altLang="en-US" dirty="0"/>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9BAE6528-F797-07AD-8FBB-1DA8F81A2EC8}"/>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1552F004-0EDA-6C5A-D9B7-549D7C13F106}"/>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20353878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コンテンツ プレースホルダー 2"/>
          <p:cNvSpPr>
            <a:spLocks noGrp="1"/>
          </p:cNvSpPr>
          <p:nvPr>
            <p:ph idx="1"/>
          </p:nvPr>
        </p:nvSpPr>
        <p:spPr/>
        <p:txBody>
          <a:bodyPr/>
          <a:lstStyle/>
          <a:p>
            <a:pPr marL="0" indent="0">
              <a:buNone/>
            </a:pPr>
            <a:endParaRPr lang="ja-JP" altLang="en-US" dirty="0"/>
          </a:p>
          <a:p>
            <a:pPr marL="0" indent="0">
              <a:buNone/>
            </a:pPr>
            <a:endParaRPr lang="ja-JP" altLang="en-US" dirty="0"/>
          </a:p>
          <a:p>
            <a:pPr marL="0" indent="0">
              <a:buNone/>
            </a:pPr>
            <a:endParaRPr kumimoji="1" lang="ja-JP" altLang="en-US"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88</a:t>
            </a:fld>
            <a:r>
              <a:rPr lang="ja-JP" altLang="en-US" dirty="0"/>
              <a:t>　　　　　　　　　</a:t>
            </a: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2EC8E7BC-A7A3-E820-A09C-CC0E2352411D}"/>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pic>
        <p:nvPicPr>
          <p:cNvPr id="13" name="図 12" descr="水を飲む猫&#10;&#10;低い精度で自動的に生成された説明">
            <a:extLst>
              <a:ext uri="{FF2B5EF4-FFF2-40B4-BE49-F238E27FC236}">
                <a16:creationId xmlns:a16="http://schemas.microsoft.com/office/drawing/2014/main" id="{B020B4DE-67FF-D341-57FD-4B3691FBF8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914" y="785528"/>
            <a:ext cx="8322720" cy="5545012"/>
          </a:xfrm>
          <a:prstGeom prst="rect">
            <a:avLst/>
          </a:prstGeom>
        </p:spPr>
      </p:pic>
    </p:spTree>
    <p:extLst>
      <p:ext uri="{BB962C8B-B14F-4D97-AF65-F5344CB8AC3E}">
        <p14:creationId xmlns:p14="http://schemas.microsoft.com/office/powerpoint/2010/main" val="90626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04368" y="1041336"/>
            <a:ext cx="8919098"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教科書が読める。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授業が分かる。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→専門的な知識が身につく！</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→単位がもらえる！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→友達に自慢できる！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File-sv04\011_検定\03_文章検\100_新商品\030_拡散資材\01_イラスト・素材\shojomanga03\color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726" y="2987580"/>
            <a:ext cx="1862314" cy="2885848"/>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E983CEA3-DC00-6667-19F7-FF0F155E4308}"/>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90888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コンテンツ プレースホルダー 2"/>
          <p:cNvSpPr>
            <a:spLocks noGrp="1"/>
          </p:cNvSpPr>
          <p:nvPr>
            <p:ph idx="1"/>
          </p:nvPr>
        </p:nvSpPr>
        <p:spPr>
          <a:xfrm>
            <a:off x="495221" y="980738"/>
            <a:ext cx="8913972" cy="4525963"/>
          </a:xfrm>
        </p:spPr>
        <p:txBody>
          <a:bodyPr/>
          <a:lstStyle/>
          <a:p>
            <a:pPr marL="0" indent="0">
              <a:buNone/>
            </a:pPr>
            <a:endParaRPr lang="ja-JP" altLang="en-US" dirty="0"/>
          </a:p>
          <a:p>
            <a:pPr marL="0" indent="0">
              <a:buNone/>
            </a:pPr>
            <a:endParaRPr lang="ja-JP" altLang="en-US" dirty="0"/>
          </a:p>
          <a:p>
            <a:pPr marL="0" indent="0">
              <a:buNone/>
            </a:pPr>
            <a:endParaRPr kumimoji="1" lang="ja-JP" altLang="en-US"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89</a:t>
            </a:fld>
            <a:r>
              <a:rPr lang="ja-JP" altLang="en-US" dirty="0"/>
              <a:t>　　　　　　　　　</a:t>
            </a:r>
          </a:p>
        </p:txBody>
      </p:sp>
      <p:sp>
        <p:nvSpPr>
          <p:cNvPr id="11" name="コンテンツ プレースホルダー 2"/>
          <p:cNvSpPr txBox="1">
            <a:spLocks/>
          </p:cNvSpPr>
          <p:nvPr/>
        </p:nvSpPr>
        <p:spPr>
          <a:xfrm>
            <a:off x="399932" y="1526018"/>
            <a:ext cx="8909050" cy="47527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問）写真から読み取れる事実は</a:t>
            </a:r>
            <a:br>
              <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どれですか？それぞれ〇か</a:t>
            </a:r>
            <a:r>
              <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で答えましょう。</a:t>
            </a:r>
            <a:endParaRPr lang="en-US" altLang="ja-JP"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猫が</a:t>
            </a:r>
            <a: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匹写っている。</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この写真に写っている猫は飼い猫だ。</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それぞれの猫はえさを食べている。</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猫よりも犬の方が人懐っこい。</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858D120B-5ABC-B090-4182-9217F51B2C30}"/>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496CC94E-D1BE-AC75-BE9F-49D56E8E6AD2}"/>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41927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90</a:t>
            </a:fld>
            <a:r>
              <a:rPr lang="ja-JP" altLang="en-US" dirty="0"/>
              <a:t>　　　　　　　　　</a:t>
            </a:r>
          </a:p>
        </p:txBody>
      </p:sp>
      <p:sp>
        <p:nvSpPr>
          <p:cNvPr id="11" name="コンテンツ プレースホルダー 2"/>
          <p:cNvSpPr txBox="1">
            <a:spLocks/>
          </p:cNvSpPr>
          <p:nvPr/>
        </p:nvSpPr>
        <p:spPr>
          <a:xfrm>
            <a:off x="497681" y="1196752"/>
            <a:ext cx="8909050"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猫が</a:t>
            </a:r>
            <a: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匹写っている。</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〇</a:t>
            </a:r>
            <a:endParaRPr lang="en-US" altLang="ja-JP" sz="3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6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この写真に写っている猫は飼い猫だ。</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（飼い猫と判断できるような根拠がない。「部屋の中にいるから飼い猫」とは言えない。）</a:t>
            </a:r>
            <a:endPar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36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1EF18F18-06F3-4340-25AF-DAF6A2016F4A}"/>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FD3C86D9-69A8-1E12-ADE5-6BD9EB3F9E27}"/>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16544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コンテンツ プレースホルダー 2"/>
          <p:cNvSpPr>
            <a:spLocks noGrp="1"/>
          </p:cNvSpPr>
          <p:nvPr>
            <p:ph idx="1"/>
          </p:nvPr>
        </p:nvSpPr>
        <p:spPr>
          <a:xfrm>
            <a:off x="495221" y="980738"/>
            <a:ext cx="8913972" cy="4525963"/>
          </a:xfrm>
        </p:spPr>
        <p:txBody>
          <a:bodyPr/>
          <a:lstStyle/>
          <a:p>
            <a:pPr marL="0" indent="0">
              <a:buNone/>
            </a:pPr>
            <a:endParaRPr lang="ja-JP" altLang="en-US" dirty="0"/>
          </a:p>
          <a:p>
            <a:pPr marL="0" indent="0">
              <a:buNone/>
            </a:pPr>
            <a:endParaRPr lang="ja-JP" altLang="en-US" dirty="0"/>
          </a:p>
          <a:p>
            <a:pPr marL="0" indent="0">
              <a:buNone/>
            </a:pPr>
            <a:endParaRPr kumimoji="1" lang="ja-JP" altLang="en-US"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91</a:t>
            </a:fld>
            <a:r>
              <a:rPr lang="ja-JP" altLang="en-US" dirty="0"/>
              <a:t>　　　　　　　　　</a:t>
            </a:r>
          </a:p>
        </p:txBody>
      </p:sp>
      <p:sp>
        <p:nvSpPr>
          <p:cNvPr id="11" name="コンテンツ プレースホルダー 2"/>
          <p:cNvSpPr txBox="1">
            <a:spLocks/>
          </p:cNvSpPr>
          <p:nvPr/>
        </p:nvSpPr>
        <p:spPr>
          <a:xfrm>
            <a:off x="547787" y="1641574"/>
            <a:ext cx="8909050" cy="48247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sz="36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それぞれの猫はえさを食べている。</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〇</a:t>
            </a:r>
            <a:endParaRPr lang="en-US" altLang="ja-JP" sz="3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猫よりも犬の方が人懐っこい。</a:t>
            </a:r>
            <a:b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（一般的にはそう言われていても、この写真からは判断できない。）</a:t>
            </a:r>
            <a:endPar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6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3600"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23E36CA8-2AD9-27D1-F3F6-F1629B507F37}"/>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5B1B7349-90B7-BF68-956E-17AB8B82125C}"/>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28524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533664" y="2024218"/>
            <a:ext cx="9171070" cy="4357532"/>
          </a:xfrm>
        </p:spPr>
        <p:txBody>
          <a:bodyPr>
            <a:noAutofit/>
          </a:bodyPr>
          <a:lstStyle/>
          <a:p>
            <a:pPr marL="0" indent="0">
              <a:buNone/>
            </a:pPr>
            <a:r>
              <a:rPr lang="ja-JP" altLang="en-US" sz="3600" dirty="0"/>
              <a:t>事実と意見の分け方について、</a:t>
            </a:r>
            <a:endParaRPr lang="en-US" altLang="ja-JP" sz="3600" dirty="0"/>
          </a:p>
          <a:p>
            <a:pPr marL="0" indent="0">
              <a:buNone/>
            </a:pPr>
            <a:r>
              <a:rPr lang="ja-JP" altLang="en-US" sz="3600" dirty="0"/>
              <a:t>理解できましたか？</a:t>
            </a:r>
            <a:endParaRPr lang="en-US" altLang="ja-JP" sz="3600" dirty="0"/>
          </a:p>
          <a:p>
            <a:pPr marL="0" indent="0">
              <a:buNone/>
            </a:pPr>
            <a:endParaRPr lang="en-US" altLang="ja-JP" sz="1500" dirty="0"/>
          </a:p>
          <a:p>
            <a:pPr marL="0" indent="0">
              <a:buNone/>
            </a:pPr>
            <a:r>
              <a:rPr lang="ja-JP" altLang="en-US" sz="3600" dirty="0"/>
              <a:t>では、さきほどのグループワークで</a:t>
            </a:r>
            <a:br>
              <a:rPr lang="en-US" altLang="ja-JP" sz="3600" dirty="0"/>
            </a:br>
            <a:r>
              <a:rPr lang="ja-JP" altLang="en-US" sz="3600" dirty="0"/>
              <a:t>出し合った材料について、</a:t>
            </a:r>
            <a:br>
              <a:rPr lang="en-US" altLang="ja-JP" sz="3600" dirty="0"/>
            </a:br>
            <a:r>
              <a:rPr lang="ja-JP" altLang="en-US" sz="3600" b="1" dirty="0"/>
              <a:t>どれが「事実」でどれが「意見」なのか、分類してみましょう。</a:t>
            </a:r>
            <a:endParaRPr lang="en-US" altLang="ja-JP" sz="3600" b="1" dirty="0"/>
          </a:p>
          <a:p>
            <a:pPr marL="0" indent="0">
              <a:buNone/>
            </a:pPr>
            <a:endParaRPr lang="en-US" altLang="ja-JP" dirty="0"/>
          </a:p>
          <a:p>
            <a:pPr marL="0" indent="0">
              <a:buNone/>
            </a:pPr>
            <a:endParaRPr lang="en-US" altLang="ja-JP" dirty="0"/>
          </a:p>
        </p:txBody>
      </p:sp>
      <p:sp>
        <p:nvSpPr>
          <p:cNvPr id="6" name="スライド番号プレースホルダー 5"/>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92</a:t>
            </a:fld>
            <a:r>
              <a:rPr lang="ja-JP" altLang="en-US" dirty="0"/>
              <a:t>　　　　　　　　　</a:t>
            </a:r>
          </a:p>
        </p:txBody>
      </p:sp>
      <p:sp>
        <p:nvSpPr>
          <p:cNvPr id="12" name="Text Box 6"/>
          <p:cNvSpPr txBox="1">
            <a:spLocks noChangeArrowheads="1"/>
          </p:cNvSpPr>
          <p:nvPr/>
        </p:nvSpPr>
        <p:spPr bwMode="auto">
          <a:xfrm>
            <a:off x="487363" y="1196975"/>
            <a:ext cx="86935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mn-lt"/>
              </a:rPr>
              <a:t>ルール②事実と意見を分ける</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F7918674-BFD7-DF1E-8E31-792CED531C0A}"/>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A8BBA281-FDBF-33E3-3192-4B4C7828C405}"/>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18171649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487363" y="2420888"/>
            <a:ext cx="8862749" cy="3015402"/>
          </a:xfrm>
        </p:spPr>
        <p:txBody>
          <a:bodyPr>
            <a:noAutofit/>
          </a:bodyPr>
          <a:lstStyle/>
          <a:p>
            <a:pPr marL="0" indent="0">
              <a:buNone/>
            </a:pPr>
            <a:r>
              <a:rPr lang="ja-JP" altLang="en-US" sz="3600" dirty="0"/>
              <a:t>事実と意見を分けられると、</a:t>
            </a:r>
            <a:endParaRPr lang="en-US" altLang="ja-JP" sz="3600" dirty="0"/>
          </a:p>
          <a:p>
            <a:pPr marL="0" indent="0">
              <a:buNone/>
            </a:pPr>
            <a:r>
              <a:rPr lang="ja-JP" altLang="en-US" sz="4400" b="1" dirty="0"/>
              <a:t>客観的な文章（＝読む人にとって分かりやすい文章）</a:t>
            </a:r>
            <a:endParaRPr lang="en-US" altLang="ja-JP" sz="4400" b="1" dirty="0"/>
          </a:p>
          <a:p>
            <a:pPr marL="0" indent="0">
              <a:buNone/>
            </a:pPr>
            <a:r>
              <a:rPr lang="ja-JP" altLang="en-US" sz="3600" dirty="0"/>
              <a:t>を書きやすくなります。</a:t>
            </a:r>
            <a:endParaRPr lang="en-US" altLang="ja-JP" sz="3600" dirty="0"/>
          </a:p>
          <a:p>
            <a:pPr marL="0" indent="0">
              <a:buNone/>
            </a:pPr>
            <a:endParaRPr lang="en-US" altLang="ja-JP" sz="3600" dirty="0"/>
          </a:p>
          <a:p>
            <a:pPr marL="0" indent="0">
              <a:buNone/>
            </a:pPr>
            <a:endParaRPr lang="en-US" altLang="ja-JP" dirty="0"/>
          </a:p>
          <a:p>
            <a:pPr marL="0" indent="0">
              <a:buNone/>
            </a:pPr>
            <a:endParaRPr lang="en-US" altLang="ja-JP" dirty="0"/>
          </a:p>
        </p:txBody>
      </p:sp>
      <p:sp>
        <p:nvSpPr>
          <p:cNvPr id="6" name="スライド番号プレースホルダー 5"/>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93</a:t>
            </a:fld>
            <a:r>
              <a:rPr lang="ja-JP" altLang="en-US" dirty="0"/>
              <a:t>　　　　　　　　　</a:t>
            </a:r>
          </a:p>
        </p:txBody>
      </p:sp>
      <p:sp>
        <p:nvSpPr>
          <p:cNvPr id="12" name="Text Box 6"/>
          <p:cNvSpPr txBox="1">
            <a:spLocks noChangeArrowheads="1"/>
          </p:cNvSpPr>
          <p:nvPr/>
        </p:nvSpPr>
        <p:spPr bwMode="auto">
          <a:xfrm>
            <a:off x="487363" y="1196975"/>
            <a:ext cx="86935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tx2"/>
                </a:solidFill>
                <a:latin typeface="+mn-lt"/>
              </a:rPr>
              <a:t>ルール②事実と意見を分ける</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F553EEDB-6DE9-51B1-CF7B-62143F09D2A2}"/>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B8E9DE1F-4B86-0AA6-7282-08A2ACAB989E}"/>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9497765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5221" y="2276872"/>
            <a:ext cx="8913972" cy="1535694"/>
          </a:xfrm>
        </p:spPr>
        <p:txBody>
          <a:bodyPr>
            <a:noAutofit/>
          </a:bodyPr>
          <a:lstStyle/>
          <a:p>
            <a:pPr marL="0" indent="0" algn="ctr">
              <a:buNone/>
            </a:pPr>
            <a:r>
              <a:rPr lang="ja-JP" altLang="en-US" sz="4400" b="1" dirty="0">
                <a:solidFill>
                  <a:srgbClr val="FF0000"/>
                </a:solidFill>
              </a:rPr>
              <a:t>以上の内容をふまえて、</a:t>
            </a:r>
            <a:endParaRPr lang="en-US" altLang="ja-JP" sz="4400" b="1" dirty="0">
              <a:solidFill>
                <a:srgbClr val="FF0000"/>
              </a:solidFill>
            </a:endParaRPr>
          </a:p>
          <a:p>
            <a:pPr marL="0" indent="0" algn="ctr">
              <a:buNone/>
            </a:pPr>
            <a:r>
              <a:rPr kumimoji="1" lang="ja-JP" altLang="en-US" sz="4400" b="1" dirty="0">
                <a:solidFill>
                  <a:srgbClr val="FF0000"/>
                </a:solidFill>
              </a:rPr>
              <a:t>テキスト（</a:t>
            </a:r>
            <a:r>
              <a:rPr lang="en-US" altLang="ja-JP" sz="4400" b="1" dirty="0">
                <a:solidFill>
                  <a:srgbClr val="FF0000"/>
                </a:solidFill>
              </a:rPr>
              <a:t>p.54</a:t>
            </a:r>
            <a:r>
              <a:rPr lang="ja-JP" altLang="en-US" sz="4400" b="1" dirty="0">
                <a:solidFill>
                  <a:srgbClr val="FF0000"/>
                </a:solidFill>
              </a:rPr>
              <a:t>～</a:t>
            </a:r>
            <a:r>
              <a:rPr lang="en-US" altLang="ja-JP" sz="4400" b="1" dirty="0">
                <a:solidFill>
                  <a:srgbClr val="FF0000"/>
                </a:solidFill>
              </a:rPr>
              <a:t>55,58</a:t>
            </a:r>
            <a:r>
              <a:rPr lang="ja-JP" altLang="en-US" sz="4400" b="1" dirty="0">
                <a:solidFill>
                  <a:srgbClr val="FF0000"/>
                </a:solidFill>
              </a:rPr>
              <a:t>～</a:t>
            </a:r>
            <a:r>
              <a:rPr lang="en-US" altLang="ja-JP" sz="4400" b="1" dirty="0">
                <a:solidFill>
                  <a:srgbClr val="FF0000"/>
                </a:solidFill>
              </a:rPr>
              <a:t>61</a:t>
            </a:r>
            <a:r>
              <a:rPr lang="ja-JP" altLang="en-US" sz="4400" b="1" dirty="0">
                <a:solidFill>
                  <a:srgbClr val="FF0000"/>
                </a:solidFill>
              </a:rPr>
              <a:t>）</a:t>
            </a:r>
            <a:r>
              <a:rPr kumimoji="1" lang="ja-JP" altLang="en-US" sz="4400" b="1" dirty="0">
                <a:solidFill>
                  <a:srgbClr val="FF0000"/>
                </a:solidFill>
              </a:rPr>
              <a:t>を</a:t>
            </a:r>
            <a:r>
              <a:rPr kumimoji="1"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endParaRPr kumimoji="1" lang="en-US" altLang="ja-JP" sz="3600" b="1" dirty="0">
              <a:solidFill>
                <a:srgbClr val="FF0000"/>
              </a:solidFill>
            </a:endParaRPr>
          </a:p>
          <a:p>
            <a:pPr marL="0" indent="0" algn="ctr">
              <a:buNone/>
            </a:pPr>
            <a:endParaRPr kumimoji="1" lang="ja-JP" altLang="en-US" sz="44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94</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439366C3-31C6-2B73-B343-648A11CBB87D}"/>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A57B27A1-B526-B4BE-89AE-B96A4CB1534D}"/>
              </a:ext>
            </a:extLst>
          </p:cNvPr>
          <p:cNvSpPr txBox="1"/>
          <p:nvPr/>
        </p:nvSpPr>
        <p:spPr>
          <a:xfrm>
            <a:off x="6984200" y="942386"/>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ルール②事実と意見を分ける</a:t>
            </a:r>
            <a:endParaRPr lang="en-US" altLang="ja-JP" sz="1150" b="1" dirty="0">
              <a:solidFill>
                <a:srgbClr val="FF0000"/>
              </a:solidFill>
            </a:endParaRPr>
          </a:p>
          <a:p>
            <a:pPr marL="400050" lvl="1" indent="0">
              <a:lnSpc>
                <a:spcPct val="150000"/>
              </a:lnSpc>
              <a:buNone/>
            </a:pPr>
            <a:r>
              <a:rPr lang="ja-JP" altLang="en-US" sz="1150" dirty="0">
                <a:solidFill>
                  <a:srgbClr val="008000"/>
                </a:solidFill>
              </a:rPr>
              <a:t>ルール③伝える順序を考える</a:t>
            </a:r>
            <a:endParaRPr lang="en-US" altLang="ja-JP" sz="1150" dirty="0">
              <a:solidFill>
                <a:srgbClr val="008000"/>
              </a:solidFill>
            </a:endParaRPr>
          </a:p>
        </p:txBody>
      </p:sp>
    </p:spTree>
    <p:extLst>
      <p:ext uri="{BB962C8B-B14F-4D97-AF65-F5344CB8AC3E}">
        <p14:creationId xmlns:p14="http://schemas.microsoft.com/office/powerpoint/2010/main" val="39340885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478804" y="1196975"/>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Ø"/>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文章作成のルール</a:t>
            </a:r>
          </a:p>
        </p:txBody>
      </p:sp>
      <p:sp>
        <p:nvSpPr>
          <p:cNvPr id="11" name="タイトル 1"/>
          <p:cNvSpPr>
            <a:spLocks noGrp="1"/>
          </p:cNvSpPr>
          <p:nvPr>
            <p:ph type="title"/>
          </p:nvPr>
        </p:nvSpPr>
        <p:spPr>
          <a:xfrm>
            <a:off x="631726" y="-747464"/>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95</a:t>
            </a:fld>
            <a:r>
              <a:rPr lang="ja-JP" altLang="en-US" dirty="0"/>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90838" y="3131396"/>
            <a:ext cx="8595747" cy="830997"/>
          </a:xfrm>
          <a:prstGeom prst="rect">
            <a:avLst/>
          </a:prstGeom>
        </p:spPr>
        <p:txBody>
          <a:bodyPr wrap="square">
            <a:spAutoFit/>
          </a:bodyPr>
          <a:lstStyle/>
          <a:p>
            <a:pPr lvl="0"/>
            <a:r>
              <a:rPr lang="ja-JP" altLang="en-US" sz="4800" b="1" dirty="0">
                <a:solidFill>
                  <a:srgbClr val="0F6FC6">
                    <a:lumMod val="90000"/>
                    <a:lumOff val="10000"/>
                  </a:srgbClr>
                </a:solidFill>
                <a:latin typeface="メイリオ" panose="020B0604030504040204" pitchFamily="50" charset="-128"/>
                <a:ea typeface="メイリオ" panose="020B0604030504040204" pitchFamily="50" charset="-128"/>
                <a:cs typeface="メイリオ" panose="020B0604030504040204" pitchFamily="50" charset="-128"/>
              </a:rPr>
              <a:t>ルール③伝える順序を考える</a:t>
            </a:r>
            <a:endParaRPr lang="en-US" altLang="ja-JP" sz="4800" b="1" dirty="0">
              <a:solidFill>
                <a:srgbClr val="0F6FC6">
                  <a:lumMod val="90000"/>
                  <a:lumOff val="1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F56BE0E5-0E57-A81E-AE62-4B92886BF72F}"/>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4398099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5851" y="2029736"/>
            <a:ext cx="8914660" cy="3908762"/>
          </a:xfrm>
          <a:prstGeom prst="rect">
            <a:avLst/>
          </a:prstGeom>
          <a:noFill/>
        </p:spPr>
        <p:txBody>
          <a:bodyPr wrap="square" rtlCol="0">
            <a:spAutoFit/>
          </a:bodyPr>
          <a:lstStyle/>
          <a:p>
            <a:r>
              <a:rPr lang="ja-JP" altLang="en-US" sz="3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文章を書くときは</a:t>
            </a:r>
            <a:endParaRPr lang="en-US" altLang="ja-JP"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誰が読む</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文章か？</a:t>
            </a:r>
            <a:endParaRPr lang="en-US" altLang="ja-JP"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・情報を</a:t>
            </a:r>
            <a:r>
              <a:rPr lang="ja-JP" altLang="en-US" sz="4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どんな順序で伝えれば</a:t>
            </a:r>
            <a:endParaRPr lang="en-US" altLang="ja-JP" sz="4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読み手は分かりやすいか？</a:t>
            </a:r>
            <a:endParaRPr lang="en-US" altLang="ja-JP"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ということを考えてから書きましょう</a:t>
            </a:r>
            <a:r>
              <a:rPr lang="ja-JP" altLang="en-US"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Text Box 6"/>
          <p:cNvSpPr txBox="1">
            <a:spLocks noChangeArrowheads="1"/>
          </p:cNvSpPr>
          <p:nvPr/>
        </p:nvSpPr>
        <p:spPr bwMode="auto">
          <a:xfrm>
            <a:off x="495851" y="1196975"/>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ルール③　伝える順序を考える</a:t>
            </a:r>
          </a:p>
        </p:txBody>
      </p:sp>
      <p:sp>
        <p:nvSpPr>
          <p:cNvPr id="7" name="タイトル 1"/>
          <p:cNvSpPr>
            <a:spLocks noGrp="1"/>
          </p:cNvSpPr>
          <p:nvPr>
            <p:ph type="title"/>
          </p:nvPr>
        </p:nvSpPr>
        <p:spPr>
          <a:xfrm>
            <a:off x="495851" y="-819472"/>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4" name="スライド番号プレースホルダー 3"/>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96</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6984200" y="967385"/>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ルール③伝える順序を考える</a:t>
            </a:r>
            <a:endParaRPr lang="en-US" altLang="ja-JP" sz="1150" b="1" dirty="0">
              <a:solidFill>
                <a:srgbClr val="FF0000"/>
              </a:solidFill>
            </a:endParaRPr>
          </a:p>
        </p:txBody>
      </p:sp>
      <p:sp>
        <p:nvSpPr>
          <p:cNvPr id="2" name="フッター プレースホルダー 1">
            <a:extLst>
              <a:ext uri="{FF2B5EF4-FFF2-40B4-BE49-F238E27FC236}">
                <a16:creationId xmlns:a16="http://schemas.microsoft.com/office/drawing/2014/main" id="{BD7ED013-319D-EE80-D6D7-FA29212CA50E}"/>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00272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3485" y="2165211"/>
            <a:ext cx="8692740" cy="3970318"/>
          </a:xfrm>
          <a:prstGeom prst="rect">
            <a:avLst/>
          </a:prstGeom>
          <a:noFill/>
        </p:spPr>
        <p:txBody>
          <a:bodyPr wrap="square" rtlCol="0">
            <a:spAutoFit/>
          </a:bodyPr>
          <a:lstStyle/>
          <a:p>
            <a:r>
              <a:rPr kumimoji="1"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「伝える順序」の</a:t>
            </a: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大切さ</a:t>
            </a:r>
            <a:r>
              <a:rPr kumimoji="1"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を理解するため、</a:t>
            </a: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ペア</a:t>
            </a:r>
            <a:r>
              <a:rPr kumimoji="1"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ワークに取り組んでもらいます。</a:t>
            </a:r>
            <a:endParaRPr kumimoji="1"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組（もしくは</a:t>
            </a:r>
            <a:r>
              <a:rPr lang="en-US" altLang="ja-JP"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組）で、</a:t>
            </a:r>
            <a:br>
              <a:rPr lang="en-US" altLang="ja-JP"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・絵を見て</a:t>
            </a:r>
            <a:r>
              <a:rPr lang="ja-JP" altLang="en-US" sz="4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文章</a:t>
            </a:r>
            <a:r>
              <a:rPr kumimoji="1" lang="ja-JP" altLang="en-US" sz="4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を書く役</a:t>
            </a:r>
            <a:r>
              <a:rPr lang="ja-JP" altLang="en-US"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a:t>
            </a:r>
            <a:br>
              <a:rPr kumimoji="1" lang="en-US" altLang="ja-JP"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・文章を読んで</a:t>
            </a:r>
            <a:r>
              <a:rPr lang="ja-JP" altLang="en-US" sz="4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絵を描く役</a:t>
            </a:r>
            <a:r>
              <a:rPr lang="ja-JP" altLang="en-US"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a:t>
            </a:r>
            <a:endParaRPr kumimoji="1" lang="en-US" altLang="ja-JP"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分かれてください。</a:t>
            </a:r>
          </a:p>
        </p:txBody>
      </p:sp>
      <p:sp>
        <p:nvSpPr>
          <p:cNvPr id="9" name="タイトル 1"/>
          <p:cNvSpPr>
            <a:spLocks noGrp="1"/>
          </p:cNvSpPr>
          <p:nvPr>
            <p:ph type="title"/>
          </p:nvPr>
        </p:nvSpPr>
        <p:spPr>
          <a:xfrm>
            <a:off x="703734" y="-459432"/>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5" name="スライド番号プレースホルダー 4"/>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97</a:t>
            </a:fld>
            <a:r>
              <a:rPr lang="ja-JP" altLang="en-US" dirty="0"/>
              <a:t>　　　　　　　　　</a:t>
            </a:r>
          </a:p>
        </p:txBody>
      </p:sp>
      <p:sp>
        <p:nvSpPr>
          <p:cNvPr id="10" name="Text Box 6"/>
          <p:cNvSpPr txBox="1">
            <a:spLocks noChangeArrowheads="1"/>
          </p:cNvSpPr>
          <p:nvPr/>
        </p:nvSpPr>
        <p:spPr bwMode="auto">
          <a:xfrm>
            <a:off x="506432" y="1188041"/>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ルール③伝える順序を考える</a:t>
            </a: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a:extLst>
              <a:ext uri="{FF2B5EF4-FFF2-40B4-BE49-F238E27FC236}">
                <a16:creationId xmlns:a16="http://schemas.microsoft.com/office/drawing/2014/main" id="{508D3C3D-ACFE-FF67-0A9E-45311B05CEB1}"/>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4" name="テキスト ボックス 3">
            <a:extLst>
              <a:ext uri="{FF2B5EF4-FFF2-40B4-BE49-F238E27FC236}">
                <a16:creationId xmlns:a16="http://schemas.microsoft.com/office/drawing/2014/main" id="{7F532A9F-F092-0889-2E7C-0A399BE1C5E5}"/>
              </a:ext>
            </a:extLst>
          </p:cNvPr>
          <p:cNvSpPr txBox="1"/>
          <p:nvPr/>
        </p:nvSpPr>
        <p:spPr>
          <a:xfrm>
            <a:off x="6984200" y="967385"/>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ルール③伝える順序を考える</a:t>
            </a:r>
            <a:endParaRPr lang="en-US" altLang="ja-JP" sz="1150" b="1" dirty="0">
              <a:solidFill>
                <a:srgbClr val="FF0000"/>
              </a:solidFill>
            </a:endParaRPr>
          </a:p>
        </p:txBody>
      </p:sp>
    </p:spTree>
    <p:extLst>
      <p:ext uri="{BB962C8B-B14F-4D97-AF65-F5344CB8AC3E}">
        <p14:creationId xmlns:p14="http://schemas.microsoft.com/office/powerpoint/2010/main" val="33072116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26160" y="2244928"/>
            <a:ext cx="9034557" cy="3477875"/>
          </a:xfrm>
          <a:prstGeom prst="rect">
            <a:avLst/>
          </a:prstGeom>
          <a:noFill/>
        </p:spPr>
        <p:txBody>
          <a:bodyPr wrap="square" rtlCol="0">
            <a:spAutoFit/>
          </a:bodyPr>
          <a:lstStyle/>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絵を描く人は、目を伏せて、</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分間そのままでいてください。</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文章を書く人は、次のスライドに映された「もの」の形を、文章で書いてください。</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準備はよいですか？</a:t>
            </a:r>
            <a:endParaRPr lang="en-US" altLang="ja-JP" sz="3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a:spLocks noGrp="1"/>
          </p:cNvSpPr>
          <p:nvPr>
            <p:ph type="title"/>
          </p:nvPr>
        </p:nvSpPr>
        <p:spPr>
          <a:xfrm>
            <a:off x="507258"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4" name="スライド番号プレースホルダー 3"/>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98</a:t>
            </a:fld>
            <a:r>
              <a:rPr lang="ja-JP" altLang="en-US" dirty="0"/>
              <a:t>　　　　　　　　　</a:t>
            </a:r>
          </a:p>
        </p:txBody>
      </p:sp>
      <p:sp>
        <p:nvSpPr>
          <p:cNvPr id="10" name="Text Box 6"/>
          <p:cNvSpPr txBox="1">
            <a:spLocks noChangeArrowheads="1"/>
          </p:cNvSpPr>
          <p:nvPr/>
        </p:nvSpPr>
        <p:spPr bwMode="auto">
          <a:xfrm>
            <a:off x="478278" y="118061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ルール③伝える順序を考える</a:t>
            </a: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意見文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A520B20E-122D-9B51-3A64-9B7859C00A9A}"/>
              </a:ext>
            </a:extLst>
          </p:cNvPr>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2987AC4D-B9DA-839C-E15F-880D31D183B3}"/>
              </a:ext>
            </a:extLst>
          </p:cNvPr>
          <p:cNvSpPr txBox="1"/>
          <p:nvPr/>
        </p:nvSpPr>
        <p:spPr>
          <a:xfrm>
            <a:off x="6984200" y="967385"/>
            <a:ext cx="2520281" cy="796372"/>
          </a:xfrm>
          <a:prstGeom prst="rect">
            <a:avLst/>
          </a:prstGeom>
          <a:solidFill>
            <a:schemeClr val="bg2"/>
          </a:solidFill>
        </p:spPr>
        <p:txBody>
          <a:bodyPr wrap="square" lIns="0" tIns="0" rIns="0" bIns="0" rtlCol="0" anchor="ctr">
            <a:spAutoFit/>
          </a:bodyPr>
          <a:lstStyle/>
          <a:p>
            <a:pPr marL="400050" lvl="1" indent="0">
              <a:lnSpc>
                <a:spcPct val="150000"/>
              </a:lnSpc>
              <a:buNone/>
            </a:pPr>
            <a:r>
              <a:rPr lang="ja-JP" altLang="en-US" sz="1150" dirty="0">
                <a:solidFill>
                  <a:srgbClr val="008000"/>
                </a:solidFill>
              </a:rPr>
              <a:t>ルール①書く材料を集める</a:t>
            </a:r>
            <a:endParaRPr lang="en-US" altLang="ja-JP" sz="1150" dirty="0">
              <a:solidFill>
                <a:srgbClr val="008000"/>
              </a:solidFill>
            </a:endParaRPr>
          </a:p>
          <a:p>
            <a:pPr marL="400050" lvl="1" indent="0">
              <a:lnSpc>
                <a:spcPct val="150000"/>
              </a:lnSpc>
              <a:buNone/>
            </a:pPr>
            <a:r>
              <a:rPr lang="ja-JP" altLang="en-US" sz="1150" dirty="0">
                <a:solidFill>
                  <a:srgbClr val="008000"/>
                </a:solidFill>
              </a:rPr>
              <a:t>ルール②事実と意見を分ける</a:t>
            </a:r>
            <a:endParaRPr lang="en-US" altLang="ja-JP" sz="1150" dirty="0">
              <a:solidFill>
                <a:srgbClr val="008000"/>
              </a:solidFill>
            </a:endParaRPr>
          </a:p>
          <a:p>
            <a:pPr marL="400050" lvl="1" indent="0">
              <a:lnSpc>
                <a:spcPct val="150000"/>
              </a:lnSpc>
              <a:buNone/>
            </a:pPr>
            <a:r>
              <a:rPr lang="ja-JP" altLang="en-US" sz="1150" b="1" dirty="0">
                <a:solidFill>
                  <a:srgbClr val="FF0000"/>
                </a:solidFill>
              </a:rPr>
              <a:t>ルール③伝える順序を考える</a:t>
            </a:r>
            <a:endParaRPr lang="en-US" altLang="ja-JP" sz="1150" b="1" dirty="0">
              <a:solidFill>
                <a:srgbClr val="FF0000"/>
              </a:solidFill>
            </a:endParaRPr>
          </a:p>
        </p:txBody>
      </p:sp>
    </p:spTree>
    <p:extLst>
      <p:ext uri="{BB962C8B-B14F-4D97-AF65-F5344CB8AC3E}">
        <p14:creationId xmlns:p14="http://schemas.microsoft.com/office/powerpoint/2010/main" val="1897054667"/>
      </p:ext>
    </p:extLst>
  </p:cSld>
  <p:clrMapOvr>
    <a:masterClrMapping/>
  </p:clrMapOvr>
</p:sld>
</file>

<file path=ppt/theme/theme1.xml><?xml version="1.0" encoding="utf-8"?>
<a:theme xmlns:a="http://schemas.openxmlformats.org/drawingml/2006/main" name="PowerPoint Design">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a:solidFill>
              <a:schemeClr val="accent1">
                <a:lumMod val="50000"/>
              </a:schemeClr>
            </a:solidFill>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11201</TotalTime>
  <Words>13600</Words>
  <Application>Microsoft Office PowerPoint</Application>
  <PresentationFormat>ユーザー設定</PresentationFormat>
  <Paragraphs>1717</Paragraphs>
  <Slides>108</Slides>
  <Notes>108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108</vt:i4>
      </vt:variant>
    </vt:vector>
  </HeadingPairs>
  <TitlesOfParts>
    <vt:vector size="114" baseType="lpstr">
      <vt:lpstr>ＤＦＧ教科書体ＲW4</vt:lpstr>
      <vt:lpstr>メイリオ</vt:lpstr>
      <vt:lpstr>游明朝</vt:lpstr>
      <vt:lpstr>Arial</vt:lpstr>
      <vt:lpstr>Wingdings</vt:lpstr>
      <vt:lpstr>PowerPoint Design</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第1章　語彙・文法</vt:lpstr>
      <vt:lpstr>第1章　語彙・文法</vt:lpstr>
      <vt:lpstr>PowerPoint プレゼンテーション</vt:lpstr>
      <vt:lpstr>第1章　語彙・文法</vt:lpstr>
      <vt:lpstr>第1章　語彙・文法</vt:lpstr>
      <vt:lpstr>第1章　語彙・文</vt:lpstr>
      <vt:lpstr>PowerPoint プレゼンテーション</vt:lpstr>
      <vt:lpstr>第1章　語彙・文法</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第3章</vt:lpstr>
      <vt:lpstr>  </vt:lpstr>
      <vt:lpstr>第3章</vt:lpstr>
      <vt:lpstr>第3章</vt:lpstr>
      <vt:lpstr>第3章</vt:lpstr>
      <vt:lpstr>第3章</vt:lpstr>
      <vt:lpstr>第3章</vt:lpstr>
      <vt:lpstr>PowerPoint プレゼンテーション</vt:lpstr>
      <vt:lpstr>PowerPoint プレゼンテーション</vt:lpstr>
      <vt:lpstr>PowerPoint プレゼンテーション</vt:lpstr>
      <vt:lpstr>第3章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第3章</vt:lpstr>
      <vt:lpstr>第3章</vt:lpstr>
      <vt:lpstr>PowerPoint プレゼンテーション</vt:lpstr>
      <vt:lpstr>PowerPoint プレゼンテーション</vt:lpstr>
      <vt:lpstr>第4章</vt:lpstr>
      <vt:lpstr>第4章</vt:lpstr>
      <vt:lpstr>第4章</vt:lpstr>
      <vt:lpstr>PowerPoint プレゼンテーション</vt:lpstr>
      <vt:lpstr>PowerPoint プレゼンテーション</vt:lpstr>
      <vt:lpstr>第4章</vt:lpstr>
      <vt:lpstr>第4章</vt:lpstr>
      <vt:lpstr>PowerPoint プレゼンテーション</vt:lpstr>
      <vt:lpstr>PowerPoint プレゼンテーション</vt:lpstr>
      <vt:lpstr>PowerPoint プレゼンテーション</vt:lpstr>
      <vt:lpstr>PowerPoint プレゼンテーション</vt:lpstr>
      <vt:lpstr>第5章</vt:lpstr>
      <vt:lpstr>第5章</vt:lpstr>
      <vt:lpstr>第5章</vt:lpstr>
      <vt:lpstr>第5章</vt:lpstr>
      <vt:lpstr>第5章</vt:lpstr>
      <vt:lpstr>第5章</vt:lpstr>
      <vt:lpstr>第5章</vt:lpstr>
      <vt:lpstr>第5章</vt:lpstr>
      <vt:lpstr>第5章</vt:lpstr>
      <vt:lpstr>第5章</vt:lpstr>
      <vt:lpstr>PowerPoint プレゼンテーション</vt:lpstr>
      <vt:lpstr>PowerPoint プレゼンテーション</vt:lpstr>
      <vt:lpstr>PowerPoint プレゼンテーション</vt:lpstr>
      <vt:lpstr>第5章</vt:lpstr>
      <vt:lpstr>第5章</vt:lpstr>
      <vt:lpstr>第5章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第5章</vt:lpstr>
      <vt:lpstr>第5章</vt:lpstr>
      <vt:lpstr>第5章</vt:lpstr>
      <vt:lpstr>第5章</vt:lpstr>
      <vt:lpstr>第5章</vt:lpstr>
      <vt:lpstr>第5章</vt:lpstr>
      <vt:lpstr>第5章</vt:lpstr>
      <vt:lpstr>第5章</vt:lpstr>
      <vt:lpstr>第5章</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解説編</dc:title>
  <dc:creator>漢検協会</dc:creator>
  <cp:lastModifiedBy>有本　瀬菜</cp:lastModifiedBy>
  <cp:revision>480</cp:revision>
  <cp:lastPrinted>2018-12-04T09:28:08Z</cp:lastPrinted>
  <dcterms:created xsi:type="dcterms:W3CDTF">2018-08-20T04:16:27Z</dcterms:created>
  <dcterms:modified xsi:type="dcterms:W3CDTF">2024-11-07T04:43:46Z</dcterms:modified>
  <cp:contentStatus/>
</cp:coreProperties>
</file>