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52" r:id="rId1"/>
  </p:sldMasterIdLst>
  <p:notesMasterIdLst>
    <p:notesMasterId r:id="rId130"/>
  </p:notesMasterIdLst>
  <p:handoutMasterIdLst>
    <p:handoutMasterId r:id="rId131"/>
  </p:handoutMasterIdLst>
  <p:sldIdLst>
    <p:sldId id="294" r:id="rId2"/>
    <p:sldId id="329" r:id="rId3"/>
    <p:sldId id="587" r:id="rId4"/>
    <p:sldId id="601" r:id="rId5"/>
    <p:sldId id="602" r:id="rId6"/>
    <p:sldId id="603" r:id="rId7"/>
    <p:sldId id="604" r:id="rId8"/>
    <p:sldId id="605" r:id="rId9"/>
    <p:sldId id="606" r:id="rId10"/>
    <p:sldId id="607" r:id="rId11"/>
    <p:sldId id="608" r:id="rId12"/>
    <p:sldId id="609" r:id="rId13"/>
    <p:sldId id="610" r:id="rId14"/>
    <p:sldId id="611" r:id="rId15"/>
    <p:sldId id="612" r:id="rId16"/>
    <p:sldId id="613" r:id="rId17"/>
    <p:sldId id="614" r:id="rId18"/>
    <p:sldId id="615" r:id="rId19"/>
    <p:sldId id="616" r:id="rId20"/>
    <p:sldId id="617" r:id="rId21"/>
    <p:sldId id="618" r:id="rId22"/>
    <p:sldId id="619" r:id="rId23"/>
    <p:sldId id="620" r:id="rId24"/>
    <p:sldId id="621" r:id="rId25"/>
    <p:sldId id="622" r:id="rId26"/>
    <p:sldId id="623" r:id="rId27"/>
    <p:sldId id="624" r:id="rId28"/>
    <p:sldId id="625" r:id="rId29"/>
    <p:sldId id="626" r:id="rId30"/>
    <p:sldId id="627" r:id="rId31"/>
    <p:sldId id="628" r:id="rId32"/>
    <p:sldId id="629" r:id="rId33"/>
    <p:sldId id="630" r:id="rId34"/>
    <p:sldId id="631" r:id="rId35"/>
    <p:sldId id="632" r:id="rId36"/>
    <p:sldId id="633" r:id="rId37"/>
    <p:sldId id="634" r:id="rId38"/>
    <p:sldId id="635" r:id="rId39"/>
    <p:sldId id="636" r:id="rId40"/>
    <p:sldId id="637" r:id="rId41"/>
    <p:sldId id="638" r:id="rId42"/>
    <p:sldId id="639" r:id="rId43"/>
    <p:sldId id="640" r:id="rId44"/>
    <p:sldId id="641" r:id="rId45"/>
    <p:sldId id="642" r:id="rId46"/>
    <p:sldId id="643" r:id="rId47"/>
    <p:sldId id="644" r:id="rId48"/>
    <p:sldId id="645" r:id="rId49"/>
    <p:sldId id="646" r:id="rId50"/>
    <p:sldId id="647" r:id="rId51"/>
    <p:sldId id="648" r:id="rId52"/>
    <p:sldId id="649" r:id="rId53"/>
    <p:sldId id="650" r:id="rId54"/>
    <p:sldId id="651" r:id="rId55"/>
    <p:sldId id="652" r:id="rId56"/>
    <p:sldId id="653" r:id="rId57"/>
    <p:sldId id="654" r:id="rId58"/>
    <p:sldId id="655" r:id="rId59"/>
    <p:sldId id="656" r:id="rId60"/>
    <p:sldId id="657" r:id="rId61"/>
    <p:sldId id="658" r:id="rId62"/>
    <p:sldId id="659" r:id="rId63"/>
    <p:sldId id="660" r:id="rId64"/>
    <p:sldId id="661" r:id="rId65"/>
    <p:sldId id="410" r:id="rId66"/>
    <p:sldId id="662" r:id="rId67"/>
    <p:sldId id="663" r:id="rId68"/>
    <p:sldId id="664" r:id="rId69"/>
    <p:sldId id="665" r:id="rId70"/>
    <p:sldId id="666" r:id="rId71"/>
    <p:sldId id="667" r:id="rId72"/>
    <p:sldId id="668" r:id="rId73"/>
    <p:sldId id="669" r:id="rId74"/>
    <p:sldId id="670" r:id="rId75"/>
    <p:sldId id="671" r:id="rId76"/>
    <p:sldId id="672" r:id="rId77"/>
    <p:sldId id="673" r:id="rId78"/>
    <p:sldId id="674" r:id="rId79"/>
    <p:sldId id="675" r:id="rId80"/>
    <p:sldId id="676" r:id="rId81"/>
    <p:sldId id="677" r:id="rId82"/>
    <p:sldId id="678" r:id="rId83"/>
    <p:sldId id="679" r:id="rId84"/>
    <p:sldId id="680" r:id="rId85"/>
    <p:sldId id="681" r:id="rId86"/>
    <p:sldId id="682" r:id="rId87"/>
    <p:sldId id="683" r:id="rId88"/>
    <p:sldId id="684" r:id="rId89"/>
    <p:sldId id="685" r:id="rId90"/>
    <p:sldId id="686" r:id="rId91"/>
    <p:sldId id="687" r:id="rId92"/>
    <p:sldId id="688" r:id="rId93"/>
    <p:sldId id="689" r:id="rId94"/>
    <p:sldId id="690" r:id="rId95"/>
    <p:sldId id="691" r:id="rId96"/>
    <p:sldId id="692" r:id="rId97"/>
    <p:sldId id="693" r:id="rId98"/>
    <p:sldId id="694" r:id="rId99"/>
    <p:sldId id="695" r:id="rId100"/>
    <p:sldId id="696" r:id="rId101"/>
    <p:sldId id="697" r:id="rId102"/>
    <p:sldId id="698" r:id="rId103"/>
    <p:sldId id="699" r:id="rId104"/>
    <p:sldId id="700" r:id="rId105"/>
    <p:sldId id="701" r:id="rId106"/>
    <p:sldId id="702" r:id="rId107"/>
    <p:sldId id="703" r:id="rId108"/>
    <p:sldId id="704" r:id="rId109"/>
    <p:sldId id="705" r:id="rId110"/>
    <p:sldId id="706" r:id="rId111"/>
    <p:sldId id="707" r:id="rId112"/>
    <p:sldId id="708" r:id="rId113"/>
    <p:sldId id="709" r:id="rId114"/>
    <p:sldId id="710" r:id="rId115"/>
    <p:sldId id="711" r:id="rId116"/>
    <p:sldId id="712" r:id="rId117"/>
    <p:sldId id="713" r:id="rId118"/>
    <p:sldId id="714" r:id="rId119"/>
    <p:sldId id="715" r:id="rId120"/>
    <p:sldId id="716" r:id="rId121"/>
    <p:sldId id="717" r:id="rId122"/>
    <p:sldId id="718" r:id="rId123"/>
    <p:sldId id="719" r:id="rId124"/>
    <p:sldId id="455" r:id="rId125"/>
    <p:sldId id="558" r:id="rId126"/>
    <p:sldId id="600" r:id="rId127"/>
    <p:sldId id="580" r:id="rId128"/>
    <p:sldId id="585" r:id="rId129"/>
  </p:sldIdLst>
  <p:sldSz cx="9904413"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1+SenWazd+6sZKta5xdfA==" hashData="40Cl5t+QSxWgechfhhJcrWoVbQMaMJqG4uOK6D27TpTMOkQWWglWesLlThJuVEArquOOYxdJoYqkCbhSp+H0lA=="/>
  <p:extLst>
    <p:ext uri="{EFAFB233-063F-42B5-8137-9DF3F51BA10A}">
      <p15:sldGuideLst xmlns:p15="http://schemas.microsoft.com/office/powerpoint/2012/main">
        <p15:guide id="1" orient="horz" pos="4020">
          <p15:clr>
            <a:srgbClr val="A4A3A4"/>
          </p15:clr>
        </p15:guide>
        <p15:guide id="2" orient="horz" pos="754">
          <p15:clr>
            <a:srgbClr val="A4A3A4"/>
          </p15:clr>
        </p15:guide>
        <p15:guide id="3" pos="307">
          <p15:clr>
            <a:srgbClr val="A4A3A4"/>
          </p15:clr>
        </p15:guide>
        <p15:guide id="4" pos="5919">
          <p15:clr>
            <a:srgbClr val="A4A3A4"/>
          </p15:clr>
        </p15:guide>
      </p15:sldGuideLst>
    </p:ext>
    <p:ext uri="{2D200454-40CA-4A62-9FC3-DE9A4176ACB9}">
      <p15:notesGuideLst xmlns:p15="http://schemas.microsoft.com/office/powerpoint/2012/main">
        <p15:guide id="1" orient="horz" pos="3107">
          <p15:clr>
            <a:srgbClr val="A4A3A4"/>
          </p15:clr>
        </p15:guide>
        <p15:guide id="2" pos="212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2F735-5753-CFC7-BA92-4ED674DF008D}" name="有本 瀬菜" initials="有本" userId="S::s-arimoto@kanken.or.jp::ecc1ec59-796d-400f-97a0-39815e41f8d2" providerId="AD"/>
  <p188:author id="{F1332992-DB64-5178-C403-02E829909556}" name="川崎 聖蘭" initials="川崎" userId="S::s-kawasaki@kanken.or.jp::b9045a96-1a6c-4b45-bcc5-465fba4afd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6D"/>
    <a:srgbClr val="FF3686"/>
    <a:srgbClr val="008000"/>
    <a:srgbClr val="FF6699"/>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55191" autoAdjust="0"/>
  </p:normalViewPr>
  <p:slideViewPr>
    <p:cSldViewPr>
      <p:cViewPr varScale="1">
        <p:scale>
          <a:sx n="54" d="100"/>
          <a:sy n="54" d="100"/>
        </p:scale>
        <p:origin x="2285" y="38"/>
      </p:cViewPr>
      <p:guideLst>
        <p:guide orient="horz" pos="4020"/>
        <p:guide orient="horz" pos="754"/>
        <p:guide pos="307"/>
        <p:guide pos="591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howGuides="1">
      <p:cViewPr varScale="1">
        <p:scale>
          <a:sx n="48" d="100"/>
          <a:sy n="48" d="100"/>
        </p:scale>
        <p:origin x="-2988"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雑誌の年代別売上数の比率</a:t>
            </a:r>
          </a:p>
        </c:rich>
      </c:tx>
      <c:layout>
        <c:manualLayout>
          <c:xMode val="edge"/>
          <c:yMode val="edge"/>
          <c:x val="0.1739150890009831"/>
          <c:y val="3.0965749052190496E-2"/>
        </c:manualLayout>
      </c:layout>
      <c:overlay val="0"/>
    </c:title>
    <c:autoTitleDeleted val="0"/>
    <c:plotArea>
      <c:layout>
        <c:manualLayout>
          <c:layoutTarget val="inner"/>
          <c:xMode val="edge"/>
          <c:yMode val="edge"/>
          <c:x val="0.14159555982628108"/>
          <c:y val="0.28870841535433073"/>
          <c:w val="0.6201260653080729"/>
          <c:h val="0.67691658464566928"/>
        </c:manualLayout>
      </c:layout>
      <c:barChart>
        <c:barDir val="bar"/>
        <c:grouping val="stacked"/>
        <c:varyColors val="0"/>
        <c:ser>
          <c:idx val="0"/>
          <c:order val="0"/>
          <c:tx>
            <c:strRef>
              <c:f>Sheet1!$B$1</c:f>
              <c:strCache>
                <c:ptCount val="1"/>
                <c:pt idx="0">
                  <c:v>10代以下</c:v>
                </c:pt>
              </c:strCache>
            </c:strRef>
          </c:tx>
          <c:invertIfNegative val="0"/>
          <c:dLbls>
            <c:spPr>
              <a:solidFill>
                <a:schemeClr val="bg1"/>
              </a:solidFill>
              <a:ln w="12700">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Sheet1!$B$2:$B$4</c:f>
              <c:numCache>
                <c:formatCode>0.0</c:formatCode>
                <c:ptCount val="3"/>
                <c:pt idx="0">
                  <c:v>17</c:v>
                </c:pt>
                <c:pt idx="1">
                  <c:v>9</c:v>
                </c:pt>
                <c:pt idx="2">
                  <c:v>32</c:v>
                </c:pt>
              </c:numCache>
            </c:numRef>
          </c:val>
          <c:extLst>
            <c:ext xmlns:c16="http://schemas.microsoft.com/office/drawing/2014/chart" uri="{C3380CC4-5D6E-409C-BE32-E72D297353CC}">
              <c16:uniqueId val="{00000000-D527-4620-BF68-919E85316086}"/>
            </c:ext>
          </c:extLst>
        </c:ser>
        <c:ser>
          <c:idx val="1"/>
          <c:order val="1"/>
          <c:tx>
            <c:strRef>
              <c:f>Sheet1!$C$1</c:f>
              <c:strCache>
                <c:ptCount val="1"/>
                <c:pt idx="0">
                  <c:v>20代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Sheet1!$C$2:$C$4</c:f>
              <c:numCache>
                <c:formatCode>0.0</c:formatCode>
                <c:ptCount val="3"/>
                <c:pt idx="0">
                  <c:v>20</c:v>
                </c:pt>
                <c:pt idx="1">
                  <c:v>12</c:v>
                </c:pt>
                <c:pt idx="2">
                  <c:v>29</c:v>
                </c:pt>
              </c:numCache>
            </c:numRef>
          </c:val>
          <c:extLst>
            <c:ext xmlns:c16="http://schemas.microsoft.com/office/drawing/2014/chart" uri="{C3380CC4-5D6E-409C-BE32-E72D297353CC}">
              <c16:uniqueId val="{00000001-D527-4620-BF68-919E85316086}"/>
            </c:ext>
          </c:extLst>
        </c:ser>
        <c:ser>
          <c:idx val="2"/>
          <c:order val="2"/>
          <c:tx>
            <c:strRef>
              <c:f>Sheet1!$D$1</c:f>
              <c:strCache>
                <c:ptCount val="1"/>
                <c:pt idx="0">
                  <c:v>30代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Sheet1!$D$2:$D$4</c:f>
              <c:numCache>
                <c:formatCode>0.0</c:formatCode>
                <c:ptCount val="3"/>
                <c:pt idx="0">
                  <c:v>19</c:v>
                </c:pt>
                <c:pt idx="1">
                  <c:v>10</c:v>
                </c:pt>
                <c:pt idx="2">
                  <c:v>18</c:v>
                </c:pt>
              </c:numCache>
            </c:numRef>
          </c:val>
          <c:extLst>
            <c:ext xmlns:c16="http://schemas.microsoft.com/office/drawing/2014/chart" uri="{C3380CC4-5D6E-409C-BE32-E72D297353CC}">
              <c16:uniqueId val="{00000002-D527-4620-BF68-919E85316086}"/>
            </c:ext>
          </c:extLst>
        </c:ser>
        <c:ser>
          <c:idx val="3"/>
          <c:order val="3"/>
          <c:tx>
            <c:strRef>
              <c:f>Sheet1!$E$1</c:f>
              <c:strCache>
                <c:ptCount val="1"/>
                <c:pt idx="0">
                  <c:v>40代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Sheet1!$E$2:$E$4</c:f>
              <c:numCache>
                <c:formatCode>0.0</c:formatCode>
                <c:ptCount val="3"/>
                <c:pt idx="0">
                  <c:v>21</c:v>
                </c:pt>
                <c:pt idx="1">
                  <c:v>36</c:v>
                </c:pt>
                <c:pt idx="2">
                  <c:v>14</c:v>
                </c:pt>
              </c:numCache>
            </c:numRef>
          </c:val>
          <c:extLst>
            <c:ext xmlns:c16="http://schemas.microsoft.com/office/drawing/2014/chart" uri="{C3380CC4-5D6E-409C-BE32-E72D297353CC}">
              <c16:uniqueId val="{00000003-D527-4620-BF68-919E85316086}"/>
            </c:ext>
          </c:extLst>
        </c:ser>
        <c:ser>
          <c:idx val="4"/>
          <c:order val="4"/>
          <c:tx>
            <c:strRef>
              <c:f>Sheet1!$F$1</c:f>
              <c:strCache>
                <c:ptCount val="1"/>
                <c:pt idx="0">
                  <c:v>50代以上</c:v>
                </c:pt>
              </c:strCache>
            </c:strRef>
          </c:tx>
          <c:invertIfNegative val="0"/>
          <c:dLbls>
            <c:dLbl>
              <c:idx val="2"/>
              <c:layout>
                <c:manualLayout>
                  <c:x val="0"/>
                  <c:y val="7.2116078039211919E-7"/>
                </c:manualLayout>
              </c:layout>
              <c:spPr>
                <a:solidFill>
                  <a:schemeClr val="bg1"/>
                </a:solidFill>
                <a:ln w="6350">
                  <a:solidFill>
                    <a:schemeClr val="bg1">
                      <a:lumMod val="50000"/>
                    </a:schemeClr>
                  </a:solidFill>
                </a:ln>
              </c:spPr>
              <c:txPr>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27-4620-BF68-919E85316086}"/>
                </c:ext>
              </c:extLst>
            </c:dLbl>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Sheet1!$F$2:$F$4</c:f>
              <c:numCache>
                <c:formatCode>0.0</c:formatCode>
                <c:ptCount val="3"/>
                <c:pt idx="0">
                  <c:v>23</c:v>
                </c:pt>
                <c:pt idx="1">
                  <c:v>33</c:v>
                </c:pt>
                <c:pt idx="2">
                  <c:v>7</c:v>
                </c:pt>
              </c:numCache>
            </c:numRef>
          </c:val>
          <c:extLst>
            <c:ext xmlns:c16="http://schemas.microsoft.com/office/drawing/2014/chart" uri="{C3380CC4-5D6E-409C-BE32-E72D297353CC}">
              <c16:uniqueId val="{00000005-D527-4620-BF68-919E85316086}"/>
            </c:ext>
          </c:extLst>
        </c:ser>
        <c:dLbls>
          <c:showLegendKey val="0"/>
          <c:showVal val="1"/>
          <c:showCatName val="0"/>
          <c:showSerName val="0"/>
          <c:showPercent val="0"/>
          <c:showBubbleSize val="0"/>
        </c:dLbls>
        <c:gapWidth val="52"/>
        <c:overlap val="100"/>
        <c:serLines>
          <c:spPr>
            <a:ln>
              <a:prstDash val="sysDash"/>
              <a:miter lim="800000"/>
            </a:ln>
          </c:spPr>
        </c:serLines>
        <c:axId val="253828096"/>
        <c:axId val="253858560"/>
      </c:barChart>
      <c:catAx>
        <c:axId val="253828096"/>
        <c:scaling>
          <c:orientation val="maxMin"/>
        </c:scaling>
        <c:delete val="0"/>
        <c:axPos val="l"/>
        <c:numFmt formatCode="General" sourceLinked="0"/>
        <c:majorTickMark val="none"/>
        <c:minorTickMark val="none"/>
        <c:tickLblPos val="nextTo"/>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253858560"/>
        <c:crosses val="autoZero"/>
        <c:auto val="1"/>
        <c:lblAlgn val="ctr"/>
        <c:lblOffset val="100"/>
        <c:noMultiLvlLbl val="0"/>
      </c:catAx>
      <c:valAx>
        <c:axId val="253858560"/>
        <c:scaling>
          <c:orientation val="minMax"/>
          <c:max val="100"/>
        </c:scaling>
        <c:delete val="0"/>
        <c:axPos val="t"/>
        <c:majorGridlines/>
        <c:title>
          <c:tx>
            <c:rich>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81932684630738528"/>
              <c:y val="0.14714074803149607"/>
            </c:manualLayout>
          </c:layout>
          <c:overlay val="0"/>
        </c:title>
        <c:numFmt formatCode="0.0" sourceLinked="1"/>
        <c:majorTickMark val="out"/>
        <c:minorTickMark val="none"/>
        <c:tickLblPos val="nextTo"/>
        <c:crossAx val="253828096"/>
        <c:crosses val="autoZero"/>
        <c:crossBetween val="between"/>
        <c:majorUnit val="25"/>
      </c:valAx>
    </c:plotArea>
    <c:legend>
      <c:legendPos val="r"/>
      <c:overlay val="0"/>
    </c:legend>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学年別配当漢字の数</a:t>
            </a:r>
          </a:p>
        </c:rich>
      </c:tx>
      <c:overlay val="0"/>
      <c:spPr>
        <a:ln>
          <a:noFill/>
        </a:ln>
      </c:spPr>
    </c:title>
    <c:autoTitleDeleted val="0"/>
    <c:plotArea>
      <c:layout/>
      <c:barChart>
        <c:barDir val="col"/>
        <c:grouping val="clustered"/>
        <c:varyColors val="0"/>
        <c:ser>
          <c:idx val="0"/>
          <c:order val="0"/>
          <c:tx>
            <c:strRef>
              <c:f>Sheet1!$B$1</c:f>
              <c:strCache>
                <c:ptCount val="1"/>
                <c:pt idx="0">
                  <c:v>系列 1</c:v>
                </c:pt>
              </c:strCache>
            </c:strRef>
          </c:tx>
          <c:invertIfNegative val="0"/>
          <c:cat>
            <c:strRef>
              <c:f>Sheet1!$A$2:$A$7</c:f>
              <c:strCache>
                <c:ptCount val="6"/>
                <c:pt idx="0">
                  <c:v>1年</c:v>
                </c:pt>
                <c:pt idx="1">
                  <c:v>2年</c:v>
                </c:pt>
                <c:pt idx="2">
                  <c:v>3年</c:v>
                </c:pt>
                <c:pt idx="3">
                  <c:v>4年</c:v>
                </c:pt>
                <c:pt idx="4">
                  <c:v>5年</c:v>
                </c:pt>
                <c:pt idx="5">
                  <c:v>6年</c:v>
                </c:pt>
              </c:strCache>
            </c:strRef>
          </c:cat>
          <c:val>
            <c:numRef>
              <c:f>Sheet1!$B$2:$B$7</c:f>
              <c:numCache>
                <c:formatCode>General</c:formatCode>
                <c:ptCount val="6"/>
                <c:pt idx="0">
                  <c:v>80</c:v>
                </c:pt>
                <c:pt idx="1">
                  <c:v>160</c:v>
                </c:pt>
                <c:pt idx="2">
                  <c:v>200</c:v>
                </c:pt>
                <c:pt idx="3">
                  <c:v>200</c:v>
                </c:pt>
                <c:pt idx="4">
                  <c:v>185</c:v>
                </c:pt>
                <c:pt idx="5">
                  <c:v>181</c:v>
                </c:pt>
              </c:numCache>
            </c:numRef>
          </c:val>
          <c:extLst>
            <c:ext xmlns:c16="http://schemas.microsoft.com/office/drawing/2014/chart" uri="{C3380CC4-5D6E-409C-BE32-E72D297353CC}">
              <c16:uniqueId val="{00000000-8703-4BC4-96D2-40F4CDD0C939}"/>
            </c:ext>
          </c:extLst>
        </c:ser>
        <c:dLbls>
          <c:showLegendKey val="0"/>
          <c:showVal val="0"/>
          <c:showCatName val="0"/>
          <c:showSerName val="0"/>
          <c:showPercent val="0"/>
          <c:showBubbleSize val="0"/>
        </c:dLbls>
        <c:gapWidth val="150"/>
        <c:axId val="253879808"/>
        <c:axId val="253881344"/>
      </c:barChart>
      <c:catAx>
        <c:axId val="253879808"/>
        <c:scaling>
          <c:orientation val="minMax"/>
        </c:scaling>
        <c:delete val="0"/>
        <c:axPos val="b"/>
        <c:numFmt formatCode="General" sourceLinked="0"/>
        <c:majorTickMark val="out"/>
        <c:minorTickMark val="none"/>
        <c:tickLblPos val="nextTo"/>
        <c:crossAx val="253881344"/>
        <c:crosses val="autoZero"/>
        <c:auto val="1"/>
        <c:lblAlgn val="ctr"/>
        <c:lblOffset val="100"/>
        <c:noMultiLvlLbl val="0"/>
      </c:catAx>
      <c:valAx>
        <c:axId val="253881344"/>
        <c:scaling>
          <c:orientation val="minMax"/>
        </c:scaling>
        <c:delete val="0"/>
        <c:axPos val="l"/>
        <c:majorGridlines/>
        <c:title>
          <c:tx>
            <c:rich>
              <a:bodyPr rot="0" vert="eaVert"/>
              <a:lstStyle/>
              <a:p>
                <a:pPr>
                  <a:defRPr>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漢字の数</a:t>
                </a:r>
              </a:p>
            </c:rich>
          </c:tx>
          <c:overlay val="0"/>
        </c:title>
        <c:numFmt formatCode="General" sourceLinked="0"/>
        <c:majorTickMark val="out"/>
        <c:minorTickMark val="none"/>
        <c:tickLblPos val="nextTo"/>
        <c:crossAx val="253879808"/>
        <c:crosses val="autoZero"/>
        <c:crossBetween val="between"/>
      </c:valAx>
    </c:plotArea>
    <c:plotVisOnly val="1"/>
    <c:dispBlanksAs val="gap"/>
    <c:showDLblsOverMax val="0"/>
  </c:chart>
  <c:spPr>
    <a:solidFill>
      <a:schemeClr val="bg1"/>
    </a:solidFill>
    <a:ln>
      <a:solidFill>
        <a:schemeClr val="accent5">
          <a:lumMod val="50000"/>
        </a:schemeClr>
      </a:solidFill>
      <a:prstDash val="sysDot"/>
    </a:ln>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b="1">
                <a:solidFill>
                  <a:schemeClr val="accent2">
                    <a:lumMod val="50000"/>
                  </a:schemeClr>
                </a:solidFill>
              </a:defRPr>
            </a:pPr>
            <a:r>
              <a:rPr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「子」のつく名前（女性）の比率の推移</a:t>
            </a:r>
            <a:endParaRPr lang="en-US" altLang="ja-JP"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c:rich>
      </c:tx>
      <c:layout>
        <c:manualLayout>
          <c:xMode val="edge"/>
          <c:yMode val="edge"/>
          <c:x val="0.12932207904367918"/>
          <c:y val="2.058606528700406E-2"/>
        </c:manualLayout>
      </c:layout>
      <c:overlay val="0"/>
    </c:title>
    <c:autoTitleDeleted val="0"/>
    <c:plotArea>
      <c:layout/>
      <c:lineChart>
        <c:grouping val="standard"/>
        <c:varyColors val="0"/>
        <c:ser>
          <c:idx val="0"/>
          <c:order val="0"/>
          <c:tx>
            <c:strRef>
              <c:f>Sheet1!$B$1</c:f>
              <c:strCache>
                <c:ptCount val="1"/>
                <c:pt idx="0">
                  <c:v>系列 1</c:v>
                </c:pt>
              </c:strCache>
            </c:strRef>
          </c:tx>
          <c:spPr>
            <a:ln>
              <a:solidFill>
                <a:schemeClr val="tx2">
                  <a:lumMod val="60000"/>
                  <a:lumOff val="40000"/>
                </a:schemeClr>
              </a:solidFill>
            </a:ln>
          </c:spPr>
          <c:marker>
            <c:symbol val="square"/>
            <c:size val="5"/>
          </c:marker>
          <c:cat>
            <c:numRef>
              <c:f>Sheet1!$A$2:$A$9</c:f>
              <c:numCache>
                <c:formatCode>General</c:formatCode>
                <c:ptCount val="8"/>
                <c:pt idx="0">
                  <c:v>1920</c:v>
                </c:pt>
                <c:pt idx="1">
                  <c:v>1930</c:v>
                </c:pt>
                <c:pt idx="2">
                  <c:v>1940</c:v>
                </c:pt>
                <c:pt idx="3">
                  <c:v>1950</c:v>
                </c:pt>
                <c:pt idx="4">
                  <c:v>1960</c:v>
                </c:pt>
                <c:pt idx="5">
                  <c:v>1970</c:v>
                </c:pt>
                <c:pt idx="6">
                  <c:v>1980</c:v>
                </c:pt>
                <c:pt idx="7">
                  <c:v>1990</c:v>
                </c:pt>
              </c:numCache>
            </c:numRef>
          </c:cat>
          <c:val>
            <c:numRef>
              <c:f>Sheet1!$B$2:$B$9</c:f>
              <c:numCache>
                <c:formatCode>General</c:formatCode>
                <c:ptCount val="8"/>
                <c:pt idx="0">
                  <c:v>55</c:v>
                </c:pt>
                <c:pt idx="1">
                  <c:v>72</c:v>
                </c:pt>
                <c:pt idx="2">
                  <c:v>74</c:v>
                </c:pt>
                <c:pt idx="3">
                  <c:v>80</c:v>
                </c:pt>
                <c:pt idx="4">
                  <c:v>70</c:v>
                </c:pt>
                <c:pt idx="5">
                  <c:v>50</c:v>
                </c:pt>
                <c:pt idx="6">
                  <c:v>40</c:v>
                </c:pt>
                <c:pt idx="7">
                  <c:v>10</c:v>
                </c:pt>
              </c:numCache>
            </c:numRef>
          </c:val>
          <c:smooth val="0"/>
          <c:extLst>
            <c:ext xmlns:c16="http://schemas.microsoft.com/office/drawing/2014/chart" uri="{C3380CC4-5D6E-409C-BE32-E72D297353CC}">
              <c16:uniqueId val="{00000000-00D2-4F05-AD4D-31D2A0BD3C54}"/>
            </c:ext>
          </c:extLst>
        </c:ser>
        <c:dLbls>
          <c:showLegendKey val="0"/>
          <c:showVal val="0"/>
          <c:showCatName val="0"/>
          <c:showSerName val="0"/>
          <c:showPercent val="0"/>
          <c:showBubbleSize val="0"/>
        </c:dLbls>
        <c:marker val="1"/>
        <c:smooth val="0"/>
        <c:axId val="253966976"/>
        <c:axId val="254001920"/>
      </c:lineChart>
      <c:catAx>
        <c:axId val="253966976"/>
        <c:scaling>
          <c:orientation val="minMax"/>
        </c:scaling>
        <c:delete val="0"/>
        <c:axPos val="b"/>
        <c:title>
          <c:tx>
            <c:rich>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（年）</a:t>
                </a:r>
              </a:p>
            </c:rich>
          </c:tx>
          <c:layout>
            <c:manualLayout>
              <c:xMode val="edge"/>
              <c:yMode val="edge"/>
              <c:x val="0.88452010623158273"/>
              <c:y val="0.8380562864089014"/>
            </c:manualLayout>
          </c:layout>
          <c:overlay val="0"/>
        </c:title>
        <c:numFmt formatCode="General" sourceLinked="1"/>
        <c:majorTickMark val="out"/>
        <c:minorTickMark val="none"/>
        <c:tickLblPos val="low"/>
        <c:txPr>
          <a:bodyPr rot="0" vert="horz" anchor="ctr" anchorCtr="0"/>
          <a:lstStyle/>
          <a:p>
            <a:pPr>
              <a:defRPr/>
            </a:pPr>
            <a:endParaRPr lang="ja-JP"/>
          </a:p>
        </c:txPr>
        <c:crossAx val="254001920"/>
        <c:crosses val="autoZero"/>
        <c:auto val="1"/>
        <c:lblAlgn val="ctr"/>
        <c:lblOffset val="100"/>
        <c:noMultiLvlLbl val="0"/>
      </c:catAx>
      <c:valAx>
        <c:axId val="254001920"/>
        <c:scaling>
          <c:orientation val="minMax"/>
          <c:max val="100"/>
        </c:scaling>
        <c:delete val="0"/>
        <c:axPos val="l"/>
        <c:majorGridlines/>
        <c:numFmt formatCode="General" sourceLinked="1"/>
        <c:majorTickMark val="out"/>
        <c:minorTickMark val="none"/>
        <c:tickLblPos val="nextTo"/>
        <c:crossAx val="253966976"/>
        <c:crosses val="autoZero"/>
        <c:crossBetween val="midCat"/>
      </c:valAx>
    </c:plotArea>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dirty="0"/>
              <a:t>配当漢字数の学年別比率</a:t>
            </a:r>
          </a:p>
        </c:rich>
      </c:tx>
      <c:overlay val="0"/>
    </c:title>
    <c:autoTitleDeleted val="0"/>
    <c:plotArea>
      <c:layout>
        <c:manualLayout>
          <c:layoutTarget val="inner"/>
          <c:xMode val="edge"/>
          <c:yMode val="edge"/>
          <c:x val="0.22293487044574767"/>
          <c:y val="0.23582969887136221"/>
          <c:w val="0.40057875477141525"/>
          <c:h val="0.67457309082081707"/>
        </c:manualLayout>
      </c:layout>
      <c:pieChart>
        <c:varyColors val="1"/>
        <c:ser>
          <c:idx val="0"/>
          <c:order val="0"/>
          <c:tx>
            <c:strRef>
              <c:f>Sheet1!$B$1</c:f>
              <c:strCache>
                <c:ptCount val="1"/>
                <c:pt idx="0">
                  <c:v>配当漢字数の学年別比率</c:v>
                </c:pt>
              </c:strCache>
            </c:strRef>
          </c:tx>
          <c:dLbls>
            <c:dLbl>
              <c:idx val="1"/>
              <c:layout>
                <c:manualLayout>
                  <c:x val="-0.12343740919416855"/>
                  <c:y val="0.131205307325949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D2-4A70-BF69-E1C1CBB59A30}"/>
                </c:ext>
              </c:extLst>
            </c:dLbl>
            <c:dLbl>
              <c:idx val="3"/>
              <c:layout>
                <c:manualLayout>
                  <c:x val="6.2848105930369561E-2"/>
                  <c:y val="-0.15131690813490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D2-4A70-BF69-E1C1CBB59A30}"/>
                </c:ext>
              </c:extLst>
            </c:dLbl>
            <c:numFmt formatCode="0.0%" sourceLinked="0"/>
            <c:spPr>
              <a:solidFill>
                <a:schemeClr val="bg1"/>
              </a:solidFill>
            </c:spPr>
            <c:txPr>
              <a:bodyPr/>
              <a:lstStyle/>
              <a:p>
                <a:pPr>
                  <a:defRPr sz="16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1年</c:v>
                </c:pt>
                <c:pt idx="1">
                  <c:v>2年</c:v>
                </c:pt>
                <c:pt idx="2">
                  <c:v>3年</c:v>
                </c:pt>
                <c:pt idx="3">
                  <c:v>4年</c:v>
                </c:pt>
                <c:pt idx="4">
                  <c:v>5年</c:v>
                </c:pt>
                <c:pt idx="5">
                  <c:v>6年</c:v>
                </c:pt>
              </c:strCache>
            </c:strRef>
          </c:cat>
          <c:val>
            <c:numRef>
              <c:f>Sheet1!$B$2:$B$7</c:f>
              <c:numCache>
                <c:formatCode>0.00%</c:formatCode>
                <c:ptCount val="6"/>
                <c:pt idx="0">
                  <c:v>7.9000000000000001E-2</c:v>
                </c:pt>
                <c:pt idx="1">
                  <c:v>0.159</c:v>
                </c:pt>
                <c:pt idx="2">
                  <c:v>0.19900000000000001</c:v>
                </c:pt>
                <c:pt idx="3">
                  <c:v>0.19900000000000001</c:v>
                </c:pt>
                <c:pt idx="4">
                  <c:v>0.184</c:v>
                </c:pt>
                <c:pt idx="5">
                  <c:v>0.18</c:v>
                </c:pt>
              </c:numCache>
            </c:numRef>
          </c:val>
          <c:extLst>
            <c:ext xmlns:c16="http://schemas.microsoft.com/office/drawing/2014/chart" uri="{C3380CC4-5D6E-409C-BE32-E72D297353CC}">
              <c16:uniqueId val="{00000002-0BD2-4A70-BF69-E1C1CBB59A3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r>
              <a:rPr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雑誌の年代別売上数の比率</a:t>
            </a:r>
          </a:p>
        </c:rich>
      </c:tx>
      <c:layout>
        <c:manualLayout>
          <c:xMode val="edge"/>
          <c:yMode val="edge"/>
          <c:x val="0.1739150890009831"/>
          <c:y val="3.0965749052190496E-2"/>
        </c:manualLayout>
      </c:layout>
      <c:overlay val="0"/>
    </c:title>
    <c:autoTitleDeleted val="0"/>
    <c:plotArea>
      <c:layout>
        <c:manualLayout>
          <c:layoutTarget val="inner"/>
          <c:xMode val="edge"/>
          <c:yMode val="edge"/>
          <c:x val="0.14159555982628108"/>
          <c:y val="0.28870841535433073"/>
          <c:w val="0.6201260653080729"/>
          <c:h val="0.67691658464566928"/>
        </c:manualLayout>
      </c:layout>
      <c:barChart>
        <c:barDir val="bar"/>
        <c:grouping val="stacked"/>
        <c:varyColors val="0"/>
        <c:ser>
          <c:idx val="0"/>
          <c:order val="0"/>
          <c:tx>
            <c:strRef>
              <c:f>Sheet1!$B$1</c:f>
              <c:strCache>
                <c:ptCount val="1"/>
                <c:pt idx="0">
                  <c:v>10代以下</c:v>
                </c:pt>
              </c:strCache>
            </c:strRef>
          </c:tx>
          <c:invertIfNegative val="0"/>
          <c:dLbls>
            <c:spPr>
              <a:solidFill>
                <a:schemeClr val="bg1"/>
              </a:solidFill>
              <a:ln w="12700">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Sheet1!$B$2:$B$4</c:f>
              <c:numCache>
                <c:formatCode>0.0</c:formatCode>
                <c:ptCount val="3"/>
                <c:pt idx="0">
                  <c:v>17</c:v>
                </c:pt>
                <c:pt idx="1">
                  <c:v>9</c:v>
                </c:pt>
                <c:pt idx="2">
                  <c:v>32</c:v>
                </c:pt>
              </c:numCache>
            </c:numRef>
          </c:val>
          <c:extLst>
            <c:ext xmlns:c16="http://schemas.microsoft.com/office/drawing/2014/chart" uri="{C3380CC4-5D6E-409C-BE32-E72D297353CC}">
              <c16:uniqueId val="{00000000-330C-47A6-9A1C-535DEAEF32A1}"/>
            </c:ext>
          </c:extLst>
        </c:ser>
        <c:ser>
          <c:idx val="1"/>
          <c:order val="1"/>
          <c:tx>
            <c:strRef>
              <c:f>Sheet1!$C$1</c:f>
              <c:strCache>
                <c:ptCount val="1"/>
                <c:pt idx="0">
                  <c:v>20代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Sheet1!$C$2:$C$4</c:f>
              <c:numCache>
                <c:formatCode>0.0</c:formatCode>
                <c:ptCount val="3"/>
                <c:pt idx="0">
                  <c:v>20</c:v>
                </c:pt>
                <c:pt idx="1">
                  <c:v>12</c:v>
                </c:pt>
                <c:pt idx="2">
                  <c:v>29</c:v>
                </c:pt>
              </c:numCache>
            </c:numRef>
          </c:val>
          <c:extLst>
            <c:ext xmlns:c16="http://schemas.microsoft.com/office/drawing/2014/chart" uri="{C3380CC4-5D6E-409C-BE32-E72D297353CC}">
              <c16:uniqueId val="{00000001-330C-47A6-9A1C-535DEAEF32A1}"/>
            </c:ext>
          </c:extLst>
        </c:ser>
        <c:ser>
          <c:idx val="2"/>
          <c:order val="2"/>
          <c:tx>
            <c:strRef>
              <c:f>Sheet1!$D$1</c:f>
              <c:strCache>
                <c:ptCount val="1"/>
                <c:pt idx="0">
                  <c:v>30代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Sheet1!$D$2:$D$4</c:f>
              <c:numCache>
                <c:formatCode>0.0</c:formatCode>
                <c:ptCount val="3"/>
                <c:pt idx="0">
                  <c:v>19</c:v>
                </c:pt>
                <c:pt idx="1">
                  <c:v>10</c:v>
                </c:pt>
                <c:pt idx="2">
                  <c:v>18</c:v>
                </c:pt>
              </c:numCache>
            </c:numRef>
          </c:val>
          <c:extLst>
            <c:ext xmlns:c16="http://schemas.microsoft.com/office/drawing/2014/chart" uri="{C3380CC4-5D6E-409C-BE32-E72D297353CC}">
              <c16:uniqueId val="{00000002-330C-47A6-9A1C-535DEAEF32A1}"/>
            </c:ext>
          </c:extLst>
        </c:ser>
        <c:ser>
          <c:idx val="3"/>
          <c:order val="3"/>
          <c:tx>
            <c:strRef>
              <c:f>Sheet1!$E$1</c:f>
              <c:strCache>
                <c:ptCount val="1"/>
                <c:pt idx="0">
                  <c:v>40代</c:v>
                </c:pt>
              </c:strCache>
            </c:strRef>
          </c:tx>
          <c:invertIfNegative val="0"/>
          <c:dLbls>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Sheet1!$E$2:$E$4</c:f>
              <c:numCache>
                <c:formatCode>0.0</c:formatCode>
                <c:ptCount val="3"/>
                <c:pt idx="0">
                  <c:v>21</c:v>
                </c:pt>
                <c:pt idx="1">
                  <c:v>36</c:v>
                </c:pt>
                <c:pt idx="2">
                  <c:v>14</c:v>
                </c:pt>
              </c:numCache>
            </c:numRef>
          </c:val>
          <c:extLst>
            <c:ext xmlns:c16="http://schemas.microsoft.com/office/drawing/2014/chart" uri="{C3380CC4-5D6E-409C-BE32-E72D297353CC}">
              <c16:uniqueId val="{00000003-330C-47A6-9A1C-535DEAEF32A1}"/>
            </c:ext>
          </c:extLst>
        </c:ser>
        <c:ser>
          <c:idx val="4"/>
          <c:order val="4"/>
          <c:tx>
            <c:strRef>
              <c:f>Sheet1!$F$1</c:f>
              <c:strCache>
                <c:ptCount val="1"/>
                <c:pt idx="0">
                  <c:v>50代以上</c:v>
                </c:pt>
              </c:strCache>
            </c:strRef>
          </c:tx>
          <c:invertIfNegative val="0"/>
          <c:dLbls>
            <c:dLbl>
              <c:idx val="2"/>
              <c:layout>
                <c:manualLayout>
                  <c:x val="0"/>
                  <c:y val="7.2116078039211919E-7"/>
                </c:manualLayout>
              </c:layout>
              <c:spPr>
                <a:solidFill>
                  <a:schemeClr val="bg1"/>
                </a:solidFill>
                <a:ln w="6350">
                  <a:solidFill>
                    <a:schemeClr val="bg1">
                      <a:lumMod val="50000"/>
                    </a:schemeClr>
                  </a:solidFill>
                </a:ln>
              </c:spPr>
              <c:txPr>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0C-47A6-9A1C-535DEAEF32A1}"/>
                </c:ext>
              </c:extLst>
            </c:dLbl>
            <c:spPr>
              <a:solidFill>
                <a:schemeClr val="bg1"/>
              </a:solidFill>
              <a:ln>
                <a:solidFill>
                  <a:schemeClr val="bg1">
                    <a:lumMod val="50000"/>
                  </a:schemeClr>
                </a:solidFill>
              </a:ln>
            </c:spPr>
            <c:txPr>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雑誌Ａ</c:v>
                </c:pt>
                <c:pt idx="1">
                  <c:v>雑誌Ｂ</c:v>
                </c:pt>
                <c:pt idx="2">
                  <c:v>雑誌Ｃ</c:v>
                </c:pt>
              </c:strCache>
            </c:strRef>
          </c:cat>
          <c:val>
            <c:numRef>
              <c:f>Sheet1!$F$2:$F$4</c:f>
              <c:numCache>
                <c:formatCode>0.0</c:formatCode>
                <c:ptCount val="3"/>
                <c:pt idx="0">
                  <c:v>23</c:v>
                </c:pt>
                <c:pt idx="1">
                  <c:v>33</c:v>
                </c:pt>
                <c:pt idx="2">
                  <c:v>7</c:v>
                </c:pt>
              </c:numCache>
            </c:numRef>
          </c:val>
          <c:extLst>
            <c:ext xmlns:c16="http://schemas.microsoft.com/office/drawing/2014/chart" uri="{C3380CC4-5D6E-409C-BE32-E72D297353CC}">
              <c16:uniqueId val="{00000005-330C-47A6-9A1C-535DEAEF32A1}"/>
            </c:ext>
          </c:extLst>
        </c:ser>
        <c:dLbls>
          <c:showLegendKey val="0"/>
          <c:showVal val="1"/>
          <c:showCatName val="0"/>
          <c:showSerName val="0"/>
          <c:showPercent val="0"/>
          <c:showBubbleSize val="0"/>
        </c:dLbls>
        <c:gapWidth val="52"/>
        <c:overlap val="100"/>
        <c:serLines>
          <c:spPr>
            <a:ln>
              <a:prstDash val="sysDash"/>
              <a:miter lim="800000"/>
            </a:ln>
          </c:spPr>
        </c:serLines>
        <c:axId val="254174720"/>
        <c:axId val="254176256"/>
      </c:barChart>
      <c:catAx>
        <c:axId val="254174720"/>
        <c:scaling>
          <c:orientation val="maxMin"/>
        </c:scaling>
        <c:delete val="0"/>
        <c:axPos val="l"/>
        <c:numFmt formatCode="General" sourceLinked="0"/>
        <c:majorTickMark val="none"/>
        <c:minorTickMark val="none"/>
        <c:tickLblPos val="nextTo"/>
        <c:txPr>
          <a:bodyPr/>
          <a:lstStyle/>
          <a:p>
            <a:pPr>
              <a:defRPr>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254176256"/>
        <c:crosses val="autoZero"/>
        <c:auto val="1"/>
        <c:lblAlgn val="ctr"/>
        <c:lblOffset val="100"/>
        <c:noMultiLvlLbl val="0"/>
      </c:catAx>
      <c:valAx>
        <c:axId val="254176256"/>
        <c:scaling>
          <c:orientation val="minMax"/>
          <c:max val="100"/>
        </c:scaling>
        <c:delete val="0"/>
        <c:axPos val="t"/>
        <c:majorGridlines/>
        <c:title>
          <c:tx>
            <c:rich>
              <a:bodyPr/>
              <a:lstStyle/>
              <a:p>
                <a:pPr>
                  <a:defRPr sz="1600">
                    <a:latin typeface="メイリオ" panose="020B0604030504040204" pitchFamily="50" charset="-128"/>
                    <a:ea typeface="メイリオ" panose="020B0604030504040204" pitchFamily="50" charset="-128"/>
                    <a:cs typeface="メイリオ" panose="020B0604030504040204" pitchFamily="50" charset="-128"/>
                  </a:defRPr>
                </a:pPr>
                <a:r>
                  <a:rPr lang="ja-JP" altLang="en-US" sz="1600" b="0" dirty="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0.81932684630738528"/>
              <c:y val="0.14714074803149607"/>
            </c:manualLayout>
          </c:layout>
          <c:overlay val="0"/>
        </c:title>
        <c:numFmt formatCode="0.0" sourceLinked="1"/>
        <c:majorTickMark val="out"/>
        <c:minorTickMark val="none"/>
        <c:tickLblPos val="nextTo"/>
        <c:crossAx val="254174720"/>
        <c:crosses val="autoZero"/>
        <c:crossBetween val="between"/>
        <c:majorUnit val="25"/>
      </c:valAx>
    </c:plotArea>
    <c:legend>
      <c:legendPos val="r"/>
      <c:overlay val="0"/>
    </c:legend>
    <c:plotVisOnly val="1"/>
    <c:dispBlanksAs val="gap"/>
    <c:showDLblsOverMax val="0"/>
  </c:chart>
  <c:spPr>
    <a:solidFill>
      <a:schemeClr val="bg1"/>
    </a:solidFill>
    <a:ln>
      <a:solidFill>
        <a:schemeClr val="tx2">
          <a:lumMod val="50000"/>
        </a:schemeClr>
      </a:solidFill>
      <a:prstDash val="sysDot"/>
    </a:ln>
  </c:spPr>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237"/>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1" cy="493237"/>
          </a:xfrm>
          <a:prstGeom prst="rect">
            <a:avLst/>
          </a:prstGeom>
        </p:spPr>
        <p:txBody>
          <a:bodyPr vert="horz" lIns="90638" tIns="45318" rIns="90638" bIns="45318" rtlCol="0"/>
          <a:lstStyle>
            <a:lvl1pPr algn="r">
              <a:defRPr sz="1200"/>
            </a:lvl1pPr>
          </a:lstStyle>
          <a:p>
            <a:fld id="{68EC8A65-C5F2-406E-8A71-E97EB268BF27}" type="datetimeFigureOut">
              <a:rPr kumimoji="1" lang="ja-JP" altLang="en-US" smtClean="0"/>
              <a:t>2024/11/7</a:t>
            </a:fld>
            <a:endParaRPr kumimoji="1" lang="ja-JP" altLang="en-US"/>
          </a:p>
        </p:txBody>
      </p:sp>
      <p:sp>
        <p:nvSpPr>
          <p:cNvPr id="4" name="フッター プレースホルダー 3"/>
          <p:cNvSpPr>
            <a:spLocks noGrp="1"/>
          </p:cNvSpPr>
          <p:nvPr>
            <p:ph type="ftr" sz="quarter" idx="2"/>
          </p:nvPr>
        </p:nvSpPr>
        <p:spPr>
          <a:xfrm>
            <a:off x="2" y="9371502"/>
            <a:ext cx="2918621" cy="493236"/>
          </a:xfrm>
          <a:prstGeom prst="rect">
            <a:avLst/>
          </a:prstGeom>
        </p:spPr>
        <p:txBody>
          <a:bodyPr vert="horz" lIns="90638" tIns="45318" rIns="90638" bIns="45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1502"/>
            <a:ext cx="2918621" cy="493236"/>
          </a:xfrm>
          <a:prstGeom prst="rect">
            <a:avLst/>
          </a:prstGeom>
        </p:spPr>
        <p:txBody>
          <a:bodyPr vert="horz" lIns="90638" tIns="45318" rIns="90638" bIns="45318" rtlCol="0" anchor="b"/>
          <a:lstStyle>
            <a:lvl1pPr algn="r">
              <a:defRPr sz="1200"/>
            </a:lvl1pPr>
          </a:lstStyle>
          <a:p>
            <a:fld id="{90D656A9-03F0-4539-874D-7F4EEA3A78F0}" type="slidenum">
              <a:rPr kumimoji="1" lang="ja-JP" altLang="en-US" smtClean="0"/>
              <a:t>‹#›</a:t>
            </a:fld>
            <a:endParaRPr kumimoji="1" lang="ja-JP" altLang="en-US"/>
          </a:p>
        </p:txBody>
      </p:sp>
    </p:spTree>
    <p:extLst>
      <p:ext uri="{BB962C8B-B14F-4D97-AF65-F5344CB8AC3E}">
        <p14:creationId xmlns:p14="http://schemas.microsoft.com/office/powerpoint/2010/main" val="1390232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0638" tIns="45318" rIns="90638" bIns="45318" rtlCol="0"/>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5" y="0"/>
            <a:ext cx="2918831" cy="493316"/>
          </a:xfrm>
          <a:prstGeom prst="rect">
            <a:avLst/>
          </a:prstGeom>
        </p:spPr>
        <p:txBody>
          <a:bodyPr vert="horz" lIns="90638" tIns="45318" rIns="90638" bIns="45318" rtlCol="0"/>
          <a:lstStyle>
            <a:lvl1pPr algn="r">
              <a:defRPr sz="1200">
                <a:latin typeface="メイリオ" panose="020B0604030504040204" pitchFamily="50" charset="-128"/>
                <a:ea typeface="メイリオ" panose="020B0604030504040204" pitchFamily="50" charset="-128"/>
              </a:defRPr>
            </a:lvl1pPr>
          </a:lstStyle>
          <a:p>
            <a:fld id="{575383FE-450A-48B7-B8F4-8BEB8BCAC236}" type="datetimeFigureOut">
              <a:rPr lang="ja-JP" altLang="en-US" smtClean="0"/>
              <a:pPr/>
              <a:t>2024/11/7</a:t>
            </a:fld>
            <a:endParaRPr lang="ja-JP" altLang="en-US" dirty="0"/>
          </a:p>
        </p:txBody>
      </p:sp>
      <p:sp>
        <p:nvSpPr>
          <p:cNvPr id="4" name="スライド イメージ プレースホルダー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638" tIns="45318" rIns="90638" bIns="45318" rtlCol="0" anchor="ctr"/>
          <a:lstStyle/>
          <a:p>
            <a:endParaRPr lang="ja-JP" altLang="en-US" dirty="0"/>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0638" tIns="45318" rIns="90638" bIns="453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0638" tIns="45318" rIns="90638" bIns="45318" rtlCol="0" anchor="b"/>
          <a:lstStyle>
            <a:lvl1pPr algn="l">
              <a:defRPr sz="1200">
                <a:latin typeface="メイリオ" panose="020B0604030504040204" pitchFamily="50" charset="-128"/>
                <a:ea typeface="メイリオ"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5" y="9371285"/>
            <a:ext cx="2918831" cy="493316"/>
          </a:xfrm>
          <a:prstGeom prst="rect">
            <a:avLst/>
          </a:prstGeom>
        </p:spPr>
        <p:txBody>
          <a:bodyPr vert="horz" lIns="90638" tIns="45318" rIns="90638" bIns="45318" rtlCol="0" anchor="b"/>
          <a:lstStyle>
            <a:lvl1pPr algn="r">
              <a:defRPr sz="1200">
                <a:latin typeface="メイリオ" panose="020B0604030504040204" pitchFamily="50" charset="-128"/>
                <a:ea typeface="メイリオ" panose="020B0604030504040204" pitchFamily="50" charset="-128"/>
              </a:defRPr>
            </a:lvl1pPr>
          </a:lstStyle>
          <a:p>
            <a:fld id="{6B865E2D-BF62-4D64-893D-5580626E3B6F}" type="slidenum">
              <a:rPr lang="ja-JP" altLang="en-US" smtClean="0"/>
              <a:pPr/>
              <a:t>‹#›</a:t>
            </a:fld>
            <a:endParaRPr lang="ja-JP" altLang="en-US" dirty="0"/>
          </a:p>
        </p:txBody>
      </p:sp>
    </p:spTree>
    <p:extLst>
      <p:ext uri="{BB962C8B-B14F-4D97-AF65-F5344CB8AC3E}">
        <p14:creationId xmlns:p14="http://schemas.microsoft.com/office/powerpoint/2010/main" val="30723487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0</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また、レポートが書けて、国家試験合格にもつながり、</a:t>
            </a:r>
            <a:endParaRPr lang="en-US" altLang="ja-JP" dirty="0"/>
          </a:p>
          <a:p>
            <a:pPr eaLnBrk="1" hangingPunct="1"/>
            <a:r>
              <a:rPr lang="ja-JP" altLang="en-US" dirty="0"/>
              <a:t>（</a:t>
            </a:r>
            <a:r>
              <a:rPr lang="en-US" altLang="ja-JP" dirty="0"/>
              <a:t>1</a:t>
            </a:r>
            <a:r>
              <a:rPr lang="ja-JP" altLang="en-US" dirty="0"/>
              <a:t>クリックずつ読み上げ）</a:t>
            </a:r>
            <a:endParaRPr lang="ja-JP" altLang="ja-JP" dirty="0"/>
          </a:p>
        </p:txBody>
      </p:sp>
    </p:spTree>
    <p:extLst>
      <p:ext uri="{BB962C8B-B14F-4D97-AF65-F5344CB8AC3E}">
        <p14:creationId xmlns:p14="http://schemas.microsoft.com/office/powerpoint/2010/main" val="26116695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ヒントとして本スライド読み上げ</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「アルバイト」と同様に進める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さて、ブレーン・ストーミングのやり方が分かってきたでしょうか。</a:t>
            </a:r>
            <a:endParaRPr kumimoji="1" lang="en-US" altLang="ja-JP" dirty="0"/>
          </a:p>
          <a:p>
            <a:r>
              <a:rPr kumimoji="1" lang="ja-JP" altLang="en-US" dirty="0"/>
              <a:t>では実際に（スライド読み上げ）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p21</a:t>
            </a:r>
          </a:p>
          <a:p>
            <a:r>
              <a:rPr kumimoji="1" lang="ja-JP" altLang="en-US" dirty="0"/>
              <a:t>　　∟時間があればグループ内でお互いの解答を共有できると良い</a:t>
            </a:r>
            <a:endParaRPr kumimoji="1" lang="en-US" altLang="ja-JP" dirty="0"/>
          </a:p>
          <a:p>
            <a:r>
              <a:rPr kumimoji="1" lang="ja-JP" altLang="en-US" dirty="0"/>
              <a:t>　　　（そうすることで、情報が増える・視点が広がる）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さて、ブレーン・ストーミングにも慣れてきたということで、</a:t>
            </a:r>
            <a:endParaRPr kumimoji="1" lang="en-US" altLang="ja-JP" dirty="0"/>
          </a:p>
          <a:p>
            <a:r>
              <a:rPr kumimoji="1" lang="ja-JP" altLang="en-US" dirty="0"/>
              <a:t>いよいよ意見文を書くための「型」を学んでいきます。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皆さん今まで（スライド全体読み上げ）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ここでは意見文の型として、事実→意見→理由の三段落構成の型を学びます。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なぜ、この三段落構成の書き方が良いかと言うと、</a:t>
            </a:r>
            <a:endParaRPr kumimoji="1" lang="en-US" altLang="ja-JP" dirty="0"/>
          </a:p>
          <a:p>
            <a:r>
              <a:rPr kumimoji="1" lang="ja-JP" altLang="en-US" dirty="0"/>
              <a:t>（意見文の～スライド全体読み上げ）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では具体的に事実→意見→理由としてどんなことを書くのか？</a:t>
            </a:r>
            <a:endParaRPr kumimoji="1" lang="en-US" altLang="ja-JP" dirty="0"/>
          </a:p>
          <a:p>
            <a:r>
              <a:rPr kumimoji="1" lang="ja-JP" altLang="en-US" dirty="0"/>
              <a:t>テキストの内容に沿って学んでいきましょう。（スライド読み上げ）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20</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p21-23</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さて、（スライド全体読み上げ）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そして、就職の際に必要な自己</a:t>
            </a:r>
            <a:r>
              <a:rPr lang="en-US" altLang="ja-JP" dirty="0"/>
              <a:t>PR</a:t>
            </a:r>
            <a:r>
              <a:rPr lang="ja-JP" altLang="en-US" dirty="0"/>
              <a:t>や面接対策にもつながり、</a:t>
            </a:r>
            <a:endParaRPr lang="en-US" altLang="ja-JP" dirty="0"/>
          </a:p>
          <a:p>
            <a:pPr eaLnBrk="1" hangingPunct="1"/>
            <a:r>
              <a:rPr lang="ja-JP" altLang="en-US" dirty="0"/>
              <a:t>（</a:t>
            </a:r>
            <a:r>
              <a:rPr lang="en-US" altLang="ja-JP" dirty="0"/>
              <a:t>1</a:t>
            </a:r>
            <a:r>
              <a:rPr lang="ja-JP" altLang="en-US" dirty="0"/>
              <a:t>クリックずつ読み上げ）といった、たくさんのメリットが生まれます。</a:t>
            </a:r>
            <a:endParaRPr lang="ja-JP" altLang="ja-JP" dirty="0"/>
          </a:p>
        </p:txBody>
      </p:sp>
    </p:spTree>
    <p:extLst>
      <p:ext uri="{BB962C8B-B14F-4D97-AF65-F5344CB8AC3E}">
        <p14:creationId xmlns:p14="http://schemas.microsoft.com/office/powerpoint/2010/main" val="28700213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highlight>
                  <a:srgbClr val="FFFF00"/>
                </a:highlight>
                <a:latin typeface="游明朝" panose="02020400000000000000" pitchFamily="18" charset="-128"/>
                <a:ea typeface="游明朝" panose="02020400000000000000" pitchFamily="18" charset="-128"/>
                <a:cs typeface="Times New Roman" panose="02020603050405020304" pitchFamily="18" charset="0"/>
              </a:rPr>
              <a:t>でももしかしたらこんな感じになっている人もいるかもしれません…</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でも大丈夫！今まで学んできた内容を踏まえて、</a:t>
            </a:r>
            <a:endParaRPr kumimoji="1" lang="en-US" altLang="ja-JP" dirty="0"/>
          </a:p>
          <a:p>
            <a:r>
              <a:rPr kumimoji="1" lang="ja-JP" altLang="en-US" dirty="0"/>
              <a:t>後は手順通りに進められれば意見文は完成します。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ではどんな手順で書くのかというと、（①②③読み上げ）</a:t>
            </a:r>
            <a:r>
              <a:rPr lang="en-US" altLang="ja-JP" sz="1400" dirty="0">
                <a:solidFill>
                  <a:schemeClr val="accent1">
                    <a:lumMod val="50000"/>
                  </a:schemeClr>
                </a:solidFill>
              </a:rPr>
              <a:t>…</a:t>
            </a:r>
            <a:r>
              <a:rPr lang="ja-JP" altLang="en-US" sz="1400" dirty="0">
                <a:solidFill>
                  <a:schemeClr val="accent1">
                    <a:lumMod val="50000"/>
                  </a:schemeClr>
                </a:solidFill>
              </a:rPr>
              <a:t>この通りです。</a:t>
            </a:r>
            <a:endParaRPr lang="en-US" altLang="ja-JP" sz="1400" dirty="0">
              <a:solidFill>
                <a:schemeClr val="accent1">
                  <a:lumMod val="50000"/>
                </a:schemeClr>
              </a:solidFill>
            </a:endParaRPr>
          </a:p>
          <a:p>
            <a:r>
              <a:rPr lang="ja-JP" altLang="en-US" sz="1400" dirty="0">
                <a:solidFill>
                  <a:schemeClr val="accent1">
                    <a:lumMod val="50000"/>
                  </a:schemeClr>
                </a:solidFill>
              </a:rPr>
              <a:t>では</a:t>
            </a:r>
            <a:r>
              <a:rPr lang="en-US" altLang="ja-JP" sz="1400" dirty="0">
                <a:solidFill>
                  <a:schemeClr val="accent1">
                    <a:lumMod val="50000"/>
                  </a:schemeClr>
                </a:solidFill>
              </a:rPr>
              <a:t>1</a:t>
            </a:r>
            <a:r>
              <a:rPr lang="ja-JP" altLang="en-US" sz="1400" dirty="0">
                <a:solidFill>
                  <a:schemeClr val="accent1">
                    <a:lumMod val="50000"/>
                  </a:schemeClr>
                </a:solidFill>
              </a:rPr>
              <a:t>つテーマを取り上げて、一緒に考えていきましょう。</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まず手順①、どちらの立場で書くか、意見を決める。</a:t>
            </a:r>
            <a:endParaRPr lang="en-US" altLang="ja-JP" sz="1400" dirty="0">
              <a:solidFill>
                <a:schemeClr val="accent1">
                  <a:lumMod val="50000"/>
                </a:schemeClr>
              </a:solidFill>
            </a:endParaRPr>
          </a:p>
          <a:p>
            <a:r>
              <a:rPr lang="ja-JP" altLang="en-US" sz="1400" dirty="0">
                <a:solidFill>
                  <a:schemeClr val="accent1">
                    <a:lumMod val="50000"/>
                  </a:schemeClr>
                </a:solidFill>
              </a:rPr>
              <a:t>ここでの考え方のポイントは（・テーマの長所と～以下スライド読み上げ）です。</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では今回は「</a:t>
            </a:r>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キャッシュレス決済を利用するほうがよいか、しないほうがよいか」をテーマに考えていきましょう。</a:t>
            </a: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まずはキャッシュレス決済の長所と短所を考えてみてください。</a:t>
            </a: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（個人ワーク</a:t>
            </a:r>
            <a:r>
              <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or</a:t>
            </a:r>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最初からグループワークでも可）→いくつか案は出ましたか？先生だと例えばこんなことを挙げてみました。（</a:t>
            </a:r>
            <a:r>
              <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回クリック）</a:t>
            </a: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あくまでも箇条書きの内容は自由なので、例を書き写す必要等はない</a:t>
            </a: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では次に、皆さんが書き出した長所と短所の中から、意見として使えそうなものをピックアップしてみましょう。</a:t>
            </a:r>
            <a:endParaRPr lang="en-US" altLang="ja-JP" sz="1400" dirty="0">
              <a:solidFill>
                <a:schemeClr val="accent1">
                  <a:lumMod val="50000"/>
                </a:schemeClr>
              </a:solidFill>
            </a:endParaRPr>
          </a:p>
          <a:p>
            <a:r>
              <a:rPr lang="ja-JP" altLang="en-US" sz="1400" dirty="0">
                <a:solidFill>
                  <a:schemeClr val="accent1">
                    <a:lumMod val="50000"/>
                  </a:schemeClr>
                </a:solidFill>
              </a:rPr>
              <a:t>（個人ワーク</a:t>
            </a:r>
            <a:r>
              <a:rPr lang="en-US" altLang="ja-JP" sz="1400" dirty="0">
                <a:solidFill>
                  <a:schemeClr val="accent1">
                    <a:lumMod val="50000"/>
                  </a:schemeClr>
                </a:solidFill>
              </a:rPr>
              <a:t>or</a:t>
            </a:r>
            <a:r>
              <a:rPr lang="ja-JP" altLang="en-US" sz="1400" dirty="0">
                <a:solidFill>
                  <a:schemeClr val="accent1">
                    <a:lumMod val="50000"/>
                  </a:schemeClr>
                </a:solidFill>
              </a:rPr>
              <a:t>グループワーク実施）→先生の案だとこのあたりですかね</a:t>
            </a:r>
            <a:r>
              <a:rPr lang="en-US" altLang="ja-JP" sz="1400" dirty="0">
                <a:solidFill>
                  <a:schemeClr val="accent1">
                    <a:lumMod val="50000"/>
                  </a:schemeClr>
                </a:solidFill>
              </a:rPr>
              <a:t>…</a:t>
            </a:r>
            <a:r>
              <a:rPr lang="ja-JP" altLang="en-US" sz="1400" dirty="0">
                <a:solidFill>
                  <a:schemeClr val="accent1">
                    <a:lumMod val="50000"/>
                  </a:schemeClr>
                </a:solidFill>
              </a:rPr>
              <a:t>（</a:t>
            </a:r>
            <a:r>
              <a:rPr lang="en-US" altLang="ja-JP" sz="1400" dirty="0">
                <a:solidFill>
                  <a:schemeClr val="accent1">
                    <a:lumMod val="50000"/>
                  </a:schemeClr>
                </a:solidFill>
              </a:rPr>
              <a:t>1</a:t>
            </a:r>
            <a:r>
              <a:rPr lang="ja-JP" altLang="en-US" sz="1400" dirty="0">
                <a:solidFill>
                  <a:schemeClr val="accent1">
                    <a:lumMod val="50000"/>
                  </a:schemeClr>
                </a:solidFill>
              </a:rPr>
              <a:t>クリック）</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さあでは、皆さんが選んだピックアップした内容をふまえて、</a:t>
            </a:r>
            <a:endParaRPr lang="en-US" altLang="ja-JP" sz="1400" dirty="0">
              <a:solidFill>
                <a:schemeClr val="accent1">
                  <a:lumMod val="50000"/>
                </a:schemeClr>
              </a:solidFill>
            </a:endParaRPr>
          </a:p>
          <a:p>
            <a:r>
              <a:rPr lang="ja-JP" altLang="en-US" sz="1400" dirty="0">
                <a:solidFill>
                  <a:schemeClr val="accent1">
                    <a:lumMod val="50000"/>
                  </a:schemeClr>
                </a:solidFill>
              </a:rPr>
              <a:t>キャッシュレス決済を「利用するほうがよいのか」「しないほうがよいのか」ハッキリさせましょう。</a:t>
            </a:r>
            <a:endParaRPr lang="en-US" altLang="ja-JP" sz="1400" dirty="0">
              <a:solidFill>
                <a:schemeClr val="accent1">
                  <a:lumMod val="50000"/>
                </a:schemeClr>
              </a:solidFill>
            </a:endParaRPr>
          </a:p>
          <a:p>
            <a:r>
              <a:rPr lang="en-US" altLang="ja-JP" sz="1400" dirty="0">
                <a:solidFill>
                  <a:schemeClr val="accent1">
                    <a:lumMod val="50000"/>
                  </a:schemeClr>
                </a:solidFill>
              </a:rPr>
              <a:t>※</a:t>
            </a:r>
            <a:r>
              <a:rPr lang="ja-JP" altLang="en-US" sz="1400" dirty="0">
                <a:solidFill>
                  <a:schemeClr val="accent1">
                    <a:lumMod val="50000"/>
                  </a:schemeClr>
                </a:solidFill>
              </a:rPr>
              <a:t>ここは特に話し合うほどではないのでそのまま進める</a:t>
            </a:r>
            <a:endParaRPr lang="en-US" altLang="ja-JP" sz="1400" dirty="0">
              <a:solidFill>
                <a:schemeClr val="accent1">
                  <a:lumMod val="50000"/>
                </a:schemeClr>
              </a:solidFill>
            </a:endParaRPr>
          </a:p>
          <a:p>
            <a:endParaRPr lang="en-US" altLang="ja-JP" sz="1400" dirty="0">
              <a:solidFill>
                <a:schemeClr val="accent1">
                  <a:lumMod val="50000"/>
                </a:schemeClr>
              </a:solidFill>
            </a:endParaRPr>
          </a:p>
          <a:p>
            <a:r>
              <a:rPr lang="ja-JP" altLang="en-US" sz="1400" dirty="0">
                <a:solidFill>
                  <a:schemeClr val="accent1">
                    <a:lumMod val="50000"/>
                  </a:schemeClr>
                </a:solidFill>
              </a:rPr>
              <a:t>先生の場合だと、長所をヒントに選んでいるので、</a:t>
            </a:r>
            <a:endParaRPr lang="en-US" altLang="ja-JP" sz="1400" dirty="0">
              <a:solidFill>
                <a:schemeClr val="accent1">
                  <a:lumMod val="50000"/>
                </a:schemeClr>
              </a:solidFill>
            </a:endParaRPr>
          </a:p>
          <a:p>
            <a:r>
              <a:rPr lang="ja-JP" altLang="en-US" sz="1400" dirty="0">
                <a:solidFill>
                  <a:schemeClr val="accent1">
                    <a:lumMod val="50000"/>
                  </a:schemeClr>
                </a:solidFill>
              </a:rPr>
              <a:t>（</a:t>
            </a:r>
            <a:r>
              <a:rPr lang="en-US" altLang="ja-JP" sz="1400" dirty="0">
                <a:solidFill>
                  <a:schemeClr val="accent1">
                    <a:lumMod val="50000"/>
                  </a:schemeClr>
                </a:solidFill>
              </a:rPr>
              <a:t>1</a:t>
            </a:r>
            <a:r>
              <a:rPr lang="ja-JP" altLang="en-US" sz="1400" dirty="0">
                <a:solidFill>
                  <a:schemeClr val="accent1">
                    <a:lumMod val="50000"/>
                  </a:schemeClr>
                </a:solidFill>
              </a:rPr>
              <a:t>クリック）意見は「キャッシュレス決済を利用するほうがよい」になりますね。</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では意見が決まったら、手順②にあった「意見の理由を探す」をやっていきましょう。</a:t>
            </a:r>
            <a:endParaRPr lang="en-US" altLang="ja-JP" sz="1400" dirty="0">
              <a:solidFill>
                <a:schemeClr val="accent1">
                  <a:lumMod val="50000"/>
                </a:schemeClr>
              </a:solidFill>
            </a:endParaRPr>
          </a:p>
          <a:p>
            <a:r>
              <a:rPr lang="ja-JP" altLang="en-US" sz="1400" dirty="0">
                <a:solidFill>
                  <a:schemeClr val="accent1">
                    <a:lumMod val="50000"/>
                  </a:schemeClr>
                </a:solidFill>
              </a:rPr>
              <a:t>ここでは皆さんがピックアップしたヒントの中から、皆さんが（皆さんのチームが）説明しやすい、</a:t>
            </a:r>
            <a:endParaRPr lang="en-US" altLang="ja-JP" sz="1400" dirty="0">
              <a:solidFill>
                <a:schemeClr val="accent1">
                  <a:lumMod val="50000"/>
                </a:schemeClr>
              </a:solidFill>
            </a:endParaRPr>
          </a:p>
          <a:p>
            <a:r>
              <a:rPr lang="ja-JP" altLang="en-US" sz="1400" dirty="0">
                <a:solidFill>
                  <a:schemeClr val="accent1">
                    <a:lumMod val="50000"/>
                  </a:schemeClr>
                </a:solidFill>
              </a:rPr>
              <a:t>相手に一番「○○だから、キャッシュレスのほうが良い！」など語りやすいものはどれかを選びましょう。</a:t>
            </a:r>
            <a:endParaRPr lang="en-US" altLang="ja-JP" sz="1400" dirty="0">
              <a:solidFill>
                <a:schemeClr val="accent1">
                  <a:lumMod val="50000"/>
                </a:schemeClr>
              </a:solidFill>
            </a:endParaRPr>
          </a:p>
          <a:p>
            <a:r>
              <a:rPr lang="ja-JP" altLang="en-US" sz="1400" dirty="0">
                <a:solidFill>
                  <a:schemeClr val="accent1">
                    <a:lumMod val="50000"/>
                  </a:schemeClr>
                </a:solidFill>
              </a:rPr>
              <a:t>（個人ワーク</a:t>
            </a:r>
            <a:r>
              <a:rPr lang="en-US" altLang="ja-JP" sz="1400" dirty="0">
                <a:solidFill>
                  <a:schemeClr val="accent1">
                    <a:lumMod val="50000"/>
                  </a:schemeClr>
                </a:solidFill>
              </a:rPr>
              <a:t>or</a:t>
            </a:r>
            <a:r>
              <a:rPr lang="ja-JP" altLang="en-US" sz="1400" dirty="0">
                <a:solidFill>
                  <a:schemeClr val="accent1">
                    <a:lumMod val="50000"/>
                  </a:schemeClr>
                </a:solidFill>
              </a:rPr>
              <a:t>グループワーク実施）</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020483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さて皆さん決まりましたか？ちなみに先生の例でいくと</a:t>
            </a:r>
            <a:r>
              <a:rPr lang="en-US" altLang="ja-JP" sz="1400" dirty="0">
                <a:solidFill>
                  <a:schemeClr val="accent1">
                    <a:lumMod val="50000"/>
                  </a:schemeClr>
                </a:solidFill>
              </a:rPr>
              <a:t>…</a:t>
            </a:r>
          </a:p>
          <a:p>
            <a:r>
              <a:rPr lang="ja-JP" altLang="en-US" sz="1400" dirty="0">
                <a:solidFill>
                  <a:schemeClr val="accent1">
                    <a:lumMod val="50000"/>
                  </a:schemeClr>
                </a:solidFill>
              </a:rPr>
              <a:t>（</a:t>
            </a:r>
            <a:r>
              <a:rPr lang="en-US" altLang="ja-JP" sz="1400" dirty="0">
                <a:solidFill>
                  <a:schemeClr val="accent1">
                    <a:lumMod val="50000"/>
                  </a:schemeClr>
                </a:solidFill>
              </a:rPr>
              <a:t>1</a:t>
            </a:r>
            <a:r>
              <a:rPr lang="ja-JP" altLang="en-US" sz="1400" dirty="0">
                <a:solidFill>
                  <a:schemeClr val="accent1">
                    <a:lumMod val="50000"/>
                  </a:schemeClr>
                </a:solidFill>
              </a:rPr>
              <a:t>クリック）「レジでのやりとりがスムーズ」が一番語りやすそうだと判断しました。</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9877097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ではいよいよ最後の手順、</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意見と理由に合う事実を探すをやっていきます。</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ここでは先ほど設定した理由に対して、なぜそれが語りやすいと思ったのか、</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r>
              <a:rPr lang="ja-JP" altLang="en-US" sz="1400" b="0" dirty="0">
                <a:solidFill>
                  <a:schemeClr val="accent1">
                    <a:lumMod val="50000"/>
                  </a:schemeClr>
                </a:solidFill>
              </a:rPr>
              <a:t>今までの経験や知識といった「事実」をいくつか書き出してみましょう。</a:t>
            </a:r>
            <a:endParaRPr lang="en-US" altLang="ja-JP" sz="1400" b="0" dirty="0">
              <a:solidFill>
                <a:schemeClr val="accent1">
                  <a:lumMod val="50000"/>
                </a:schemeClr>
              </a:solidFill>
            </a:endParaRPr>
          </a:p>
          <a:p>
            <a:r>
              <a:rPr lang="ja-JP" altLang="en-US" sz="1400" b="0" dirty="0">
                <a:solidFill>
                  <a:schemeClr val="accent1">
                    <a:lumMod val="50000"/>
                  </a:schemeClr>
                </a:solidFill>
              </a:rPr>
              <a:t>まさに、ここでブレーン・ストーミングの登場です。さて、では取り組んでいきましょう。</a:t>
            </a:r>
            <a:endParaRPr lang="en-US" altLang="ja-JP" sz="1400" b="0" dirty="0">
              <a:solidFill>
                <a:schemeClr val="accent1">
                  <a:lumMod val="50000"/>
                </a:schemeClr>
              </a:solidFill>
            </a:endParaRPr>
          </a:p>
          <a:p>
            <a:r>
              <a:rPr lang="ja-JP" altLang="en-US" sz="1400" b="0" dirty="0">
                <a:solidFill>
                  <a:schemeClr val="accent1">
                    <a:lumMod val="50000"/>
                  </a:schemeClr>
                </a:solidFill>
              </a:rPr>
              <a:t>（個人ワーク</a:t>
            </a:r>
            <a:r>
              <a:rPr lang="en-US" altLang="ja-JP" sz="1400" b="0" dirty="0">
                <a:solidFill>
                  <a:schemeClr val="accent1">
                    <a:lumMod val="50000"/>
                  </a:schemeClr>
                </a:solidFill>
              </a:rPr>
              <a:t>or</a:t>
            </a:r>
            <a:r>
              <a:rPr lang="ja-JP" altLang="en-US" sz="1400" b="0" dirty="0">
                <a:solidFill>
                  <a:schemeClr val="accent1">
                    <a:lumMod val="50000"/>
                  </a:schemeClr>
                </a:solidFill>
              </a:rPr>
              <a:t>グループワーク実施）→皆さんいくつか書き出せたでしょうか？</a:t>
            </a:r>
            <a:endParaRPr lang="en-US" altLang="ja-JP" sz="1400" b="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なので、（スライド「これから皆さんが～」以降を読み上げ）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8308964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ちなみに、先生はこんなところを挙げてみました。</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1840589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さあ、（これで～スライド全体読み上げ）</a:t>
            </a:r>
            <a:endParaRPr lang="en-US" altLang="ja-JP" sz="1400" dirty="0">
              <a:solidFill>
                <a:schemeClr val="accent1">
                  <a:lumMod val="50000"/>
                </a:schemeClr>
              </a:solidFill>
            </a:endParaRPr>
          </a:p>
          <a:p>
            <a:endParaRPr lang="en-US" altLang="ja-JP" sz="1400" dirty="0">
              <a:solidFill>
                <a:schemeClr val="accent1">
                  <a:lumMod val="50000"/>
                </a:schemeClr>
              </a:solidFill>
            </a:endParaRPr>
          </a:p>
          <a:p>
            <a:r>
              <a:rPr lang="ja-JP" altLang="en-US" sz="1400" dirty="0">
                <a:solidFill>
                  <a:schemeClr val="accent1">
                    <a:lumMod val="50000"/>
                  </a:schemeClr>
                </a:solidFill>
              </a:rPr>
              <a:t>つまり、まずは今まで考えてきた内容を三段落の事実→意見→理由の順に並び変えるだけです。</a:t>
            </a:r>
            <a:endParaRPr lang="en-US" altLang="ja-JP" sz="1400" dirty="0">
              <a:solidFill>
                <a:schemeClr val="accent1">
                  <a:lumMod val="50000"/>
                </a:schemeClr>
              </a:solidFill>
            </a:endParaRPr>
          </a:p>
          <a:p>
            <a:r>
              <a:rPr lang="ja-JP" altLang="en-US" sz="1400" dirty="0">
                <a:solidFill>
                  <a:schemeClr val="accent1">
                    <a:lumMod val="50000"/>
                  </a:schemeClr>
                </a:solidFill>
              </a:rPr>
              <a:t>その次に、第</a:t>
            </a:r>
            <a:r>
              <a:rPr lang="en-US" altLang="ja-JP" sz="1400" dirty="0">
                <a:solidFill>
                  <a:schemeClr val="accent1">
                    <a:lumMod val="50000"/>
                  </a:schemeClr>
                </a:solidFill>
              </a:rPr>
              <a:t>1</a:t>
            </a:r>
            <a:r>
              <a:rPr lang="ja-JP" altLang="en-US" sz="1400" dirty="0">
                <a:solidFill>
                  <a:schemeClr val="accent1">
                    <a:lumMod val="50000"/>
                  </a:schemeClr>
                </a:solidFill>
              </a:rPr>
              <a:t>章から並んできた語彙や文法の力を使って、文章に仕上げていきましょう。</a:t>
            </a:r>
            <a:endParaRPr lang="en-US" altLang="ja-JP" sz="1400" dirty="0">
              <a:solidFill>
                <a:schemeClr val="accent1">
                  <a:lumMod val="50000"/>
                </a:schemeClr>
              </a:solidFill>
            </a:endParaRPr>
          </a:p>
          <a:p>
            <a:r>
              <a:rPr lang="ja-JP" altLang="en-US" sz="1400" dirty="0">
                <a:solidFill>
                  <a:schemeClr val="accent1">
                    <a:lumMod val="50000"/>
                  </a:schemeClr>
                </a:solidFill>
              </a:rPr>
              <a:t>（個人ワーク</a:t>
            </a:r>
            <a:r>
              <a:rPr lang="en-US" altLang="ja-JP" sz="1400" dirty="0">
                <a:solidFill>
                  <a:schemeClr val="accent1">
                    <a:lumMod val="50000"/>
                  </a:schemeClr>
                </a:solidFill>
              </a:rPr>
              <a:t>or</a:t>
            </a:r>
            <a:r>
              <a:rPr lang="ja-JP" altLang="en-US" sz="1400" dirty="0">
                <a:solidFill>
                  <a:schemeClr val="accent1">
                    <a:lumMod val="50000"/>
                  </a:schemeClr>
                </a:solidFill>
              </a:rPr>
              <a:t>グループワーク実施）★時間があれば各チームの完成文をクラス内で発表できると良い</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481103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p23-26</a:t>
            </a:r>
          </a:p>
          <a:p>
            <a:r>
              <a:rPr kumimoji="1" lang="ja-JP" altLang="en-US" dirty="0"/>
              <a:t>　　∟時間があれば、</a:t>
            </a:r>
            <a:r>
              <a:rPr kumimoji="1" lang="en-US" altLang="ja-JP" dirty="0"/>
              <a:t>【</a:t>
            </a:r>
            <a:r>
              <a:rPr kumimoji="1" lang="ja-JP" altLang="en-US" dirty="0"/>
              <a:t>第</a:t>
            </a:r>
            <a:r>
              <a:rPr kumimoji="1" lang="en-US" altLang="ja-JP" dirty="0"/>
              <a:t>7</a:t>
            </a:r>
            <a:r>
              <a:rPr kumimoji="1" lang="ja-JP" altLang="en-US" dirty="0"/>
              <a:t>ステップ問</a:t>
            </a:r>
            <a:r>
              <a:rPr kumimoji="1" lang="en-US" altLang="ja-JP" dirty="0"/>
              <a:t>2】</a:t>
            </a:r>
            <a:r>
              <a:rPr kumimoji="1" lang="ja-JP" altLang="en-US" dirty="0"/>
              <a:t>は相互採点するのがオススメ</a:t>
            </a:r>
            <a:endParaRPr kumimoji="1" lang="en-US" altLang="ja-JP" dirty="0"/>
          </a:p>
          <a:p>
            <a:r>
              <a:rPr kumimoji="1" lang="ja-JP" altLang="en-US" dirty="0"/>
              <a:t>　　　（解説</a:t>
            </a:r>
            <a:r>
              <a:rPr kumimoji="1" lang="en-US" altLang="ja-JP" dirty="0"/>
              <a:t>p26</a:t>
            </a:r>
            <a:r>
              <a:rPr kumimoji="1" lang="ja-JP" altLang="en-US" dirty="0"/>
              <a:t>上部のチェックポイントを使用）</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123</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124</a:t>
            </a:fld>
            <a:endParaRPr lang="en-US" altLang="ja-JP" dirty="0"/>
          </a:p>
        </p:txBody>
      </p:sp>
    </p:spTree>
    <p:extLst>
      <p:ext uri="{BB962C8B-B14F-4D97-AF65-F5344CB8AC3E}">
        <p14:creationId xmlns:p14="http://schemas.microsoft.com/office/powerpoint/2010/main" val="38492169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125</a:t>
            </a:fld>
            <a:endParaRPr lang="en-US" altLang="ja-JP" dirty="0"/>
          </a:p>
        </p:txBody>
      </p:sp>
    </p:spTree>
    <p:extLst>
      <p:ext uri="{BB962C8B-B14F-4D97-AF65-F5344CB8AC3E}">
        <p14:creationId xmlns:p14="http://schemas.microsoft.com/office/powerpoint/2010/main" val="33202118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126</a:t>
            </a:fld>
            <a:endParaRPr lang="en-US" altLang="ja-JP" dirty="0"/>
          </a:p>
        </p:txBody>
      </p:sp>
    </p:spTree>
    <p:extLst>
      <p:ext uri="{BB962C8B-B14F-4D97-AF65-F5344CB8AC3E}">
        <p14:creationId xmlns:p14="http://schemas.microsoft.com/office/powerpoint/2010/main" val="38492169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pPr>
                <a:defRPr/>
              </a:pPr>
              <a:t>127</a:t>
            </a:fld>
            <a:endParaRPr lang="en-US" altLang="ja-JP" dirty="0"/>
          </a:p>
        </p:txBody>
      </p:sp>
    </p:spTree>
    <p:extLst>
      <p:ext uri="{BB962C8B-B14F-4D97-AF65-F5344CB8AC3E}">
        <p14:creationId xmlns:p14="http://schemas.microsoft.com/office/powerpoint/2010/main" val="38492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では、文章力ステップの第</a:t>
            </a:r>
            <a:r>
              <a:rPr kumimoji="1" lang="en-US" altLang="ja-JP" dirty="0"/>
              <a:t>1</a:t>
            </a:r>
            <a:r>
              <a:rPr kumimoji="1" lang="ja-JP" altLang="en-US"/>
              <a:t>章から取り組んで</a:t>
            </a:r>
            <a:r>
              <a:rPr kumimoji="1" lang="ja-JP" altLang="en-US" dirty="0"/>
              <a:t>いきましょう。</a:t>
            </a:r>
            <a:endParaRPr kumimoji="1" lang="en-US" altLang="ja-JP" dirty="0"/>
          </a:p>
          <a:p>
            <a:r>
              <a:rPr kumimoji="1" lang="ja-JP" altLang="en-US" dirty="0"/>
              <a:t>ここでは、文章を作成するときに必要な「語彙」「文法」について学んでいきます。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第</a:t>
            </a:r>
            <a:r>
              <a:rPr lang="en-US" altLang="ja-JP" dirty="0"/>
              <a:t>1</a:t>
            </a:r>
            <a:r>
              <a:rPr lang="ja-JP" altLang="en-US" dirty="0"/>
              <a:t>章で学ぶことは、特に普段の授業やテストの理解度アップに直結します。</a:t>
            </a:r>
            <a:endParaRPr lang="en-US" altLang="ja-JP" dirty="0"/>
          </a:p>
          <a:p>
            <a:pPr eaLnBrk="1" hangingPunct="1"/>
            <a:endParaRPr lang="en-US" altLang="ja-JP" dirty="0"/>
          </a:p>
          <a:p>
            <a:pPr eaLnBrk="1" hangingPunct="1"/>
            <a:r>
              <a:rPr lang="ja-JP" altLang="en-US" dirty="0"/>
              <a:t>専門学校では、中学・高校と違い、専門的な知識を学ぶための授業がほとんどです。</a:t>
            </a:r>
            <a:endParaRPr lang="en-US" altLang="ja-JP" dirty="0"/>
          </a:p>
          <a:p>
            <a:pPr eaLnBrk="1" hangingPunct="1"/>
            <a:r>
              <a:rPr lang="ja-JP" altLang="en-US" dirty="0"/>
              <a:t>中には聞きなれない言葉のほうが多い授業もあるかもしれません。最初の内はそもそも授業についていくのが大変</a:t>
            </a:r>
            <a:r>
              <a:rPr lang="en-US" altLang="ja-JP" dirty="0"/>
              <a:t>…</a:t>
            </a:r>
            <a:r>
              <a:rPr lang="ja-JP" altLang="en-US" dirty="0"/>
              <a:t>なんてこともあると思います。</a:t>
            </a:r>
            <a:endParaRPr lang="en-US" altLang="ja-JP" dirty="0"/>
          </a:p>
          <a:p>
            <a:pPr eaLnBrk="1" hangingPunct="1"/>
            <a:r>
              <a:rPr lang="ja-JP" altLang="en-US" dirty="0"/>
              <a:t>なので、少なくとも中高で学んできたような語彙・文法ができているかどうかが、授業についていけるかに大きく関係してきます。</a:t>
            </a:r>
            <a:endParaRPr lang="en-US" altLang="ja-JP" dirty="0"/>
          </a:p>
          <a:p>
            <a:pPr eaLnBrk="1" hangingPunct="1"/>
            <a:endParaRPr lang="en-US" altLang="ja-JP" dirty="0"/>
          </a:p>
          <a:p>
            <a:pPr eaLnBrk="1" hangingPunct="1"/>
            <a:r>
              <a:rPr lang="en-US" altLang="ja-JP" dirty="0"/>
              <a:t>--</a:t>
            </a:r>
            <a:r>
              <a:rPr lang="ja-JP" altLang="en-US" dirty="0"/>
              <a:t>国家試験がある学科のみ</a:t>
            </a:r>
            <a:r>
              <a:rPr lang="en-US" altLang="ja-JP" dirty="0"/>
              <a:t>--------------------------------------------------------------------------</a:t>
            </a:r>
          </a:p>
          <a:p>
            <a:pPr eaLnBrk="1" hangingPunct="1"/>
            <a:r>
              <a:rPr lang="ja-JP" altLang="en-US" dirty="0"/>
              <a:t>また、これから皆さんが受ける国家試験についても関わってくる、重要なポイントです。</a:t>
            </a:r>
            <a:endParaRPr lang="en-US" altLang="ja-JP" dirty="0"/>
          </a:p>
          <a:p>
            <a:pPr eaLnBrk="1" hangingPunct="1"/>
            <a:r>
              <a:rPr lang="ja-JP" altLang="en-US" dirty="0"/>
              <a:t>国家試験では、恐らく皆さんが普段あまり目にしない語彙も多く登場します。</a:t>
            </a:r>
            <a:endParaRPr lang="en-US" altLang="ja-JP" dirty="0"/>
          </a:p>
          <a:p>
            <a:pPr eaLnBrk="1" hangingPunct="1"/>
            <a:r>
              <a:rPr lang="ja-JP" altLang="en-US" dirty="0"/>
              <a:t>そこで、そもそもの語彙が理解できなければ問題文を読むことができず、問題が解けないといったことが起き、</a:t>
            </a:r>
            <a:endParaRPr lang="en-US" altLang="ja-JP" dirty="0"/>
          </a:p>
          <a:p>
            <a:pPr eaLnBrk="1" hangingPunct="1"/>
            <a:r>
              <a:rPr lang="ja-JP" altLang="en-US" dirty="0"/>
              <a:t>結局国家試験直前になって、時間もない中焦ってグーグルで漢字を検索しながら勉強する</a:t>
            </a:r>
            <a:r>
              <a:rPr lang="en-US" altLang="ja-JP" dirty="0"/>
              <a:t>…</a:t>
            </a:r>
            <a:r>
              <a:rPr lang="ja-JP" altLang="en-US" dirty="0"/>
              <a:t>なんてことも起こりかねません。</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そうならないためにも、「語彙」「文法」といった基礎的な力は重要になってきます。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eaLnBrk="1" hangingPunct="1"/>
            <a:r>
              <a:rPr lang="ja-JP" altLang="en-US" dirty="0"/>
              <a:t>「こんなの国語の授業と同じ」と思わず、そもそも自分がきちんと語彙・文法を理解できているのかを振り返る意味でも一緒に確認していきましょう。</a:t>
            </a:r>
            <a:endParaRPr lang="en-US" altLang="ja-JP" dirty="0"/>
          </a:p>
        </p:txBody>
      </p:sp>
    </p:spTree>
    <p:extLst>
      <p:ext uri="{BB962C8B-B14F-4D97-AF65-F5344CB8AC3E}">
        <p14:creationId xmlns:p14="http://schemas.microsoft.com/office/powerpoint/2010/main" val="288723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p3-6</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a:p>
            <a:endParaRPr kumimoji="1" lang="en-US" altLang="ja-JP" dirty="0"/>
          </a:p>
          <a:p>
            <a:r>
              <a:rPr kumimoji="1" lang="ja-JP" altLang="en-US" dirty="0"/>
              <a:t>▼途中の声掛け</a:t>
            </a:r>
            <a:endParaRPr kumimoji="1" lang="en-US" altLang="ja-JP" dirty="0"/>
          </a:p>
          <a:p>
            <a:r>
              <a:rPr kumimoji="1" lang="ja-JP" altLang="en-US" dirty="0"/>
              <a:t>「まったく分からないという人も、諦めずに</a:t>
            </a:r>
            <a:r>
              <a:rPr kumimoji="1" lang="en-US" altLang="ja-JP" dirty="0"/>
              <a:t>”</a:t>
            </a:r>
            <a:r>
              <a:rPr kumimoji="1" lang="ja-JP" altLang="en-US" dirty="0"/>
              <a:t>考えるヒント</a:t>
            </a:r>
            <a:r>
              <a:rPr kumimoji="1" lang="en-US" altLang="ja-JP" dirty="0"/>
              <a:t>”</a:t>
            </a:r>
            <a:r>
              <a:rPr kumimoji="1" lang="ja-JP" altLang="en-US" dirty="0"/>
              <a:t>を見ながら解いてみましょう」</a:t>
            </a:r>
            <a:endParaRPr kumimoji="1" lang="en-US" altLang="ja-JP" dirty="0"/>
          </a:p>
          <a:p>
            <a:r>
              <a:rPr kumimoji="1" lang="ja-JP" altLang="en-US" dirty="0"/>
              <a:t>「分からない問題は潔く飛ばして、まずは最後まで解くことを目指してください」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さて、今は主に「語彙」の部分でテキストに取り組んでもらいました。</a:t>
            </a:r>
            <a:endParaRPr kumimoji="1" lang="en-US" altLang="ja-JP" dirty="0"/>
          </a:p>
          <a:p>
            <a:r>
              <a:rPr kumimoji="1" lang="ja-JP" altLang="en-US" dirty="0"/>
              <a:t>よくできていた人も、そうでなかった人も今回学んだことは知識としてしっかり吸収しておきましょう。</a:t>
            </a:r>
            <a:endParaRPr kumimoji="1" lang="en-US" altLang="ja-JP" dirty="0"/>
          </a:p>
          <a:p>
            <a:endParaRPr kumimoji="1" lang="en-US" altLang="ja-JP" dirty="0"/>
          </a:p>
          <a:p>
            <a:r>
              <a:rPr kumimoji="1" lang="ja-JP" altLang="en-US" dirty="0"/>
              <a:t>では次は「文法」の内容に入っていきます。</a:t>
            </a:r>
            <a:endParaRPr kumimoji="1" lang="en-US" altLang="ja-JP" dirty="0"/>
          </a:p>
          <a:p>
            <a:r>
              <a:rPr kumimoji="1" lang="ja-JP" altLang="en-US" dirty="0"/>
              <a:t>まずは皆さん、画面に映している</a:t>
            </a:r>
            <a:r>
              <a:rPr kumimoji="1" lang="en-US" altLang="ja-JP" dirty="0"/>
              <a:t>(1)</a:t>
            </a:r>
            <a:r>
              <a:rPr kumimoji="1" lang="ja-JP" altLang="en-US" dirty="0"/>
              <a:t>～</a:t>
            </a:r>
            <a:r>
              <a:rPr kumimoji="1" lang="en-US" altLang="ja-JP" dirty="0"/>
              <a:t>(3)</a:t>
            </a:r>
            <a:r>
              <a:rPr kumimoji="1" lang="ja-JP" altLang="en-US" dirty="0"/>
              <a:t>の文章を正しい形に直してみてください。</a:t>
            </a:r>
            <a:endParaRPr kumimoji="1" lang="en-US" altLang="ja-JP" dirty="0"/>
          </a:p>
          <a:p>
            <a:r>
              <a:rPr kumimoji="1" lang="en-US" altLang="ja-JP" dirty="0"/>
              <a:t>※</a:t>
            </a:r>
            <a:r>
              <a:rPr kumimoji="1" lang="ja-JP" altLang="en-US" dirty="0"/>
              <a:t>状況によって「隣の人と相談して</a:t>
            </a:r>
            <a:r>
              <a:rPr kumimoji="1" lang="en-US" altLang="ja-JP" dirty="0"/>
              <a:t>OK</a:t>
            </a:r>
            <a:r>
              <a:rPr kumimoji="1" lang="ja-JP" altLang="en-US" dirty="0"/>
              <a:t>」など指示を出すのも◎</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皆できていそうだったらこのスライドは出さなくても</a:t>
            </a:r>
            <a:r>
              <a:rPr kumimoji="1" lang="en-US" altLang="ja-JP" dirty="0"/>
              <a:t>OK</a:t>
            </a:r>
          </a:p>
          <a:p>
            <a:endParaRPr kumimoji="1" lang="en-US" altLang="ja-JP" dirty="0"/>
          </a:p>
          <a:p>
            <a:r>
              <a:rPr kumimoji="1" lang="ja-JP" altLang="en-US" dirty="0"/>
              <a:t>ちなみに、それぞれのヒントはこんなところにあります。</a:t>
            </a:r>
            <a:endParaRPr kumimoji="1" lang="en-US" altLang="ja-JP" dirty="0"/>
          </a:p>
          <a:p>
            <a:r>
              <a:rPr kumimoji="1" lang="en-US" altLang="ja-JP" dirty="0"/>
              <a:t>(1)</a:t>
            </a:r>
            <a:r>
              <a:rPr kumimoji="1" lang="ja-JP" altLang="en-US" dirty="0"/>
              <a:t>（</a:t>
            </a:r>
            <a:r>
              <a:rPr kumimoji="1" lang="en-US" altLang="ja-JP" dirty="0"/>
              <a:t>1</a:t>
            </a:r>
            <a:r>
              <a:rPr kumimoji="1" lang="ja-JP" altLang="en-US" dirty="0"/>
              <a:t>クリック）時制に注目</a:t>
            </a:r>
            <a:endParaRPr kumimoji="1" lang="en-US" altLang="ja-JP" dirty="0"/>
          </a:p>
          <a:p>
            <a:r>
              <a:rPr kumimoji="1" lang="ja-JP" altLang="en-US" dirty="0"/>
              <a:t>　</a:t>
            </a:r>
            <a:r>
              <a:rPr kumimoji="1" lang="en-US" altLang="ja-JP" dirty="0"/>
              <a:t>…</a:t>
            </a:r>
            <a:r>
              <a:rPr kumimoji="1" lang="ja-JP" altLang="en-US" dirty="0"/>
              <a:t>ということで、</a:t>
            </a:r>
            <a:r>
              <a:rPr kumimoji="1" lang="en-US" altLang="ja-JP" dirty="0"/>
              <a:t>『</a:t>
            </a:r>
            <a:r>
              <a:rPr kumimoji="1" lang="ja-JP" altLang="en-US" dirty="0"/>
              <a:t>昨日</a:t>
            </a:r>
            <a:r>
              <a:rPr kumimoji="1" lang="en-US" altLang="ja-JP" dirty="0"/>
              <a:t>』</a:t>
            </a:r>
            <a:r>
              <a:rPr kumimoji="1" lang="ja-JP" altLang="en-US" dirty="0"/>
              <a:t>行ったことなので、動作もちゃんと過去形になっているかどうかがポイントです。</a:t>
            </a:r>
            <a:endParaRPr kumimoji="1" lang="en-US" altLang="ja-JP" dirty="0"/>
          </a:p>
          <a:p>
            <a:endParaRPr kumimoji="1" lang="en-US" altLang="ja-JP" dirty="0"/>
          </a:p>
          <a:p>
            <a:r>
              <a:rPr kumimoji="1" lang="en-US" altLang="ja-JP" dirty="0"/>
              <a:t>(2)</a:t>
            </a:r>
            <a:r>
              <a:rPr kumimoji="1" lang="ja-JP" altLang="en-US" dirty="0"/>
              <a:t>（</a:t>
            </a:r>
            <a:r>
              <a:rPr kumimoji="1" lang="en-US" altLang="ja-JP" dirty="0"/>
              <a:t>1</a:t>
            </a:r>
            <a:r>
              <a:rPr kumimoji="1" lang="ja-JP" altLang="en-US" dirty="0"/>
              <a:t>クリック）副詞に注目</a:t>
            </a:r>
            <a:endParaRPr kumimoji="1" lang="en-US" altLang="ja-JP" dirty="0"/>
          </a:p>
          <a:p>
            <a:r>
              <a:rPr kumimoji="1" lang="ja-JP" altLang="en-US" dirty="0"/>
              <a:t>　</a:t>
            </a:r>
            <a:r>
              <a:rPr kumimoji="1" lang="en-US" altLang="ja-JP" dirty="0"/>
              <a:t>…</a:t>
            </a:r>
            <a:r>
              <a:rPr kumimoji="1" lang="ja-JP" altLang="en-US" dirty="0"/>
              <a:t>副詞とは動作などをくわしく説明する言葉を指すので、今回だと</a:t>
            </a:r>
            <a:r>
              <a:rPr kumimoji="1" lang="en-US" altLang="ja-JP" dirty="0"/>
              <a:t>『</a:t>
            </a:r>
            <a:r>
              <a:rPr kumimoji="1" lang="ja-JP" altLang="en-US" dirty="0"/>
              <a:t>よくならない</a:t>
            </a:r>
            <a:r>
              <a:rPr kumimoji="1" lang="en-US" altLang="ja-JP" dirty="0"/>
              <a:t>』</a:t>
            </a:r>
            <a:r>
              <a:rPr kumimoji="1" lang="ja-JP" altLang="en-US" dirty="0"/>
              <a:t>を詳しく説明する表現として</a:t>
            </a:r>
            <a:r>
              <a:rPr kumimoji="1" lang="en-US" altLang="ja-JP" dirty="0"/>
              <a:t>『</a:t>
            </a:r>
            <a:r>
              <a:rPr kumimoji="1" lang="ja-JP" altLang="en-US" dirty="0"/>
              <a:t>すっかり</a:t>
            </a:r>
            <a:r>
              <a:rPr kumimoji="1" lang="en-US" altLang="ja-JP" dirty="0"/>
              <a:t>』</a:t>
            </a:r>
            <a:r>
              <a:rPr kumimoji="1" lang="ja-JP" altLang="en-US" dirty="0"/>
              <a:t>が適切かどうかがポイントになります。</a:t>
            </a:r>
            <a:endParaRPr kumimoji="1" lang="en-US" altLang="ja-JP" dirty="0"/>
          </a:p>
          <a:p>
            <a:endParaRPr kumimoji="1" lang="en-US" altLang="ja-JP" dirty="0"/>
          </a:p>
          <a:p>
            <a:r>
              <a:rPr kumimoji="1" lang="en-US" altLang="ja-JP" dirty="0"/>
              <a:t>(3)</a:t>
            </a:r>
            <a:r>
              <a:rPr kumimoji="1" lang="ja-JP" altLang="en-US" dirty="0"/>
              <a:t>（</a:t>
            </a:r>
            <a:r>
              <a:rPr kumimoji="1" lang="en-US" altLang="ja-JP" dirty="0"/>
              <a:t>1</a:t>
            </a:r>
            <a:r>
              <a:rPr kumimoji="1" lang="ja-JP" altLang="en-US" dirty="0"/>
              <a:t>クリック）接続関係に注目</a:t>
            </a:r>
            <a:endParaRPr kumimoji="1" lang="en-US" altLang="ja-JP" dirty="0"/>
          </a:p>
          <a:p>
            <a:r>
              <a:rPr kumimoji="1" lang="ja-JP" altLang="en-US" dirty="0"/>
              <a:t>　</a:t>
            </a:r>
            <a:r>
              <a:rPr kumimoji="1" lang="en-US" altLang="ja-JP" dirty="0"/>
              <a:t>…</a:t>
            </a:r>
            <a:r>
              <a:rPr kumimoji="1" lang="ja-JP" altLang="en-US" dirty="0"/>
              <a:t>ということは、文の前半と後半が正しく接続されているかがポイントになります。今回だと</a:t>
            </a:r>
            <a:r>
              <a:rPr kumimoji="1" lang="en-US" altLang="ja-JP" dirty="0"/>
              <a:t>『</a:t>
            </a:r>
            <a:r>
              <a:rPr kumimoji="1" lang="ja-JP" altLang="en-US" dirty="0"/>
              <a:t>どれだけ急いでも</a:t>
            </a:r>
            <a:r>
              <a:rPr kumimoji="1" lang="en-US" altLang="ja-JP" dirty="0"/>
              <a:t>』</a:t>
            </a:r>
            <a:r>
              <a:rPr kumimoji="1" lang="ja-JP" altLang="en-US" dirty="0"/>
              <a:t>と</a:t>
            </a:r>
            <a:r>
              <a:rPr kumimoji="1" lang="en-US" altLang="ja-JP" dirty="0"/>
              <a:t>『30</a:t>
            </a:r>
            <a:r>
              <a:rPr kumimoji="1" lang="ja-JP" altLang="en-US" dirty="0"/>
              <a:t>分以内に着く</a:t>
            </a:r>
            <a:r>
              <a:rPr kumimoji="1" lang="en-US" altLang="ja-JP" dirty="0"/>
              <a:t>』</a:t>
            </a:r>
            <a:r>
              <a:rPr kumimoji="1" lang="ja-JP" altLang="en-US" dirty="0"/>
              <a:t>を正しくつなげるには</a:t>
            </a:r>
            <a:r>
              <a:rPr kumimoji="1" lang="en-US" altLang="ja-JP" dirty="0"/>
              <a:t>…</a:t>
            </a:r>
            <a:r>
              <a:rPr kumimoji="1" lang="ja-JP" altLang="en-US" dirty="0"/>
              <a:t>？</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さて、では答え合わせをしていきます。</a:t>
            </a:r>
            <a:endParaRPr kumimoji="1" lang="en-US" altLang="ja-JP" dirty="0"/>
          </a:p>
          <a:p>
            <a:r>
              <a:rPr kumimoji="1" lang="ja-JP" altLang="en-US" dirty="0"/>
              <a:t>（</a:t>
            </a:r>
            <a:r>
              <a:rPr kumimoji="1" lang="en-US" altLang="ja-JP" dirty="0"/>
              <a:t>1</a:t>
            </a:r>
            <a:r>
              <a:rPr kumimoji="1" lang="ja-JP" altLang="en-US" dirty="0"/>
              <a:t>クリックずつ読み上げ）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では「文法」の続きで、よく作ってしまいがちなあいまいな文章についても学んでいきます。</a:t>
            </a:r>
            <a:endParaRPr kumimoji="1" lang="en-US" altLang="ja-JP" dirty="0"/>
          </a:p>
          <a:p>
            <a:r>
              <a:rPr kumimoji="1" lang="ja-JP" altLang="en-US" dirty="0"/>
              <a:t>まず、あいまいな文章とは</a:t>
            </a:r>
            <a:r>
              <a:rPr kumimoji="1" lang="en-US" altLang="ja-JP" dirty="0"/>
              <a:t>『1</a:t>
            </a:r>
            <a:r>
              <a:rPr kumimoji="1" lang="ja-JP" altLang="en-US" dirty="0"/>
              <a:t>つの文で複数の異なる意味としてとらえることができる文章</a:t>
            </a:r>
            <a:r>
              <a:rPr kumimoji="1" lang="en-US" altLang="ja-JP" dirty="0"/>
              <a:t>』</a:t>
            </a:r>
            <a:r>
              <a:rPr kumimoji="1" lang="ja-JP" altLang="en-US" dirty="0"/>
              <a:t>のことです。</a:t>
            </a:r>
            <a:endParaRPr kumimoji="1" lang="en-US" altLang="ja-JP" dirty="0"/>
          </a:p>
          <a:p>
            <a:endParaRPr kumimoji="1" lang="en-US" altLang="ja-JP" dirty="0"/>
          </a:p>
          <a:p>
            <a:r>
              <a:rPr kumimoji="1" lang="ja-JP" altLang="en-US" dirty="0"/>
              <a:t>じゃあつまりどんな文章なの？ということで、</a:t>
            </a:r>
            <a:r>
              <a:rPr kumimoji="1" lang="en-US" altLang="ja-JP" dirty="0"/>
              <a:t>2</a:t>
            </a:r>
            <a:r>
              <a:rPr kumimoji="1" lang="ja-JP" altLang="en-US" dirty="0"/>
              <a:t>つ例文を出してみます。</a:t>
            </a:r>
            <a:endParaRPr kumimoji="1" lang="en-US" altLang="ja-JP" dirty="0"/>
          </a:p>
          <a:p>
            <a:r>
              <a:rPr kumimoji="1" lang="ja-JP" altLang="en-US" dirty="0"/>
              <a:t>皆さんそれぞれどっちの意味だと思うか、考えて挙手してください。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「ぼくは笑いながら踊るおにぎりを見た」、さて笑っているのは「おにぎり」？「ぼく」？</a:t>
            </a:r>
            <a:endParaRPr kumimoji="1" lang="en-US" altLang="ja-JP" dirty="0"/>
          </a:p>
          <a:p>
            <a:r>
              <a:rPr kumimoji="1" lang="en-US" altLang="ja-JP" dirty="0"/>
              <a:t>※</a:t>
            </a:r>
            <a:r>
              <a:rPr kumimoji="1" lang="ja-JP" altLang="en-US" dirty="0"/>
              <a:t>先生もなるべく抑揚をつけずにフラットに読み上げること（学生が先生の考えにつられてしまうので）</a:t>
            </a:r>
            <a:endParaRPr kumimoji="1" lang="en-US" altLang="ja-JP" dirty="0"/>
          </a:p>
          <a:p>
            <a:endParaRPr kumimoji="1" lang="en-US" altLang="ja-JP" dirty="0"/>
          </a:p>
          <a:p>
            <a:r>
              <a:rPr kumimoji="1" lang="ja-JP" altLang="en-US" dirty="0"/>
              <a:t>おにぎりだと思う人！（→挙手）ぼくだと思う人！（→挙手）</a:t>
            </a:r>
            <a:endParaRPr kumimoji="1" lang="en-US" altLang="ja-JP" dirty="0"/>
          </a:p>
          <a:p>
            <a:r>
              <a:rPr kumimoji="1" lang="en-US" altLang="ja-JP" dirty="0"/>
              <a:t>※</a:t>
            </a:r>
            <a:r>
              <a:rPr kumimoji="1" lang="ja-JP" altLang="en-US" dirty="0"/>
              <a:t>どちらにも手が上がる想定（偏りは発生しても問題なし）</a:t>
            </a:r>
            <a:endParaRPr kumimoji="1" lang="en-US" altLang="ja-JP" dirty="0"/>
          </a:p>
          <a:p>
            <a:endParaRPr kumimoji="1" lang="en-US" altLang="ja-JP" dirty="0"/>
          </a:p>
          <a:p>
            <a:r>
              <a:rPr kumimoji="1" lang="ja-JP" altLang="en-US" dirty="0"/>
              <a:t>さて、見てもらった通り、この文章だけでも</a:t>
            </a:r>
            <a:r>
              <a:rPr kumimoji="1" lang="en-US" altLang="ja-JP" dirty="0"/>
              <a:t>2</a:t>
            </a:r>
            <a:r>
              <a:rPr kumimoji="1" lang="ja-JP" altLang="en-US" dirty="0"/>
              <a:t>パターンの読み方ができることが分かりました。</a:t>
            </a:r>
            <a:endParaRPr kumimoji="1" lang="en-US" altLang="ja-JP" dirty="0"/>
          </a:p>
          <a:p>
            <a:r>
              <a:rPr kumimoji="1" lang="ja-JP" altLang="en-US" dirty="0"/>
              <a:t>つまり「あいまいな文章」だといえますね。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では続いて</a:t>
            </a:r>
            <a:r>
              <a:rPr kumimoji="1" lang="en-US" altLang="ja-JP" dirty="0"/>
              <a:t>…</a:t>
            </a:r>
            <a:r>
              <a:rPr kumimoji="1" lang="ja-JP" altLang="en-US" dirty="0"/>
              <a:t>（スライド</a:t>
            </a:r>
            <a:r>
              <a:rPr kumimoji="1" lang="en-US" altLang="ja-JP" dirty="0"/>
              <a:t>20</a:t>
            </a:r>
            <a:r>
              <a:rPr kumimoji="1" lang="ja-JP" altLang="en-US" dirty="0"/>
              <a:t>と同じように実施）</a:t>
            </a:r>
            <a:endParaRPr kumimoji="1" lang="en-US" altLang="ja-JP" dirty="0"/>
          </a:p>
          <a:p>
            <a:endParaRPr kumimoji="1" lang="en-US" altLang="ja-JP" dirty="0"/>
          </a:p>
          <a:p>
            <a:r>
              <a:rPr kumimoji="1" lang="ja-JP" altLang="en-US" dirty="0"/>
              <a:t>こちらもさっきと同じような結果になりました。つまり、これも「あいまいな文章」といえます。</a:t>
            </a:r>
            <a:endParaRPr kumimoji="1" lang="en-US" altLang="ja-JP" dirty="0"/>
          </a:p>
          <a:p>
            <a:r>
              <a:rPr kumimoji="1" lang="ja-JP" altLang="en-US" dirty="0"/>
              <a:t>このように、なんとなく問題なさそうな文章も実はあいまいな文章になってしまっていることがあります。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そして、あいまいな文章のままだと、「伝えたい内容が、相手に正確に伝わらない」可能性があります。</a:t>
            </a:r>
            <a:endParaRPr kumimoji="1" lang="en-US" altLang="ja-JP" dirty="0"/>
          </a:p>
          <a:p>
            <a:endParaRPr kumimoji="1" lang="en-US" altLang="ja-JP" dirty="0"/>
          </a:p>
          <a:p>
            <a:r>
              <a:rPr kumimoji="1" lang="ja-JP" altLang="en-US" dirty="0"/>
              <a:t>例えば、自己</a:t>
            </a:r>
            <a:r>
              <a:rPr kumimoji="1" lang="en-US" altLang="ja-JP" dirty="0"/>
              <a:t>PR</a:t>
            </a:r>
            <a:r>
              <a:rPr kumimoji="1" lang="ja-JP" altLang="en-US" dirty="0"/>
              <a:t>文があいまいだと、</a:t>
            </a:r>
            <a:endParaRPr kumimoji="1" lang="en-US" altLang="ja-JP" dirty="0"/>
          </a:p>
          <a:p>
            <a:r>
              <a:rPr kumimoji="1" lang="ja-JP" altLang="en-US" dirty="0"/>
              <a:t>自分のよさがうまく相手に伝わらず、正しく評価してもらえないかもしれません。</a:t>
            </a:r>
          </a:p>
          <a:p>
            <a:endParaRPr kumimoji="1" lang="en-US" altLang="ja-JP" dirty="0"/>
          </a:p>
          <a:p>
            <a:r>
              <a:rPr kumimoji="1" lang="ja-JP" altLang="en-US" dirty="0"/>
              <a:t>また、自己</a:t>
            </a:r>
            <a:r>
              <a:rPr kumimoji="1" lang="en-US" altLang="ja-JP" dirty="0"/>
              <a:t>PR</a:t>
            </a:r>
            <a:r>
              <a:rPr kumimoji="1" lang="ja-JP" altLang="en-US" dirty="0"/>
              <a:t>文に限らず、面接の受け答え等でもあいまいな表現のまま答えてしまうと、</a:t>
            </a:r>
            <a:endParaRPr kumimoji="1" lang="en-US" altLang="ja-JP" dirty="0"/>
          </a:p>
          <a:p>
            <a:r>
              <a:rPr kumimoji="1" lang="ja-JP" altLang="en-US" dirty="0"/>
              <a:t>自分が考えていたのとは違う意味で、皆さんの言葉を受け取られてしまう可能性もあるということです。</a:t>
            </a:r>
            <a:endParaRPr kumimoji="1" lang="en-US" altLang="ja-JP" dirty="0"/>
          </a:p>
          <a:p>
            <a:endParaRPr kumimoji="1" lang="en-US" altLang="ja-JP" dirty="0"/>
          </a:p>
          <a:p>
            <a:r>
              <a:rPr kumimoji="1" lang="ja-JP" altLang="en-US" dirty="0"/>
              <a:t>なので、皆さんにはあいまいな文章を生み出さないためにも、</a:t>
            </a:r>
            <a:endParaRPr kumimoji="1" lang="en-US" altLang="ja-JP" dirty="0"/>
          </a:p>
          <a:p>
            <a:r>
              <a:rPr kumimoji="1" lang="ja-JP" altLang="en-US" dirty="0"/>
              <a:t>正しい文法を使って、正しく物事を伝える力が必要になります。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（スライド読み上げ）→ヒントとして、次のスライド</a:t>
            </a:r>
            <a:r>
              <a:rPr kumimoji="1" lang="en-US" altLang="ja-JP" dirty="0"/>
              <a:t>24,25</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p7-8</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r>
              <a:rPr kumimoji="1" lang="en-US" altLang="ja-JP" dirty="0"/>
              <a:t>※</a:t>
            </a:r>
            <a:r>
              <a:rPr kumimoji="1" lang="ja-JP" altLang="en-US" dirty="0"/>
              <a:t>場合によっては「使役」「主格」などグーグルで調べるのも許容して</a:t>
            </a:r>
            <a:r>
              <a:rPr kumimoji="1" lang="en-US" altLang="ja-JP" dirty="0"/>
              <a:t>OK</a:t>
            </a:r>
          </a:p>
          <a:p>
            <a:r>
              <a:rPr kumimoji="1" lang="ja-JP" altLang="en-US" dirty="0"/>
              <a:t>　　　∟調べた内容を理解しないと問題自体は解けない（ので答えの書き写しは発生しない）</a:t>
            </a:r>
            <a:endParaRPr kumimoji="1" lang="en-US" altLang="ja-JP" dirty="0"/>
          </a:p>
          <a:p>
            <a:r>
              <a:rPr kumimoji="1" lang="ja-JP" altLang="en-US" dirty="0"/>
              <a:t>　　　∟かつ自分で調べた方が知識として定着しやすいため</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さて、第</a:t>
            </a:r>
            <a:r>
              <a:rPr kumimoji="1" lang="en-US" altLang="ja-JP" dirty="0"/>
              <a:t>1</a:t>
            </a:r>
            <a:r>
              <a:rPr kumimoji="1" lang="ja-JP" altLang="en-US" dirty="0"/>
              <a:t>章の内容はどうでしたか？今まで何となく使っていた語彙や文法について、</a:t>
            </a:r>
            <a:endParaRPr kumimoji="1" lang="en-US" altLang="ja-JP" dirty="0"/>
          </a:p>
          <a:p>
            <a:r>
              <a:rPr kumimoji="1" lang="ja-JP" altLang="en-US" dirty="0"/>
              <a:t>改めて勉強し直す良い機会になっていれば嬉しいです。</a:t>
            </a:r>
            <a:endParaRPr kumimoji="1" lang="en-US" altLang="ja-JP" dirty="0"/>
          </a:p>
          <a:p>
            <a:endParaRPr kumimoji="1" lang="en-US" altLang="ja-JP" dirty="0"/>
          </a:p>
          <a:p>
            <a:r>
              <a:rPr kumimoji="1" lang="ja-JP" altLang="en-US" dirty="0"/>
              <a:t>ではここから、第</a:t>
            </a:r>
            <a:r>
              <a:rPr kumimoji="1" lang="en-US" altLang="ja-JP" dirty="0"/>
              <a:t>2</a:t>
            </a:r>
            <a:r>
              <a:rPr kumimoji="1" lang="ja-JP" altLang="en-US" dirty="0"/>
              <a:t>章ということで「文章を読み取る」ために必要なことについて学んでいきます。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第</a:t>
            </a:r>
            <a:r>
              <a:rPr lang="en-US" altLang="ja-JP" dirty="0"/>
              <a:t>2</a:t>
            </a:r>
            <a:r>
              <a:rPr lang="ja-JP" altLang="en-US" dirty="0"/>
              <a:t>章では、主にグラフや表の読み取り方を学んでいきます。</a:t>
            </a:r>
            <a:endParaRPr lang="en-US" altLang="ja-JP" dirty="0"/>
          </a:p>
          <a:p>
            <a:pPr eaLnBrk="1" hangingPunct="1"/>
            <a:r>
              <a:rPr lang="ja-JP" altLang="en-US" dirty="0"/>
              <a:t>中学・高校だと数学の時間に目にすることが多かったかもしれませんが、</a:t>
            </a:r>
            <a:endParaRPr lang="en-US" altLang="ja-JP" dirty="0"/>
          </a:p>
          <a:p>
            <a:pPr eaLnBrk="1" hangingPunct="1"/>
            <a:r>
              <a:rPr lang="ja-JP" altLang="en-US" dirty="0"/>
              <a:t>実はそのグラフ・表を理解するには「読み取る力」が必要です。</a:t>
            </a:r>
            <a:endParaRPr lang="en-US" altLang="ja-JP" dirty="0"/>
          </a:p>
          <a:p>
            <a:pPr eaLnBrk="1" hangingPunct="1"/>
            <a:endParaRPr lang="en-US" altLang="ja-JP" dirty="0"/>
          </a:p>
          <a:p>
            <a:pPr eaLnBrk="1" hangingPunct="1"/>
            <a:r>
              <a:rPr lang="ja-JP" altLang="en-US" dirty="0"/>
              <a:t>特に、これから皆さんが学ぶ専門分野では数値を使ったデータの読み取りも多々発生します。</a:t>
            </a:r>
            <a:endParaRPr lang="en-US" altLang="ja-JP" dirty="0"/>
          </a:p>
          <a:p>
            <a:pPr eaLnBrk="1" hangingPunct="1"/>
            <a:r>
              <a:rPr lang="ja-JP" altLang="en-US" dirty="0"/>
              <a:t>授業で扱う内容としてはもちろん、</a:t>
            </a:r>
            <a:endParaRPr lang="en-US" altLang="ja-JP" dirty="0"/>
          </a:p>
          <a:p>
            <a:pPr eaLnBrk="1" hangingPunct="1"/>
            <a:endParaRPr lang="en-US" altLang="ja-JP" dirty="0"/>
          </a:p>
          <a:p>
            <a:pPr eaLnBrk="1" hangingPunct="1"/>
            <a:r>
              <a:rPr lang="en-US" altLang="ja-JP" dirty="0"/>
              <a:t>--</a:t>
            </a:r>
            <a:r>
              <a:rPr lang="ja-JP" altLang="en-US" dirty="0"/>
              <a:t>企業への就職が多い学科向け</a:t>
            </a:r>
            <a:r>
              <a:rPr lang="en-US" altLang="ja-JP" dirty="0"/>
              <a:t>---------------------------------------------------------------</a:t>
            </a:r>
          </a:p>
          <a:p>
            <a:pPr eaLnBrk="1" hangingPunct="1"/>
            <a:r>
              <a:rPr lang="ja-JP" altLang="en-US" dirty="0"/>
              <a:t>実は社会人になると、意外とデータやグラフを用いた説明や資料を読み書きすることが多くなります。</a:t>
            </a:r>
            <a:endParaRPr lang="en-US" altLang="ja-JP" dirty="0"/>
          </a:p>
          <a:p>
            <a:pPr eaLnBrk="1" hangingPunct="1"/>
            <a:r>
              <a:rPr lang="ja-JP" altLang="en-US" dirty="0"/>
              <a:t>なのに、社会人になると誰もグラフの作り方・ヨミ解き方は教えてくれません。</a:t>
            </a:r>
            <a:endParaRPr lang="en-US" altLang="ja-JP" dirty="0"/>
          </a:p>
          <a:p>
            <a:pPr eaLnBrk="1" hangingPunct="1"/>
            <a:endParaRPr lang="en-US" altLang="ja-JP" dirty="0"/>
          </a:p>
          <a:p>
            <a:pPr eaLnBrk="1" hangingPunct="1"/>
            <a:r>
              <a:rPr lang="en-US" altLang="ja-JP" dirty="0"/>
              <a:t>--</a:t>
            </a:r>
            <a:r>
              <a:rPr lang="ja-JP" altLang="en-US" dirty="0"/>
              <a:t>実習・国家試験がある学科向け</a:t>
            </a:r>
            <a:r>
              <a:rPr lang="en-US" altLang="ja-JP" dirty="0"/>
              <a:t>--------------------------------------------------------------</a:t>
            </a:r>
          </a:p>
          <a:p>
            <a:pPr eaLnBrk="1" hangingPunct="1"/>
            <a:r>
              <a:rPr lang="ja-JP" altLang="en-US" dirty="0"/>
              <a:t>実習の場面、それから国家試験の問題でもグラフ等も含めた「データを読み取る力」が特に重要になってきます。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p>
          <a:p>
            <a:pPr eaLnBrk="1" hangingPunct="1"/>
            <a:endParaRPr lang="en-US" altLang="ja-JP" dirty="0"/>
          </a:p>
          <a:p>
            <a:pPr eaLnBrk="1" hangingPunct="1"/>
            <a:r>
              <a:rPr lang="ja-JP" altLang="en-US" dirty="0"/>
              <a:t>数字を見るだけでも嫌だ</a:t>
            </a:r>
            <a:r>
              <a:rPr lang="en-US" altLang="ja-JP" dirty="0"/>
              <a:t>…</a:t>
            </a:r>
            <a:r>
              <a:rPr lang="ja-JP" altLang="en-US" dirty="0"/>
              <a:t>という人もいるかもしれませんが、</a:t>
            </a:r>
            <a:endParaRPr lang="en-US" altLang="ja-JP" dirty="0"/>
          </a:p>
          <a:p>
            <a:pPr eaLnBrk="1" hangingPunct="1"/>
            <a:r>
              <a:rPr lang="ja-JP" altLang="en-US" dirty="0"/>
              <a:t>これから社会に出て働くのであればなおさら避けては通れない部分なので頑張りましょう。</a:t>
            </a:r>
            <a:endParaRPr lang="en-US" altLang="ja-JP" dirty="0"/>
          </a:p>
          <a:p>
            <a:pPr eaLnBrk="1" hangingPunct="1"/>
            <a:endParaRPr lang="en-US" altLang="ja-JP" dirty="0"/>
          </a:p>
          <a:p>
            <a:pPr eaLnBrk="1" hangingPunct="1"/>
            <a:endParaRPr lang="ja-JP" altLang="ja-JP" dirty="0"/>
          </a:p>
        </p:txBody>
      </p:sp>
    </p:spTree>
    <p:extLst>
      <p:ext uri="{BB962C8B-B14F-4D97-AF65-F5344CB8AC3E}">
        <p14:creationId xmlns:p14="http://schemas.microsoft.com/office/powerpoint/2010/main" val="209937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では早速</a:t>
            </a:r>
            <a:r>
              <a:rPr kumimoji="1" lang="en-US" altLang="ja-JP" dirty="0"/>
              <a:t>…</a:t>
            </a:r>
            <a:r>
              <a:rPr kumimoji="1" lang="ja-JP" altLang="en-US" dirty="0"/>
              <a:t>皆さん、このデータを見てパッと判断できますか？</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恐らく「数字がごちゃごちゃして分かりにくい」と思った方がほとんどだと思います。</a:t>
            </a:r>
            <a:endParaRPr kumimoji="1" lang="en-US" altLang="ja-JP" dirty="0"/>
          </a:p>
          <a:p>
            <a:r>
              <a:rPr kumimoji="1" lang="ja-JP" altLang="en-US" dirty="0"/>
              <a:t>なので、これを分かりやすく直したものが、いわゆる「グラフ」です。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こうすると、</a:t>
            </a:r>
            <a:r>
              <a:rPr kumimoji="1" lang="en-US" altLang="ja-JP" dirty="0"/>
              <a:t>20</a:t>
            </a:r>
            <a:r>
              <a:rPr kumimoji="1" lang="ja-JP" altLang="en-US" dirty="0"/>
              <a:t>代以下の売上が高い雑誌がどれなのかすぐに分かりますね。（</a:t>
            </a:r>
            <a:r>
              <a:rPr kumimoji="1" lang="en-US" altLang="ja-JP" dirty="0"/>
              <a:t>2</a:t>
            </a:r>
            <a:r>
              <a:rPr kumimoji="1" lang="ja-JP" altLang="en-US" dirty="0"/>
              <a:t>回クリック）</a:t>
            </a:r>
            <a:endParaRPr kumimoji="1" lang="en-US" altLang="ja-JP" dirty="0"/>
          </a:p>
          <a:p>
            <a:r>
              <a:rPr kumimoji="1" lang="ja-JP" altLang="en-US" dirty="0"/>
              <a:t>つまり、（</a:t>
            </a:r>
            <a:r>
              <a:rPr kumimoji="1" lang="en-US" altLang="ja-JP" dirty="0"/>
              <a:t>1</a:t>
            </a:r>
            <a:r>
              <a:rPr kumimoji="1" lang="ja-JP" altLang="en-US" dirty="0"/>
              <a:t>クリック）文字だけよりグラフにした方が読み取りも簡単になります。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ただ、グラフには色々な種類があります。</a:t>
            </a:r>
            <a:endParaRPr kumimoji="1" lang="en-US" altLang="ja-JP" dirty="0"/>
          </a:p>
          <a:p>
            <a:r>
              <a:rPr kumimoji="1" lang="ja-JP" altLang="en-US" dirty="0"/>
              <a:t>今回は、その中でも代表的なグラフと、そのグラフを使うと何が読み取りやすくなるのかお伝えします。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つは棒グラフ。数の大小を見比べたいときに使います。</a:t>
            </a:r>
            <a:endParaRPr kumimoji="1" lang="en-US" altLang="ja-JP" dirty="0"/>
          </a:p>
          <a:p>
            <a:r>
              <a:rPr kumimoji="1" lang="en-US" altLang="ja-JP" dirty="0"/>
              <a:t>※</a:t>
            </a:r>
            <a:r>
              <a:rPr kumimoji="1" lang="ja-JP" altLang="en-US" dirty="0"/>
              <a:t>もし授業等で棒グラフを扱う事例等があれば補足としてお伝えください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次は折れ線グラフ。これは時間の経過による変化を見たいときに使います。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もし授業等で折れ線グラフを扱う事例等があれば補足としてお伝えください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つ目は円グラフ。これは全体のうち、各項目がどれくらいの割合を占めているのか見たいときに使います。</a:t>
            </a:r>
            <a:endParaRPr kumimoji="1" lang="en-US" altLang="ja-JP" dirty="0"/>
          </a:p>
          <a:p>
            <a:r>
              <a:rPr kumimoji="1" lang="ja-JP" altLang="en-US" dirty="0"/>
              <a:t>例えば、△△学科の</a:t>
            </a:r>
            <a:r>
              <a:rPr kumimoji="1" lang="en-US" altLang="ja-JP" dirty="0"/>
              <a:t>1</a:t>
            </a:r>
            <a:r>
              <a:rPr kumimoji="1" lang="ja-JP" altLang="en-US" dirty="0"/>
              <a:t>年生／</a:t>
            </a:r>
            <a:r>
              <a:rPr kumimoji="1" lang="en-US" altLang="ja-JP" dirty="0"/>
              <a:t>2</a:t>
            </a:r>
            <a:r>
              <a:rPr kumimoji="1" lang="ja-JP" altLang="en-US" dirty="0"/>
              <a:t>年生／</a:t>
            </a:r>
            <a:r>
              <a:rPr kumimoji="1" lang="en-US" altLang="ja-JP" dirty="0"/>
              <a:t>3</a:t>
            </a:r>
            <a:r>
              <a:rPr kumimoji="1" lang="ja-JP" altLang="en-US" dirty="0"/>
              <a:t>年生／</a:t>
            </a:r>
            <a:r>
              <a:rPr kumimoji="1" lang="en-US" altLang="ja-JP" dirty="0"/>
              <a:t>4</a:t>
            </a:r>
            <a:r>
              <a:rPr kumimoji="1" lang="ja-JP" altLang="en-US" dirty="0"/>
              <a:t>年生の比率がどれくらいかを見る</a:t>
            </a:r>
            <a:r>
              <a:rPr kumimoji="1" lang="en-US" altLang="ja-JP" dirty="0"/>
              <a:t>…</a:t>
            </a:r>
            <a:r>
              <a:rPr kumimoji="1" lang="ja-JP" altLang="en-US" dirty="0"/>
              <a:t>等で使えますね。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最後は帯グラフ。これは各項目の構成比を比較したいときに使います。</a:t>
            </a:r>
            <a:endParaRPr kumimoji="1" lang="en-US" altLang="ja-JP" dirty="0"/>
          </a:p>
          <a:p>
            <a:r>
              <a:rPr kumimoji="1" lang="ja-JP" altLang="en-US" dirty="0"/>
              <a:t>イメージとしては、先ほどの円グラフでお伝えした△△学科の比率を、同じように○○学科や</a:t>
            </a:r>
            <a:r>
              <a:rPr kumimoji="1" lang="en-US" altLang="ja-JP" dirty="0"/>
              <a:t>××</a:t>
            </a:r>
            <a:r>
              <a:rPr kumimoji="1" lang="ja-JP" altLang="en-US" dirty="0"/>
              <a:t>学科でも出して、</a:t>
            </a:r>
            <a:endParaRPr kumimoji="1" lang="en-US" altLang="ja-JP" dirty="0"/>
          </a:p>
          <a:p>
            <a:r>
              <a:rPr kumimoji="1" lang="ja-JP" altLang="en-US" dirty="0"/>
              <a:t>じゃあそれを見比べてみましょう！というときに、帯グラフに直すと見やすい！という感じです。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このように、グラフにはさまざまな種類があり、</a:t>
            </a:r>
            <a:endParaRPr kumimoji="1" lang="en-US" altLang="ja-JP" dirty="0"/>
          </a:p>
          <a:p>
            <a:r>
              <a:rPr kumimoji="1" lang="ja-JP" altLang="en-US" dirty="0"/>
              <a:t>読み取りたい情報によって使い分けがされていることが分かったと思います。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（スライド読み上げ）→ヒントとして、次のスライド</a:t>
            </a:r>
            <a:r>
              <a:rPr kumimoji="1" lang="en-US" altLang="ja-JP" dirty="0"/>
              <a:t>37,38,39</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p8-10</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ではまず、文章力ステップを使って学習を始める前に、</a:t>
            </a:r>
            <a:endParaRPr kumimoji="1" lang="en-US" altLang="ja-JP" dirty="0"/>
          </a:p>
          <a:p>
            <a:r>
              <a:rPr kumimoji="1" lang="ja-JP" altLang="en-US" dirty="0"/>
              <a:t>「そもそもどうして今さら文章を書くことについて学ぶのか？」について確認しておきます。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（スライド読み上げ）→ヒントとして、次のスライド</a:t>
            </a:r>
            <a:r>
              <a:rPr kumimoji="1" lang="en-US" altLang="ja-JP" dirty="0"/>
              <a:t>41,42</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p10-11</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さて、第</a:t>
            </a:r>
            <a:r>
              <a:rPr kumimoji="1" lang="en-US" altLang="ja-JP" dirty="0"/>
              <a:t>3</a:t>
            </a:r>
            <a:r>
              <a:rPr kumimoji="1" lang="ja-JP" altLang="en-US" dirty="0"/>
              <a:t>章では引き続き「文章を読み取る」ために必要なことについて学んでいきます。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第</a:t>
            </a:r>
            <a:r>
              <a:rPr lang="en-US" altLang="ja-JP" dirty="0"/>
              <a:t>2</a:t>
            </a:r>
            <a:r>
              <a:rPr lang="ja-JP" altLang="en-US" dirty="0"/>
              <a:t>章では、主にグラフやデータを使っている文章の読み取りをしてきましたが、</a:t>
            </a:r>
            <a:endParaRPr lang="en-US" altLang="ja-JP" dirty="0"/>
          </a:p>
          <a:p>
            <a:pPr eaLnBrk="1" hangingPunct="1"/>
            <a:r>
              <a:rPr lang="ja-JP" altLang="en-US" dirty="0"/>
              <a:t>第</a:t>
            </a:r>
            <a:r>
              <a:rPr lang="en-US" altLang="ja-JP" dirty="0"/>
              <a:t>3</a:t>
            </a:r>
            <a:r>
              <a:rPr lang="ja-JP" altLang="en-US" dirty="0"/>
              <a:t>章ではいわゆる</a:t>
            </a:r>
            <a:r>
              <a:rPr lang="en-US" altLang="ja-JP" dirty="0"/>
              <a:t>”</a:t>
            </a:r>
            <a:r>
              <a:rPr lang="ja-JP" altLang="en-US" dirty="0"/>
              <a:t>長文読解</a:t>
            </a:r>
            <a:r>
              <a:rPr lang="en-US" altLang="ja-JP" dirty="0"/>
              <a:t>”</a:t>
            </a:r>
            <a:r>
              <a:rPr lang="ja-JP" altLang="en-US" dirty="0"/>
              <a:t>に近い内容を扱います。</a:t>
            </a:r>
            <a:endParaRPr lang="en-US" altLang="ja-JP" dirty="0"/>
          </a:p>
          <a:p>
            <a:pPr eaLnBrk="1" hangingPunct="1"/>
            <a:endParaRPr lang="en-US" altLang="ja-JP" dirty="0"/>
          </a:p>
          <a:p>
            <a:pPr eaLnBrk="1" hangingPunct="1"/>
            <a:r>
              <a:rPr lang="ja-JP" altLang="en-US" dirty="0"/>
              <a:t>そういわれると、中高での国語の授業を思い出して嫌な気持ちになる人もいるかもしれませんが</a:t>
            </a:r>
            <a:r>
              <a:rPr lang="en-US" altLang="ja-JP" dirty="0"/>
              <a:t>…</a:t>
            </a:r>
          </a:p>
          <a:p>
            <a:pPr eaLnBrk="1" hangingPunct="1"/>
            <a:r>
              <a:rPr lang="ja-JP" altLang="en-US" dirty="0"/>
              <a:t>ただ、やはり今のうちに少し長い文章を読むことに慣れておかないと、</a:t>
            </a:r>
            <a:endParaRPr lang="en-US" altLang="ja-JP" dirty="0"/>
          </a:p>
          <a:p>
            <a:pPr eaLnBrk="1" hangingPunct="1"/>
            <a:r>
              <a:rPr lang="ja-JP" altLang="en-US" dirty="0"/>
              <a:t>どんどん難しくなっていく教科書の内容理解が追いつかなくなる</a:t>
            </a:r>
            <a:r>
              <a:rPr lang="en-US" altLang="ja-JP" dirty="0"/>
              <a:t>…</a:t>
            </a:r>
            <a:r>
              <a:rPr lang="ja-JP" altLang="en-US" dirty="0"/>
              <a:t>なんてこともあるかもしれません。</a:t>
            </a:r>
            <a:endParaRPr lang="en-US" altLang="ja-JP" dirty="0"/>
          </a:p>
          <a:p>
            <a:pPr eaLnBrk="1" hangingPunct="1"/>
            <a:endParaRPr lang="en-US" altLang="ja-JP" dirty="0"/>
          </a:p>
          <a:p>
            <a:pPr eaLnBrk="1" hangingPunct="1"/>
            <a:r>
              <a:rPr lang="en-US" altLang="ja-JP" dirty="0"/>
              <a:t>--</a:t>
            </a:r>
            <a:r>
              <a:rPr lang="ja-JP" altLang="en-US" dirty="0"/>
              <a:t>実習・国家試験がある学科向け</a:t>
            </a:r>
            <a:r>
              <a:rPr lang="en-US" altLang="ja-JP" dirty="0"/>
              <a:t>---------------------------------------</a:t>
            </a:r>
          </a:p>
          <a:p>
            <a:pPr eaLnBrk="1" hangingPunct="1"/>
            <a:r>
              <a:rPr lang="ja-JP" altLang="en-US" dirty="0"/>
              <a:t>また、これから必ず通ることになる国家試験でも苦しむことになります。</a:t>
            </a:r>
            <a:endParaRPr lang="en-US" altLang="ja-JP" dirty="0"/>
          </a:p>
          <a:p>
            <a:pPr eaLnBrk="1" hangingPunct="1"/>
            <a:r>
              <a:rPr lang="en-US" altLang="ja-JP" dirty="0"/>
              <a:t>----------------------------------------------------------------------</a:t>
            </a:r>
          </a:p>
          <a:p>
            <a:pPr eaLnBrk="1" hangingPunct="1"/>
            <a:endParaRPr lang="en-US" altLang="ja-JP" dirty="0"/>
          </a:p>
          <a:p>
            <a:pPr eaLnBrk="1" hangingPunct="1"/>
            <a:r>
              <a:rPr lang="ja-JP" altLang="en-US" dirty="0"/>
              <a:t>皆さん、最近は</a:t>
            </a:r>
            <a:r>
              <a:rPr lang="en-US" altLang="ja-JP" dirty="0"/>
              <a:t>X</a:t>
            </a:r>
            <a:r>
              <a:rPr lang="ja-JP" altLang="en-US" dirty="0"/>
              <a:t>やインスタグラム、</a:t>
            </a:r>
            <a:r>
              <a:rPr lang="en-US" altLang="ja-JP" dirty="0"/>
              <a:t>LINE</a:t>
            </a:r>
            <a:r>
              <a:rPr lang="ja-JP" altLang="en-US" dirty="0"/>
              <a:t>などで短い文章に慣れすぎてしまっている面もあると思います。</a:t>
            </a:r>
            <a:endParaRPr lang="en-US" altLang="ja-JP" dirty="0"/>
          </a:p>
          <a:p>
            <a:pPr eaLnBrk="1" hangingPunct="1"/>
            <a:r>
              <a:rPr lang="ja-JP" altLang="en-US" dirty="0"/>
              <a:t>でもそれは環境的なことでしょうがないことでもありますよね。</a:t>
            </a:r>
            <a:endParaRPr lang="en-US" altLang="ja-JP" dirty="0"/>
          </a:p>
          <a:p>
            <a:pPr eaLnBrk="1" hangingPunct="1"/>
            <a:r>
              <a:rPr lang="ja-JP" altLang="en-US" dirty="0"/>
              <a:t>だからこそ、まずはこの授業中だけでも良いので、頑張って長い文章に向き合ってみましょう！</a:t>
            </a:r>
            <a:endParaRPr lang="ja-JP" altLang="ja-JP" dirty="0"/>
          </a:p>
        </p:txBody>
      </p:sp>
    </p:spTree>
    <p:extLst>
      <p:ext uri="{BB962C8B-B14F-4D97-AF65-F5344CB8AC3E}">
        <p14:creationId xmlns:p14="http://schemas.microsoft.com/office/powerpoint/2010/main" val="3175470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（スライド読み上げ）→ヒントとして、次のスライド</a:t>
            </a:r>
            <a:r>
              <a:rPr kumimoji="1" lang="en-US" altLang="ja-JP" dirty="0"/>
              <a:t>46</a:t>
            </a:r>
            <a:r>
              <a:rPr kumimoji="1" lang="ja-JP" altLang="en-US" dirty="0"/>
              <a:t>を読み上げる</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p11</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自己採点（解説読み合わせ）が完了したら</a:t>
            </a:r>
            <a:r>
              <a:rPr kumimoji="1" lang="en-US" altLang="ja-JP" dirty="0"/>
              <a:t>…</a:t>
            </a:r>
          </a:p>
          <a:p>
            <a:r>
              <a:rPr kumimoji="1" lang="ja-JP" altLang="en-US" dirty="0"/>
              <a:t>さあ、皆さん腕試しはどうだったでしょうか。まさに今解いてもらった部分は主に語彙力が関わってくる部分です。</a:t>
            </a:r>
            <a:endParaRPr kumimoji="1" lang="en-US" altLang="ja-JP" dirty="0"/>
          </a:p>
          <a:p>
            <a:r>
              <a:rPr kumimoji="1" lang="ja-JP" altLang="en-US" dirty="0"/>
              <a:t>文章力ステップの第</a:t>
            </a:r>
            <a:r>
              <a:rPr kumimoji="1" lang="en-US" altLang="ja-JP" dirty="0"/>
              <a:t>1</a:t>
            </a:r>
            <a:r>
              <a:rPr kumimoji="1" lang="ja-JP" altLang="en-US" dirty="0"/>
              <a:t>章でやった力が、そのまま読解力にもつながっています。</a:t>
            </a:r>
            <a:endParaRPr kumimoji="1" lang="en-US" altLang="ja-JP" dirty="0"/>
          </a:p>
          <a:p>
            <a:r>
              <a:rPr kumimoji="1" lang="ja-JP" altLang="en-US" dirty="0"/>
              <a:t>ぜひ第</a:t>
            </a:r>
            <a:r>
              <a:rPr kumimoji="1" lang="en-US" altLang="ja-JP" dirty="0"/>
              <a:t>1</a:t>
            </a:r>
            <a:r>
              <a:rPr kumimoji="1" lang="ja-JP" altLang="en-US" dirty="0"/>
              <a:t>章で学んだ内容も活かしながら、取り組んでいきましょう。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では次に、文章を読み解くのに大切な「指示語」「接続後」について考えてきましょう。</a:t>
            </a:r>
            <a:endParaRPr kumimoji="1" lang="en-US" altLang="ja-JP" dirty="0"/>
          </a:p>
          <a:p>
            <a:endParaRPr kumimoji="1" lang="en-US" altLang="ja-JP" dirty="0"/>
          </a:p>
          <a:p>
            <a:r>
              <a:rPr kumimoji="1" lang="ja-JP" altLang="en-US" dirty="0"/>
              <a:t>さて問題です。下の文の（　）に入るのは「だから」？「なのに」？どちらでしょうか。</a:t>
            </a:r>
            <a:endParaRPr kumimoji="1" lang="en-US" altLang="ja-JP" dirty="0"/>
          </a:p>
          <a:p>
            <a:r>
              <a:rPr kumimoji="1" lang="en-US" altLang="ja-JP" dirty="0"/>
              <a:t>※</a:t>
            </a:r>
            <a:r>
              <a:rPr kumimoji="1" lang="ja-JP" altLang="en-US" dirty="0"/>
              <a:t>手元の学生用資料内に答え書かせても</a:t>
            </a:r>
            <a:r>
              <a:rPr kumimoji="1" lang="en-US" altLang="ja-JP" dirty="0"/>
              <a:t>OK</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答えは～（</a:t>
            </a:r>
            <a:r>
              <a:rPr kumimoji="1" lang="en-US" altLang="ja-JP" dirty="0"/>
              <a:t>1</a:t>
            </a:r>
            <a:r>
              <a:rPr kumimoji="1" lang="ja-JP" altLang="en-US" dirty="0"/>
              <a:t>クリック、スライド読み上げ）</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では「順接」「逆接」とはどういうことなのかというと、例を見てもらうと分かりやすいと思います。</a:t>
            </a:r>
            <a:endParaRPr kumimoji="1" lang="en-US" altLang="ja-JP" dirty="0"/>
          </a:p>
          <a:p>
            <a:endParaRPr kumimoji="1" lang="en-US" altLang="ja-JP" dirty="0"/>
          </a:p>
          <a:p>
            <a:r>
              <a:rPr kumimoji="1" lang="ja-JP" altLang="en-US" dirty="0"/>
              <a:t>（順接の例部分を</a:t>
            </a:r>
            <a:r>
              <a:rPr kumimoji="1" lang="en-US" altLang="ja-JP" dirty="0"/>
              <a:t>1</a:t>
            </a:r>
            <a:r>
              <a:rPr kumimoji="1" lang="ja-JP" altLang="en-US" dirty="0"/>
              <a:t>クリックずつ読み上げ</a:t>
            </a:r>
            <a:r>
              <a:rPr kumimoji="1" lang="en-US" altLang="ja-JP" dirty="0"/>
              <a:t>※4</a:t>
            </a:r>
            <a:r>
              <a:rPr kumimoji="1" lang="ja-JP" altLang="en-US" dirty="0"/>
              <a:t>クリックで</a:t>
            </a:r>
            <a:r>
              <a:rPr kumimoji="1" lang="en-US" altLang="ja-JP" dirty="0"/>
              <a:t>STOP</a:t>
            </a:r>
            <a:r>
              <a:rPr kumimoji="1" lang="ja-JP" altLang="en-US" dirty="0"/>
              <a:t>）</a:t>
            </a:r>
            <a:endParaRPr kumimoji="1" lang="en-US" altLang="ja-JP" dirty="0"/>
          </a:p>
          <a:p>
            <a:r>
              <a:rPr kumimoji="1" lang="ja-JP" altLang="en-US" dirty="0"/>
              <a:t>つまり、文章の前部分で言っていることと後ろが＝でつながっている場合が順接を使っている文章になります。</a:t>
            </a:r>
            <a:endParaRPr kumimoji="1" lang="en-US" altLang="ja-JP" dirty="0"/>
          </a:p>
          <a:p>
            <a:endParaRPr kumimoji="1" lang="en-US" altLang="ja-JP" dirty="0"/>
          </a:p>
          <a:p>
            <a:r>
              <a:rPr kumimoji="1" lang="ja-JP" altLang="en-US" dirty="0"/>
              <a:t>それに対して逆接は～（逆接の例部分を</a:t>
            </a:r>
            <a:r>
              <a:rPr kumimoji="1" lang="en-US" altLang="ja-JP" dirty="0"/>
              <a:t>1</a:t>
            </a:r>
            <a:r>
              <a:rPr kumimoji="1" lang="ja-JP" altLang="en-US" dirty="0"/>
              <a:t>クリックずつ読み上げ）</a:t>
            </a:r>
            <a:endParaRPr kumimoji="1" lang="en-US" altLang="ja-JP" dirty="0"/>
          </a:p>
          <a:p>
            <a:r>
              <a:rPr kumimoji="1" lang="ja-JP" altLang="en-US" dirty="0"/>
              <a:t>つまり、逆接は文章の前部分で●●と言ったけど</a:t>
            </a:r>
            <a:r>
              <a:rPr kumimoji="1" lang="en-US" altLang="ja-JP" dirty="0"/>
              <a:t>…</a:t>
            </a:r>
            <a:r>
              <a:rPr kumimoji="1" lang="ja-JP" altLang="en-US" dirty="0"/>
              <a:t>というように前後が＝でつながらない場合に使われています。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皆さん、そもそも文章を書くことは得意ですか？苦手ですか？</a:t>
            </a:r>
            <a:endParaRPr lang="en-US" altLang="ja-JP" dirty="0"/>
          </a:p>
          <a:p>
            <a:pPr eaLnBrk="1" hangingPunct="1"/>
            <a:r>
              <a:rPr lang="ja-JP" altLang="en-US" dirty="0"/>
              <a:t>恐らく「得意ではないかも</a:t>
            </a:r>
            <a:r>
              <a:rPr lang="en-US" altLang="ja-JP" dirty="0"/>
              <a:t>…</a:t>
            </a:r>
            <a:r>
              <a:rPr lang="ja-JP" altLang="en-US" dirty="0"/>
              <a:t>」という人も多いのではないかと思います。</a:t>
            </a:r>
            <a:endParaRPr lang="en-US" altLang="ja-JP" dirty="0"/>
          </a:p>
          <a:p>
            <a:pPr eaLnBrk="1" hangingPunct="1"/>
            <a:endParaRPr lang="en-US" altLang="ja-JP" dirty="0"/>
          </a:p>
          <a:p>
            <a:pPr eaLnBrk="1" hangingPunct="1"/>
            <a:r>
              <a:rPr lang="ja-JP" altLang="en-US" dirty="0"/>
              <a:t>ただ、苦手だからといって文章を書くことから逃げることはできません。</a:t>
            </a:r>
            <a:endParaRPr lang="en-US" altLang="ja-JP" dirty="0"/>
          </a:p>
          <a:p>
            <a:pPr eaLnBrk="1" hangingPunct="1"/>
            <a:r>
              <a:rPr lang="ja-JP" altLang="en-US" dirty="0"/>
              <a:t>これから皆さんが専門学校で学ぶ中で、実はこれだけ文章を書く機会が発生します。</a:t>
            </a:r>
            <a:endParaRPr lang="en-US" altLang="ja-JP" dirty="0"/>
          </a:p>
          <a:p>
            <a:pPr eaLnBrk="1" hangingPunct="1"/>
            <a:r>
              <a:rPr lang="ja-JP" altLang="en-US" dirty="0"/>
              <a:t>（</a:t>
            </a:r>
            <a:r>
              <a:rPr lang="en-US" altLang="ja-JP" dirty="0"/>
              <a:t>1</a:t>
            </a:r>
            <a:r>
              <a:rPr lang="ja-JP" altLang="en-US" dirty="0"/>
              <a:t>クリックずつ読み上げ）</a:t>
            </a:r>
            <a:endParaRPr lang="en-US" altLang="ja-JP"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「順接」「逆接」のように、文章は「接続語」がうまく使えていないと</a:t>
            </a:r>
            <a:endParaRPr kumimoji="1" lang="en-US" altLang="ja-JP" dirty="0"/>
          </a:p>
          <a:p>
            <a:r>
              <a:rPr kumimoji="1" lang="ja-JP" altLang="en-US" dirty="0"/>
              <a:t>言いたいことはあるはずなのに</a:t>
            </a:r>
            <a:r>
              <a:rPr kumimoji="1" lang="en-US" altLang="ja-JP" dirty="0"/>
              <a:t>『</a:t>
            </a:r>
            <a:r>
              <a:rPr kumimoji="1" lang="ja-JP" altLang="en-US" dirty="0"/>
              <a:t>なんか変だな</a:t>
            </a:r>
            <a:r>
              <a:rPr kumimoji="1" lang="en-US" altLang="ja-JP" dirty="0"/>
              <a:t>…</a:t>
            </a:r>
            <a:r>
              <a:rPr kumimoji="1" lang="ja-JP" altLang="en-US" dirty="0"/>
              <a:t>？</a:t>
            </a:r>
            <a:r>
              <a:rPr kumimoji="1" lang="en-US" altLang="ja-JP" dirty="0"/>
              <a:t>』『</a:t>
            </a:r>
            <a:r>
              <a:rPr kumimoji="1" lang="ja-JP" altLang="en-US" dirty="0"/>
              <a:t>うまく伝わっていないな</a:t>
            </a:r>
            <a:r>
              <a:rPr kumimoji="1" lang="en-US" altLang="ja-JP" dirty="0"/>
              <a:t>…</a:t>
            </a:r>
            <a:r>
              <a:rPr kumimoji="1" lang="ja-JP" altLang="en-US" dirty="0"/>
              <a:t>？</a:t>
            </a:r>
            <a:r>
              <a:rPr kumimoji="1" lang="en-US" altLang="ja-JP" dirty="0"/>
              <a:t>』</a:t>
            </a:r>
            <a:r>
              <a:rPr kumimoji="1" lang="ja-JP" altLang="en-US" dirty="0"/>
              <a:t>といった現象が起きてしまいます。</a:t>
            </a:r>
            <a:endParaRPr kumimoji="1" lang="en-US" altLang="ja-JP" dirty="0"/>
          </a:p>
          <a:p>
            <a:r>
              <a:rPr kumimoji="1" lang="ja-JP" altLang="en-US" dirty="0"/>
              <a:t>なので、こういった接続語も含め、第</a:t>
            </a:r>
            <a:r>
              <a:rPr kumimoji="1" lang="en-US" altLang="ja-JP" dirty="0"/>
              <a:t>1</a:t>
            </a:r>
            <a:r>
              <a:rPr kumimoji="1" lang="ja-JP" altLang="en-US" dirty="0"/>
              <a:t>章でもやったような「文法」が大切だと言われている訳です。</a:t>
            </a:r>
            <a:endParaRPr kumimoji="1" lang="en-US" altLang="ja-JP" dirty="0"/>
          </a:p>
          <a:p>
            <a:endParaRPr kumimoji="1" lang="en-US" altLang="ja-JP" dirty="0"/>
          </a:p>
          <a:p>
            <a:r>
              <a:rPr kumimoji="1" lang="ja-JP" altLang="en-US" dirty="0"/>
              <a:t>ただ、この接続語だけでも色んな種類があります。なので、今すぐすべてを覚える必要はありません。</a:t>
            </a:r>
            <a:endParaRPr kumimoji="1" lang="en-US" altLang="ja-JP" dirty="0"/>
          </a:p>
          <a:p>
            <a:r>
              <a:rPr kumimoji="1" lang="ja-JP" altLang="en-US" dirty="0"/>
              <a:t>今回皆さんに配っている手元の資料に、緑の表でよく使うであろう接続語の一覧を載せておきました。</a:t>
            </a:r>
            <a:endParaRPr kumimoji="1" lang="en-US" altLang="ja-JP" dirty="0"/>
          </a:p>
          <a:p>
            <a:r>
              <a:rPr kumimoji="1" lang="ja-JP" altLang="en-US" dirty="0"/>
              <a:t>まずは「迷ったらこの表を取り出す！そして探す！」で構わないので、使いながら覚えていくようにしましょう。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恐らく表を見てもらうと、皆さんが普段から使っている語彙がたくさんあると思います。</a:t>
            </a:r>
            <a:endParaRPr kumimoji="1" lang="en-US" altLang="ja-JP" dirty="0"/>
          </a:p>
          <a:p>
            <a:r>
              <a:rPr kumimoji="1" lang="ja-JP" altLang="en-US" dirty="0"/>
              <a:t>でも「ただなんとなく」使っていたものも多いと思うので、ぜひこの表を基に正しい使い方ができるようにしましょう。</a:t>
            </a:r>
            <a:endParaRPr kumimoji="1" lang="en-US" altLang="ja-JP" dirty="0"/>
          </a:p>
          <a:p>
            <a:r>
              <a:rPr kumimoji="1" lang="ja-JP" altLang="en-US" dirty="0"/>
              <a:t>★時間があれば全スライド読み合わせでも</a:t>
            </a:r>
            <a:r>
              <a:rPr kumimoji="1" lang="en-US" altLang="ja-JP" dirty="0"/>
              <a:t>OK</a:t>
            </a:r>
            <a:r>
              <a:rPr kumimoji="1" lang="ja-JP" altLang="en-US" dirty="0"/>
              <a:t>（</a:t>
            </a:r>
            <a:r>
              <a:rPr kumimoji="1" lang="en-US" altLang="ja-JP" dirty="0"/>
              <a:t>or</a:t>
            </a:r>
            <a:r>
              <a:rPr kumimoji="1" lang="ja-JP" altLang="en-US" dirty="0"/>
              <a:t>各自に読ませる時間にする）</a:t>
            </a:r>
            <a:endParaRPr kumimoji="1" lang="en-US" altLang="ja-JP" dirty="0"/>
          </a:p>
          <a:p>
            <a:r>
              <a:rPr kumimoji="1" lang="ja-JP" altLang="en-US" dirty="0"/>
              <a:t>★時間がなければ～スライド</a:t>
            </a:r>
            <a:r>
              <a:rPr kumimoji="1" lang="en-US" altLang="ja-JP" dirty="0"/>
              <a:t>54</a:t>
            </a:r>
            <a:r>
              <a:rPr kumimoji="1" lang="ja-JP" altLang="en-US" dirty="0"/>
              <a:t>までは「見ておいてね」で飛ばして</a:t>
            </a:r>
            <a:r>
              <a:rPr kumimoji="1" lang="en-US" altLang="ja-JP" dirty="0"/>
              <a:t>OK</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51</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p12</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では最後に「要点」と「段落の役割」について学んでおきましょう。</a:t>
            </a:r>
            <a:endParaRPr kumimoji="1" lang="en-US" altLang="ja-JP" dirty="0"/>
          </a:p>
          <a:p>
            <a:r>
              <a:rPr kumimoji="1" lang="ja-JP" altLang="en-US" dirty="0"/>
              <a:t>この辺りも単語を聞くだけで嫌になる人もいるかもしれませんが</a:t>
            </a:r>
            <a:r>
              <a:rPr kumimoji="1" lang="en-US" altLang="ja-JP" dirty="0"/>
              <a:t>…</a:t>
            </a:r>
          </a:p>
          <a:p>
            <a:endParaRPr kumimoji="1" lang="en-US" altLang="ja-JP" dirty="0"/>
          </a:p>
          <a:p>
            <a:r>
              <a:rPr kumimoji="1" lang="ja-JP" altLang="en-US" dirty="0"/>
              <a:t>ただ、特に長い文章をきちんと理解するには、</a:t>
            </a:r>
            <a:endParaRPr kumimoji="1" lang="en-US" altLang="ja-JP" dirty="0"/>
          </a:p>
          <a:p>
            <a:r>
              <a:rPr kumimoji="1" lang="ja-JP" altLang="en-US" dirty="0"/>
              <a:t>段落ごとの要点と段落の役割を分かっていることが理解への近道になります。</a:t>
            </a:r>
            <a:endParaRPr kumimoji="1" lang="en-US" altLang="ja-JP" dirty="0"/>
          </a:p>
          <a:p>
            <a:endParaRPr kumimoji="1" lang="en-US" altLang="ja-JP" dirty="0"/>
          </a:p>
          <a:p>
            <a:r>
              <a:rPr kumimoji="1" lang="ja-JP" altLang="en-US" dirty="0"/>
              <a:t>ではまず「要点」とは、要点はその段落で最も重要な部分のことです。</a:t>
            </a:r>
            <a:endParaRPr kumimoji="1" lang="en-US" altLang="ja-JP" dirty="0"/>
          </a:p>
          <a:p>
            <a:r>
              <a:rPr kumimoji="1" lang="ja-JP" altLang="en-US" dirty="0"/>
              <a:t>どういうことかというと</a:t>
            </a:r>
            <a:r>
              <a:rPr kumimoji="1" lang="en-US" altLang="ja-JP" dirty="0"/>
              <a:t>…</a:t>
            </a:r>
            <a:r>
              <a:rPr kumimoji="1" lang="ja-JP" altLang="en-US" dirty="0"/>
              <a:t>（スライド読み上げ）</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では皆さん、次の①～⑤の中で、文章の要点＝なくしてしまうと文章の大事な意味が</a:t>
            </a:r>
            <a:endParaRPr kumimoji="1" lang="en-US" altLang="ja-JP" dirty="0"/>
          </a:p>
          <a:p>
            <a:r>
              <a:rPr kumimoji="1" lang="ja-JP" altLang="en-US" dirty="0"/>
              <a:t>失われてしまう部分に当たる番号かどれか、すべて選んでみてください。→</a:t>
            </a:r>
            <a:r>
              <a:rPr kumimoji="1" lang="en-US" altLang="ja-JP" dirty="0"/>
              <a:t>1</a:t>
            </a:r>
            <a:r>
              <a:rPr kumimoji="1" lang="ja-JP" altLang="en-US" dirty="0"/>
              <a:t>クリックして文章読み上げ</a:t>
            </a:r>
          </a:p>
          <a:p>
            <a:r>
              <a:rPr kumimoji="1" lang="ja-JP" altLang="en-US" dirty="0"/>
              <a:t>★個人で考えさせても良いし、グループ（ペア）等で考えさせても</a:t>
            </a:r>
            <a:r>
              <a:rPr kumimoji="1" lang="en-US" altLang="ja-JP" dirty="0"/>
              <a:t>OK</a:t>
            </a:r>
            <a:r>
              <a:rPr kumimoji="1" lang="ja-JP" altLang="en-US" dirty="0"/>
              <a:t>（目安</a:t>
            </a:r>
            <a:r>
              <a:rPr kumimoji="1" lang="en-US" altLang="ja-JP" dirty="0"/>
              <a:t>5</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答えは②③④でした。言い換えると、（</a:t>
            </a:r>
            <a:r>
              <a:rPr kumimoji="1" lang="en-US" altLang="ja-JP" dirty="0"/>
              <a:t>1</a:t>
            </a:r>
            <a:r>
              <a:rPr kumimoji="1" lang="ja-JP" altLang="en-US" dirty="0"/>
              <a:t>クリック）①⑤はなくても通じるということですね。</a:t>
            </a:r>
            <a:endParaRPr kumimoji="1" lang="en-US" altLang="ja-JP" dirty="0"/>
          </a:p>
          <a:p>
            <a:r>
              <a:rPr kumimoji="1" lang="ja-JP" altLang="en-US" dirty="0"/>
              <a:t>つまり、この文章の要点は「集合住宅に、カタカナで書かれた外来語が使われることが多い」でした。</a:t>
            </a:r>
            <a:endParaRPr kumimoji="1" lang="en-US" altLang="ja-JP" dirty="0"/>
          </a:p>
          <a:p>
            <a:r>
              <a:rPr kumimoji="1" lang="ja-JP" altLang="en-US" dirty="0"/>
              <a:t>このように、要点とは</a:t>
            </a:r>
            <a:r>
              <a:rPr kumimoji="1" lang="en-US" altLang="ja-JP" dirty="0"/>
              <a:t>1</a:t>
            </a:r>
            <a:r>
              <a:rPr kumimoji="1" lang="ja-JP" altLang="en-US" dirty="0"/>
              <a:t>つの文章の中で</a:t>
            </a:r>
            <a:r>
              <a:rPr kumimoji="1" lang="en-US" altLang="ja-JP" dirty="0"/>
              <a:t>”</a:t>
            </a:r>
            <a:r>
              <a:rPr kumimoji="1" lang="ja-JP" altLang="en-US" dirty="0"/>
              <a:t>この部分がないと絶対に意味が通じない！</a:t>
            </a:r>
            <a:r>
              <a:rPr kumimoji="1" lang="en-US" altLang="ja-JP" dirty="0"/>
              <a:t>”</a:t>
            </a:r>
            <a:r>
              <a:rPr kumimoji="1" lang="ja-JP" altLang="en-US" dirty="0"/>
              <a:t>という部分のことなのです。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では続いて、段落の役割について考えてみましょう。</a:t>
            </a:r>
            <a:endParaRPr kumimoji="1" lang="en-US" altLang="ja-JP" dirty="0"/>
          </a:p>
          <a:p>
            <a:r>
              <a:rPr kumimoji="1" lang="ja-JP" altLang="en-US" dirty="0"/>
              <a:t>そもそも段落とは、長い文章を内容ごとに分けたときの区切りのことです。</a:t>
            </a:r>
            <a:endParaRPr kumimoji="1" lang="en-US" altLang="ja-JP" dirty="0"/>
          </a:p>
          <a:p>
            <a:endParaRPr kumimoji="1" lang="en-US" altLang="ja-JP" dirty="0"/>
          </a:p>
          <a:p>
            <a:r>
              <a:rPr kumimoji="1" lang="ja-JP" altLang="en-US" dirty="0"/>
              <a:t>じゃあ、その段落でわけられた短い文章にそれぞれどんな意味があるのか？が、</a:t>
            </a:r>
            <a:endParaRPr kumimoji="1" lang="en-US" altLang="ja-JP" dirty="0"/>
          </a:p>
          <a:p>
            <a:r>
              <a:rPr kumimoji="1" lang="ja-JP" altLang="en-US" dirty="0"/>
              <a:t>段落の「役割」を理解することになります。</a:t>
            </a:r>
            <a:endParaRPr kumimoji="1" lang="en-US" altLang="ja-JP" dirty="0"/>
          </a:p>
          <a:p>
            <a:endParaRPr kumimoji="1" lang="en-US" altLang="ja-JP" dirty="0"/>
          </a:p>
          <a:p>
            <a:r>
              <a:rPr kumimoji="1" lang="ja-JP" altLang="en-US" dirty="0"/>
              <a:t>さて、ではここでも問題です。</a:t>
            </a:r>
            <a:endParaRPr kumimoji="1" lang="en-US" altLang="ja-JP" dirty="0"/>
          </a:p>
          <a:p>
            <a:r>
              <a:rPr kumimoji="1" lang="ja-JP" altLang="en-US" dirty="0"/>
              <a:t>今から映す文章は</a:t>
            </a:r>
            <a:r>
              <a:rPr kumimoji="1" lang="en-US" altLang="ja-JP" dirty="0"/>
              <a:t>2</a:t>
            </a:r>
            <a:r>
              <a:rPr kumimoji="1" lang="ja-JP" altLang="en-US" dirty="0"/>
              <a:t>つの段落で構成されています。</a:t>
            </a:r>
            <a:endParaRPr kumimoji="1" lang="en-US" altLang="ja-JP" dirty="0"/>
          </a:p>
          <a:p>
            <a:r>
              <a:rPr kumimoji="1" lang="ja-JP" altLang="en-US" dirty="0"/>
              <a:t>それぞれの段落の役割は次のアイウのうちどれでしょう？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a:t>
            </a:r>
            <a:r>
              <a:rPr lang="en-US" altLang="ja-JP" dirty="0"/>
              <a:t>1</a:t>
            </a:r>
            <a:r>
              <a:rPr lang="ja-JP" altLang="en-US" dirty="0"/>
              <a:t>クリック）</a:t>
            </a:r>
            <a:endParaRPr lang="en-US" altLang="ja-JP" dirty="0"/>
          </a:p>
          <a:p>
            <a:pPr eaLnBrk="1" hangingPunct="1"/>
            <a:r>
              <a:rPr lang="ja-JP" altLang="en-US" dirty="0"/>
              <a:t>つまり、これからの学校生活で「文章力」は常に必要な能力といえます。</a:t>
            </a:r>
            <a:endParaRPr lang="ja-JP" altLang="ja-JP"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★個人で考えさせても良いし、グループ（ペア）等で考えさせても</a:t>
            </a:r>
            <a:r>
              <a:rPr kumimoji="1" lang="en-US" altLang="ja-JP" dirty="0"/>
              <a:t>OK</a:t>
            </a:r>
            <a:r>
              <a:rPr kumimoji="1" lang="ja-JP" altLang="en-US" dirty="0"/>
              <a:t>（目安</a:t>
            </a:r>
            <a:r>
              <a:rPr kumimoji="1" lang="en-US" altLang="ja-JP" dirty="0"/>
              <a:t>5</a:t>
            </a:r>
            <a:r>
              <a:rPr kumimoji="1" lang="ja-JP" altLang="en-US" dirty="0"/>
              <a:t>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答えは、（</a:t>
            </a:r>
            <a:r>
              <a:rPr kumimoji="1" lang="en-US" altLang="ja-JP" dirty="0"/>
              <a:t>1</a:t>
            </a:r>
            <a:r>
              <a:rPr kumimoji="1" lang="ja-JP" altLang="en-US" dirty="0"/>
              <a:t>クリック）第</a:t>
            </a:r>
            <a:r>
              <a:rPr kumimoji="1" lang="en-US" altLang="ja-JP" dirty="0"/>
              <a:t>1</a:t>
            </a:r>
            <a:r>
              <a:rPr kumimoji="1" lang="ja-JP" altLang="en-US" dirty="0"/>
              <a:t>段落がア、（</a:t>
            </a:r>
            <a:r>
              <a:rPr kumimoji="1" lang="en-US" altLang="ja-JP" dirty="0"/>
              <a:t>1</a:t>
            </a:r>
            <a:r>
              <a:rPr kumimoji="1" lang="ja-JP" altLang="en-US" dirty="0"/>
              <a:t>クリック）第</a:t>
            </a:r>
            <a:r>
              <a:rPr kumimoji="1" lang="en-US" altLang="ja-JP" dirty="0"/>
              <a:t>2</a:t>
            </a:r>
            <a:r>
              <a:rPr kumimoji="1" lang="ja-JP" altLang="en-US" dirty="0"/>
              <a:t>段落がウでした。</a:t>
            </a:r>
            <a:endParaRPr kumimoji="1" lang="en-US" altLang="ja-JP" dirty="0"/>
          </a:p>
          <a:p>
            <a:r>
              <a:rPr kumimoji="1" lang="ja-JP" altLang="en-US" dirty="0"/>
              <a:t>第</a:t>
            </a:r>
            <a:r>
              <a:rPr kumimoji="1" lang="en-US" altLang="ja-JP" dirty="0"/>
              <a:t>1</a:t>
            </a:r>
            <a:r>
              <a:rPr kumimoji="1" lang="ja-JP" altLang="en-US" dirty="0"/>
              <a:t>段落では文章の最後に「なぜ外来語が使われるのだろう」とあるので、</a:t>
            </a:r>
            <a:endParaRPr kumimoji="1" lang="en-US" altLang="ja-JP" dirty="0"/>
          </a:p>
          <a:p>
            <a:r>
              <a:rPr kumimoji="1" lang="ja-JP" altLang="en-US" dirty="0"/>
              <a:t>問題を提起＝問題を投げかけているのでアになります。</a:t>
            </a:r>
            <a:endParaRPr kumimoji="1" lang="en-US" altLang="ja-JP" dirty="0"/>
          </a:p>
          <a:p>
            <a:endParaRPr kumimoji="1" lang="en-US" altLang="ja-JP" dirty="0"/>
          </a:p>
          <a:p>
            <a:r>
              <a:rPr kumimoji="1" lang="ja-JP" altLang="en-US" dirty="0"/>
              <a:t>それに対して、第</a:t>
            </a:r>
            <a:r>
              <a:rPr kumimoji="1" lang="en-US" altLang="ja-JP" dirty="0"/>
              <a:t>2</a:t>
            </a:r>
            <a:r>
              <a:rPr kumimoji="1" lang="ja-JP" altLang="en-US" dirty="0"/>
              <a:t>段落では「外来語がもつ特別な効果を利用するためだ」とあり、</a:t>
            </a:r>
            <a:endParaRPr kumimoji="1" lang="en-US" altLang="ja-JP" dirty="0"/>
          </a:p>
          <a:p>
            <a:r>
              <a:rPr kumimoji="1" lang="ja-JP" altLang="en-US" dirty="0"/>
              <a:t>第</a:t>
            </a:r>
            <a:r>
              <a:rPr kumimoji="1" lang="en-US" altLang="ja-JP" dirty="0"/>
              <a:t>1</a:t>
            </a:r>
            <a:r>
              <a:rPr kumimoji="1" lang="ja-JP" altLang="en-US" dirty="0"/>
              <a:t>段落で疑問に思ったことに対して解答しているのでウとなります。</a:t>
            </a:r>
            <a:endParaRPr kumimoji="1" lang="en-US" altLang="ja-JP" dirty="0"/>
          </a:p>
          <a:p>
            <a:endParaRPr kumimoji="1" lang="en-US" altLang="ja-JP" dirty="0"/>
          </a:p>
          <a:p>
            <a:r>
              <a:rPr kumimoji="1" lang="ja-JP" altLang="en-US" dirty="0"/>
              <a:t>このように、まずは段落ごとに要点はどこなのかをチェックし、</a:t>
            </a:r>
            <a:endParaRPr kumimoji="1" lang="en-US" altLang="ja-JP" dirty="0"/>
          </a:p>
          <a:p>
            <a:r>
              <a:rPr kumimoji="1" lang="ja-JP" altLang="en-US" dirty="0"/>
              <a:t>そしてその要点は</a:t>
            </a:r>
            <a:r>
              <a:rPr kumimoji="1" lang="en-US" altLang="ja-JP" dirty="0"/>
              <a:t>”</a:t>
            </a:r>
            <a:r>
              <a:rPr kumimoji="1" lang="ja-JP" altLang="en-US" dirty="0"/>
              <a:t>つまり何を言っているのか</a:t>
            </a:r>
            <a:r>
              <a:rPr kumimoji="1" lang="en-US" altLang="ja-JP" dirty="0"/>
              <a:t>”</a:t>
            </a:r>
            <a:r>
              <a:rPr kumimoji="1" lang="ja-JP" altLang="en-US" dirty="0"/>
              <a:t>が分かるようになっていきましょう。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では最後に、「要旨をとらえる」ということについて</a:t>
            </a:r>
            <a:r>
              <a:rPr kumimoji="1" lang="en-US" altLang="ja-JP" dirty="0"/>
              <a:t>…</a:t>
            </a:r>
          </a:p>
          <a:p>
            <a:r>
              <a:rPr kumimoji="1" lang="ja-JP" altLang="en-US" dirty="0"/>
              <a:t>「要旨」とは「文章全体の主旨をとらえたもの」、つまり「筆者がいちばん伝えたいこと」です。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そして（スライド読み上げ）</a:t>
            </a:r>
            <a:endParaRPr kumimoji="1" lang="en-US" altLang="ja-JP" dirty="0"/>
          </a:p>
          <a:p>
            <a:endParaRPr kumimoji="1" lang="en-US" altLang="ja-JP" dirty="0"/>
          </a:p>
          <a:p>
            <a:r>
              <a:rPr kumimoji="1" lang="ja-JP" altLang="en-US" dirty="0"/>
              <a:t>なので、まずは段落ごとの要点を確認し、その要点は何を言っているのか理解する、</a:t>
            </a:r>
            <a:endParaRPr kumimoji="1" lang="en-US" altLang="ja-JP" dirty="0"/>
          </a:p>
          <a:p>
            <a:r>
              <a:rPr kumimoji="1" lang="ja-JP" altLang="en-US" dirty="0"/>
              <a:t>そして最後にそれぞれの要点を集めた時「じゃあこの文章は何が言いたいのか」を理解しましょうということです。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20</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p12-15</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a:defRPr/>
            </a:pPr>
            <a:fld id="{369A0247-ADAC-4D6C-B3B4-76615E79D6A0}" type="slidenum">
              <a:rPr lang="en-US" altLang="ja-JP" smtClean="0">
                <a:solidFill>
                  <a:prstClr val="black"/>
                </a:solidFill>
              </a:rPr>
              <a:pPr>
                <a:defRPr/>
              </a:pPr>
              <a:t>64</a:t>
            </a:fld>
            <a:endParaRPr lang="en-US" altLang="ja-JP" dirty="0">
              <a:solidFill>
                <a:prstClr val="black"/>
              </a:solidFill>
            </a:endParaRPr>
          </a:p>
        </p:txBody>
      </p:sp>
    </p:spTree>
    <p:extLst>
      <p:ext uri="{BB962C8B-B14F-4D97-AF65-F5344CB8AC3E}">
        <p14:creationId xmlns:p14="http://schemas.microsoft.com/office/powerpoint/2010/main" val="3513054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さて、ここまでは主に「文章の読み取り」に関する内容を学んできましたが、</a:t>
            </a:r>
            <a:endParaRPr kumimoji="1" lang="en-US" altLang="ja-JP" dirty="0"/>
          </a:p>
          <a:p>
            <a:r>
              <a:rPr kumimoji="1" lang="ja-JP" altLang="en-US" dirty="0"/>
              <a:t>第</a:t>
            </a:r>
            <a:r>
              <a:rPr kumimoji="1" lang="en-US" altLang="ja-JP" dirty="0"/>
              <a:t>4</a:t>
            </a:r>
            <a:r>
              <a:rPr kumimoji="1" lang="ja-JP" altLang="en-US" dirty="0"/>
              <a:t>章からはいよいよ「文章作成」に関する内容を学んでいきます。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第</a:t>
            </a:r>
            <a:r>
              <a:rPr lang="en-US" altLang="ja-JP" dirty="0"/>
              <a:t>4</a:t>
            </a:r>
            <a:r>
              <a:rPr lang="ja-JP" altLang="en-US" dirty="0"/>
              <a:t>章では、自分の考えやメッセージを目上の人に分かりやすく伝えるための書き方を学びます。</a:t>
            </a:r>
            <a:endParaRPr lang="en-US" altLang="ja-JP" dirty="0"/>
          </a:p>
          <a:p>
            <a:pPr eaLnBrk="1" hangingPunct="1"/>
            <a:r>
              <a:rPr lang="ja-JP" altLang="en-US" dirty="0"/>
              <a:t>また、書いたあとに見直しをするコツも学んでいきます。</a:t>
            </a:r>
            <a:endParaRPr lang="en-US" altLang="ja-JP" dirty="0"/>
          </a:p>
          <a:p>
            <a:pPr eaLnBrk="1" hangingPunct="1"/>
            <a:endParaRPr lang="en-US" altLang="ja-JP" dirty="0"/>
          </a:p>
          <a:p>
            <a:pPr eaLnBrk="1" hangingPunct="1"/>
            <a:r>
              <a:rPr lang="ja-JP" altLang="en-US" dirty="0"/>
              <a:t>まさに皆さんが</a:t>
            </a:r>
            <a:r>
              <a:rPr lang="ja-JP" altLang="en-US" b="1" dirty="0"/>
              <a:t>社会人になると毎日使うようになるビジネスメール</a:t>
            </a:r>
            <a:r>
              <a:rPr lang="ja-JP" altLang="en-US" b="0" dirty="0"/>
              <a:t>等で必要になってくる力です。</a:t>
            </a:r>
            <a:endParaRPr lang="en-US" altLang="ja-JP" b="0" dirty="0"/>
          </a:p>
          <a:p>
            <a:pPr eaLnBrk="1" hangingPunct="1"/>
            <a:endParaRPr lang="en-US" altLang="ja-JP" b="0" dirty="0"/>
          </a:p>
          <a:p>
            <a:pPr eaLnBrk="1" hangingPunct="1"/>
            <a:r>
              <a:rPr lang="ja-JP" altLang="en-US" b="0" dirty="0"/>
              <a:t>また、「文章を見直すコツ」もここできちんと学んでおくことで、</a:t>
            </a:r>
            <a:r>
              <a:rPr lang="ja-JP" altLang="en-US" b="1" dirty="0"/>
              <a:t>授業レポートや履歴書、自己</a:t>
            </a:r>
            <a:r>
              <a:rPr lang="en-US" altLang="ja-JP" b="1" dirty="0"/>
              <a:t>PR</a:t>
            </a:r>
            <a:r>
              <a:rPr lang="ja-JP" altLang="en-US" b="1" dirty="0"/>
              <a:t>等への朱入れ</a:t>
            </a:r>
            <a:r>
              <a:rPr lang="ja-JP" altLang="en-US" b="0" dirty="0"/>
              <a:t>も格段に減るはずです。</a:t>
            </a:r>
            <a:endParaRPr lang="en-US" altLang="ja-JP" b="0" dirty="0"/>
          </a:p>
          <a:p>
            <a:pPr eaLnBrk="1" hangingPunct="1"/>
            <a:r>
              <a:rPr lang="ja-JP" altLang="en-US" b="0" dirty="0"/>
              <a:t>それによって、皆さんのストレス軽減にもつながりますし、何より「文章を一から書き直す」という無駄な時間も減ります。</a:t>
            </a:r>
            <a:endParaRPr lang="en-US" altLang="ja-JP" b="0" dirty="0"/>
          </a:p>
          <a:p>
            <a:pPr eaLnBrk="1" hangingPunct="1"/>
            <a:r>
              <a:rPr lang="ja-JP" altLang="en-US" b="0" dirty="0"/>
              <a:t>ぜひこの授業のうちにコツを掴んで、実際の場面で使えるようにしておきましょう！</a:t>
            </a:r>
            <a:endParaRPr lang="en-US" altLang="ja-JP" b="0" dirty="0"/>
          </a:p>
          <a:p>
            <a:pPr eaLnBrk="1" hangingPunct="1"/>
            <a:endParaRPr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t>---</a:t>
            </a:r>
            <a:r>
              <a:rPr lang="ja-JP" altLang="en-US" b="1" dirty="0"/>
              <a:t>太字部分は各学科の実態に合わせて変更してください</a:t>
            </a:r>
            <a:r>
              <a:rPr lang="en-US" altLang="ja-JP" b="1" dirty="0"/>
              <a:t>---</a:t>
            </a:r>
          </a:p>
          <a:p>
            <a:pPr eaLnBrk="1" hangingPunct="1"/>
            <a:r>
              <a:rPr lang="en-US" altLang="ja-JP" b="0" dirty="0"/>
              <a:t>Ex.</a:t>
            </a:r>
            <a:r>
              <a:rPr lang="ja-JP" altLang="en-US" b="0" dirty="0"/>
              <a:t>看護・医療系</a:t>
            </a:r>
            <a:endParaRPr lang="en-US" altLang="ja-JP" b="0" dirty="0"/>
          </a:p>
          <a:p>
            <a:pPr eaLnBrk="1" hangingPunct="1"/>
            <a:r>
              <a:rPr lang="ja-JP" altLang="en-US" b="0" dirty="0"/>
              <a:t>・実際の申し送り、看護記録、インシデントレポート、実習記録など</a:t>
            </a:r>
            <a:endParaRPr lang="en-US" altLang="ja-JP" b="0" dirty="0"/>
          </a:p>
          <a:p>
            <a:pPr eaLnBrk="1" hangingPunct="1"/>
            <a:r>
              <a:rPr lang="ja-JP" altLang="en-US" b="0" dirty="0"/>
              <a:t>・先生や先輩からの指摘（ダメ出し）</a:t>
            </a:r>
            <a:endParaRPr lang="en-US" altLang="ja-JP" b="0" dirty="0"/>
          </a:p>
        </p:txBody>
      </p:sp>
    </p:spTree>
    <p:extLst>
      <p:ext uri="{BB962C8B-B14F-4D97-AF65-F5344CB8AC3E}">
        <p14:creationId xmlns:p14="http://schemas.microsoft.com/office/powerpoint/2010/main" val="23360879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ではまずは、手紙を書く時の「型」について学んでいきます。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indent="0">
              <a:buNone/>
            </a:pPr>
            <a:r>
              <a:rPr kumimoji="1" lang="ja-JP" altLang="en-US" dirty="0"/>
              <a:t>では問題です。</a:t>
            </a:r>
            <a:r>
              <a:rPr lang="ja-JP" altLang="en-US" sz="1200" b="0" dirty="0"/>
              <a:t>右</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の手紙の①</a:t>
            </a:r>
            <a:r>
              <a:rPr lang="ja-JP" altLang="en-US" sz="1200" b="0" dirty="0"/>
              <a:t>②</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には、「</a:t>
            </a:r>
            <a:r>
              <a:rPr lang="ja-JP" altLang="en-US" sz="1200" b="0" dirty="0"/>
              <a:t>頭語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t>結語</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0" dirty="0"/>
              <a:t>が</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入ります。</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正しい組み合わせは</a:t>
            </a:r>
            <a:r>
              <a:rPr lang="ja-JP" altLang="en-US" sz="1200" b="0" dirty="0"/>
              <a:t>どれ</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でしょうか？（少し考えさせる→分かるひと挙手→指名でも</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OK</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恐らく分からない人がほとんどだと思われる</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正解は（</a:t>
            </a:r>
            <a:r>
              <a:rPr kumimoji="1" lang="en-US" altLang="ja-JP" dirty="0"/>
              <a:t>1</a:t>
            </a:r>
            <a:r>
              <a:rPr kumimoji="1" lang="ja-JP" altLang="en-US" dirty="0"/>
              <a:t>クリック）①頭語が「拝啓」、②結語が「敬具」です。</a:t>
            </a:r>
            <a:endParaRPr kumimoji="1" lang="en-US" altLang="ja-JP" dirty="0"/>
          </a:p>
          <a:p>
            <a:r>
              <a:rPr kumimoji="1" lang="ja-JP" altLang="en-US" dirty="0"/>
              <a:t>何となく言葉だけは聞いたことがある人も多いのではないでしょうか。</a:t>
            </a:r>
            <a:endParaRPr kumimoji="1" lang="en-US" altLang="ja-JP" dirty="0"/>
          </a:p>
          <a:p>
            <a:endParaRPr kumimoji="1" lang="en-US" altLang="ja-JP" dirty="0"/>
          </a:p>
          <a:p>
            <a:r>
              <a:rPr lang="ja-JP" altLang="en-US" b="0" i="0" dirty="0">
                <a:solidFill>
                  <a:srgbClr val="333333"/>
                </a:solidFill>
                <a:effectLst/>
                <a:latin typeface="ヒラギノ角ゴ Pro W3"/>
              </a:rPr>
              <a:t>頭語とは、手紙の冒頭に書く「こんにちは」にあたる言葉です。</a:t>
            </a:r>
            <a:br>
              <a:rPr lang="ja-JP" altLang="en-US" dirty="0"/>
            </a:br>
            <a:r>
              <a:rPr lang="ja-JP" altLang="en-US" dirty="0"/>
              <a:t>そして</a:t>
            </a:r>
            <a:r>
              <a:rPr lang="ja-JP" altLang="en-US" b="0" i="0" dirty="0">
                <a:solidFill>
                  <a:srgbClr val="333333"/>
                </a:solidFill>
                <a:effectLst/>
                <a:latin typeface="ヒラギノ角ゴ Pro W3"/>
              </a:rPr>
              <a:t>結語も、手紙の結びに書く「さようなら」にあたる言葉で、頭語に対応した言葉を使うのがルールとなっています。</a:t>
            </a:r>
            <a:endParaRPr lang="en-US" altLang="ja-JP" b="0" i="0" dirty="0">
              <a:solidFill>
                <a:srgbClr val="333333"/>
              </a:solidFill>
              <a:effectLst/>
              <a:latin typeface="ヒラギノ角ゴ Pro W3"/>
            </a:endParaRPr>
          </a:p>
          <a:p>
            <a:r>
              <a:rPr lang="ja-JP" altLang="en-US" b="0" i="0" dirty="0">
                <a:solidFill>
                  <a:srgbClr val="333333"/>
                </a:solidFill>
                <a:effectLst/>
                <a:latin typeface="ヒラギノ角ゴ Pro W3"/>
              </a:rPr>
              <a:t>手紙を書く際には、この頭語・結語を使うのが一般的となっていますので知識として知っておきましょう。</a:t>
            </a:r>
            <a:endParaRPr lang="en-US" altLang="ja-JP" b="0" i="0" dirty="0">
              <a:solidFill>
                <a:srgbClr val="333333"/>
              </a:solidFill>
              <a:effectLst/>
              <a:latin typeface="ヒラギノ角ゴ Pro W3"/>
            </a:endParaRPr>
          </a:p>
          <a:p>
            <a:r>
              <a:rPr lang="en-US" altLang="ja-JP" b="0" i="0" dirty="0">
                <a:solidFill>
                  <a:srgbClr val="333333"/>
                </a:solidFill>
                <a:effectLst/>
                <a:latin typeface="ヒラギノ角ゴ Pro W3"/>
              </a:rPr>
              <a:t>※</a:t>
            </a:r>
            <a:r>
              <a:rPr lang="ja-JP" altLang="en-US" b="0" i="0" dirty="0">
                <a:solidFill>
                  <a:srgbClr val="333333"/>
                </a:solidFill>
                <a:effectLst/>
                <a:latin typeface="ヒラギノ角ゴ Pro W3"/>
              </a:rPr>
              <a:t>手紙を手書きする機会は少ないと思うけど、一般企業であればクレーム対応でのおわび状、</a:t>
            </a:r>
            <a:endParaRPr lang="en-US" altLang="ja-JP" b="0" i="0" dirty="0">
              <a:solidFill>
                <a:srgbClr val="333333"/>
              </a:solidFill>
              <a:effectLst/>
              <a:latin typeface="ヒラギノ角ゴ Pro W3"/>
            </a:endParaRPr>
          </a:p>
          <a:p>
            <a:r>
              <a:rPr lang="ja-JP" altLang="en-US" b="0" i="0" dirty="0">
                <a:solidFill>
                  <a:srgbClr val="333333"/>
                </a:solidFill>
                <a:effectLst/>
                <a:latin typeface="ヒラギノ角ゴ Pro W3"/>
              </a:rPr>
              <a:t>　医療系であれば患者さんやその親族、保育系であれば保護者宛に書くことがあるかもしれない等を補足できると良いかも</a:t>
            </a:r>
            <a:endParaRPr lang="en-US" altLang="ja-JP" b="0" i="0" dirty="0">
              <a:solidFill>
                <a:srgbClr val="333333"/>
              </a:solidFill>
              <a:effectLst/>
              <a:latin typeface="ヒラギノ角ゴ Pro W3"/>
            </a:endParaRPr>
          </a:p>
          <a:p>
            <a:br>
              <a:rPr lang="ja-JP" altLang="en-US" dirty="0"/>
            </a:br>
            <a:r>
              <a:rPr lang="ja-JP" altLang="en-US" dirty="0"/>
              <a:t>ただ、</a:t>
            </a:r>
            <a:r>
              <a:rPr lang="ja-JP" altLang="en-US" b="0" i="0" dirty="0">
                <a:solidFill>
                  <a:srgbClr val="333333"/>
                </a:solidFill>
                <a:effectLst/>
                <a:latin typeface="ヒラギノ角ゴ Pro W3"/>
              </a:rPr>
              <a:t>頭語・結語も手紙を出す相手や状況によって様々な表現方法があります。</a:t>
            </a:r>
            <a:endParaRPr lang="en-US" altLang="ja-JP" b="0" i="0" dirty="0">
              <a:solidFill>
                <a:srgbClr val="333333"/>
              </a:solidFill>
              <a:effectLst/>
              <a:latin typeface="ヒラギノ角ゴ Pro W3"/>
            </a:endParaRPr>
          </a:p>
          <a:p>
            <a:r>
              <a:rPr kumimoji="1" lang="ja-JP" altLang="en-US" b="0" i="0" dirty="0">
                <a:solidFill>
                  <a:srgbClr val="333333"/>
                </a:solidFill>
                <a:effectLst/>
                <a:latin typeface="ヒラギノ角ゴ Pro W3"/>
              </a:rPr>
              <a:t>もちろんすべてを覚える必要はないので、まずは「手紙には頭語・結語が必要なんだ」ということを知っておき、</a:t>
            </a:r>
            <a:endParaRPr kumimoji="1" lang="en-US" altLang="ja-JP" b="0" i="0" dirty="0">
              <a:solidFill>
                <a:srgbClr val="333333"/>
              </a:solidFill>
              <a:effectLst/>
              <a:latin typeface="ヒラギノ角ゴ Pro W3"/>
            </a:endParaRPr>
          </a:p>
          <a:p>
            <a:r>
              <a:rPr kumimoji="1" lang="ja-JP" altLang="en-US" b="0" i="0" dirty="0">
                <a:solidFill>
                  <a:srgbClr val="333333"/>
                </a:solidFill>
                <a:effectLst/>
                <a:latin typeface="ヒラギノ角ゴ Pro W3"/>
              </a:rPr>
              <a:t>そして実際に</a:t>
            </a:r>
            <a:r>
              <a:rPr lang="ja-JP" altLang="en-US" b="0" i="0" dirty="0">
                <a:solidFill>
                  <a:srgbClr val="333333"/>
                </a:solidFill>
                <a:effectLst/>
                <a:latin typeface="ヒラギノ角ゴ Pro W3"/>
              </a:rPr>
              <a:t>頭語・結語を</a:t>
            </a:r>
            <a:r>
              <a:rPr kumimoji="1" lang="ja-JP" altLang="en-US" b="0" i="0" dirty="0">
                <a:solidFill>
                  <a:srgbClr val="333333"/>
                </a:solidFill>
                <a:effectLst/>
                <a:latin typeface="ヒラギノ角ゴ Pro W3"/>
              </a:rPr>
              <a:t>使う場面になればその都度ネット等で調べながら書けるようにしていきましょう。</a:t>
            </a:r>
            <a:endParaRPr kumimoji="1" lang="en-US" altLang="ja-JP" b="0" i="0" dirty="0">
              <a:solidFill>
                <a:srgbClr val="333333"/>
              </a:solidFill>
              <a:effectLst/>
              <a:latin typeface="ヒラギノ角ゴ Pro W3"/>
            </a:endParaRPr>
          </a:p>
          <a:p>
            <a:endParaRPr kumimoji="1" lang="en-US" altLang="ja-JP" b="0" i="0" dirty="0">
              <a:solidFill>
                <a:srgbClr val="333333"/>
              </a:solidFill>
              <a:effectLst/>
              <a:latin typeface="ヒラギノ角ゴ Pro W3"/>
            </a:endParaRPr>
          </a:p>
          <a:p>
            <a:r>
              <a:rPr kumimoji="1" lang="ja-JP" altLang="en-US" b="0" i="0" dirty="0">
                <a:solidFill>
                  <a:srgbClr val="333333"/>
                </a:solidFill>
                <a:effectLst/>
                <a:latin typeface="ヒラギノ角ゴ Pro W3"/>
              </a:rPr>
              <a:t>また、もう一つ、この右の手紙の中で覚えておいて欲しいポイントがあります。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そもそも文章力がないと、どんなことが起きるかというと</a:t>
            </a:r>
            <a:r>
              <a:rPr lang="en-US" altLang="ja-JP" dirty="0"/>
              <a:t>…</a:t>
            </a:r>
            <a:r>
              <a:rPr lang="ja-JP" altLang="en-US" dirty="0"/>
              <a:t>（</a:t>
            </a:r>
            <a:r>
              <a:rPr lang="en-US" altLang="ja-JP" dirty="0"/>
              <a:t>1</a:t>
            </a:r>
            <a:r>
              <a:rPr lang="ja-JP" altLang="en-US" dirty="0"/>
              <a:t>クリックずつ読み上げ）</a:t>
            </a:r>
            <a:endParaRPr lang="en-US" altLang="ja-JP" dirty="0"/>
          </a:p>
          <a:p>
            <a:pPr eaLnBrk="1" hangingPunct="1"/>
            <a:r>
              <a:rPr lang="ja-JP" altLang="en-US" dirty="0"/>
              <a:t>特に「専門知識が身につかない」「単位がもらえない」は皆さんもすぐに直面する問題です。</a:t>
            </a:r>
            <a:endParaRPr lang="en-US" altLang="ja-JP"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それは、先ほどの手紙の左側の部分です。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配布している学生用スライド</a:t>
            </a:r>
            <a:r>
              <a:rPr kumimoji="1" lang="en-US" altLang="ja-JP" dirty="0"/>
              <a:t>p45</a:t>
            </a:r>
            <a:r>
              <a:rPr kumimoji="1" lang="ja-JP" altLang="en-US" dirty="0"/>
              <a:t>に同じ手紙例記載されているので、それを見てもらいながら説明</a:t>
            </a:r>
            <a:endParaRPr kumimoji="1" lang="en-US" altLang="ja-JP" dirty="0"/>
          </a:p>
          <a:p>
            <a:endParaRPr kumimoji="1" lang="en-US" altLang="ja-JP" dirty="0"/>
          </a:p>
          <a:p>
            <a:r>
              <a:rPr kumimoji="1" lang="ja-JP" altLang="en-US" dirty="0"/>
              <a:t>何かと言うと、手紙によってはイベントのお知らせなど、日時や場所など細かい内容が含まれる場合があります。</a:t>
            </a:r>
            <a:endParaRPr kumimoji="1" lang="en-US" altLang="ja-JP" dirty="0"/>
          </a:p>
          <a:p>
            <a:r>
              <a:rPr kumimoji="1" lang="ja-JP" altLang="en-US" dirty="0"/>
              <a:t>その場合、細かい内容は、読みやすいように本文とは別にまとめて書くという方法があります。</a:t>
            </a:r>
          </a:p>
          <a:p>
            <a:r>
              <a:rPr kumimoji="1" lang="ja-JP" altLang="en-US" dirty="0"/>
              <a:t>その書き方が「記書き（きがき）」と呼ばれるもので、先ほどの手紙の左部分のような書き方のことです。</a:t>
            </a:r>
            <a:endParaRPr kumimoji="1" lang="en-US" altLang="ja-JP" dirty="0"/>
          </a:p>
          <a:p>
            <a:r>
              <a:rPr kumimoji="1" lang="ja-JP" altLang="en-US" dirty="0"/>
              <a:t>これはビジネスメール等でも使える手法なので、覚えておきましょう。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p15-16</a:t>
            </a:r>
          </a:p>
          <a:p>
            <a:r>
              <a:rPr kumimoji="1" lang="ja-JP" altLang="en-US" dirty="0"/>
              <a:t>　　∟この辺りは知識の問題なので、全体での解説読み合わせもオススメ</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では続いて、苦手な人も多いであろう「敬語」について学んでいきます。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indent="0">
              <a:buNone/>
            </a:pPr>
            <a:r>
              <a:rPr kumimoji="1" lang="ja-JP" altLang="en-US" dirty="0"/>
              <a:t>では問題です。次</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の①</a:t>
            </a:r>
            <a:r>
              <a:rPr lang="ja-JP" altLang="en-US" sz="1200" b="0" dirty="0"/>
              <a:t>②</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には、「自分」「相手」のどちらが入りますか？</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★少し考えさせる→分かるひと挙手＆指名</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or</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グループワークしても良いかも（目安</a:t>
            </a:r>
            <a:r>
              <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dirty="0">
                <a:latin typeface="メイリオ" panose="020B0604030504040204" pitchFamily="50" charset="-128"/>
                <a:ea typeface="メイリオ" panose="020B0604030504040204" pitchFamily="50" charset="-128"/>
                <a:cs typeface="メイリオ" panose="020B0604030504040204" pitchFamily="50" charset="-128"/>
              </a:rPr>
              <a:t>分）</a:t>
            </a:r>
            <a:endParaRPr kumimoji="1" lang="en-US" altLang="ja-JP" sz="12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答えは、（</a:t>
            </a:r>
            <a:r>
              <a:rPr kumimoji="1" lang="en-US" altLang="ja-JP" dirty="0"/>
              <a:t>1</a:t>
            </a:r>
            <a:r>
              <a:rPr kumimoji="1" lang="ja-JP" altLang="en-US" dirty="0"/>
              <a:t>クリック）尊敬語が「相手」、（</a:t>
            </a:r>
            <a:r>
              <a:rPr kumimoji="1" lang="en-US" altLang="ja-JP" dirty="0"/>
              <a:t>1</a:t>
            </a:r>
            <a:r>
              <a:rPr kumimoji="1" lang="ja-JP" altLang="en-US" dirty="0"/>
              <a:t>クリック）謙譲語が「自分」でした。</a:t>
            </a:r>
            <a:endParaRPr kumimoji="1" lang="en-US" altLang="ja-JP" dirty="0"/>
          </a:p>
          <a:p>
            <a:endParaRPr kumimoji="1" lang="en-US" altLang="ja-JP" dirty="0"/>
          </a:p>
          <a:p>
            <a:r>
              <a:rPr kumimoji="1" lang="ja-JP" altLang="en-US" dirty="0"/>
              <a:t>なので、相手が主語になる場合＝「先生が話す」を敬語にする時は尊敬語を使う、</a:t>
            </a:r>
            <a:endParaRPr kumimoji="1" lang="en-US" altLang="ja-JP" dirty="0"/>
          </a:p>
          <a:p>
            <a:r>
              <a:rPr kumimoji="1" lang="ja-JP" altLang="en-US" dirty="0"/>
              <a:t>自分が主語になる場合＝「自分が話す」を敬語にする場合は謙譲語を使うと覚えておきましょう！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尊敬語・謙譲語の主な例です。</a:t>
            </a:r>
            <a:endParaRPr kumimoji="1" lang="en-US" altLang="ja-JP" dirty="0"/>
          </a:p>
          <a:p>
            <a:r>
              <a:rPr kumimoji="1" lang="ja-JP" altLang="en-US" dirty="0"/>
              <a:t>（</a:t>
            </a:r>
            <a:r>
              <a:rPr kumimoji="1" lang="en-US" altLang="ja-JP" dirty="0"/>
              <a:t>1</a:t>
            </a:r>
            <a:r>
              <a:rPr kumimoji="1" lang="ja-JP" altLang="en-US" dirty="0"/>
              <a:t>クリック尊敬語読み上げ→</a:t>
            </a:r>
            <a:r>
              <a:rPr kumimoji="1" lang="en-US" altLang="ja-JP" dirty="0"/>
              <a:t>1</a:t>
            </a:r>
            <a:r>
              <a:rPr kumimoji="1" lang="ja-JP" altLang="en-US" dirty="0"/>
              <a:t>クリック謙譲語読み上げ）</a:t>
            </a:r>
            <a:endParaRPr kumimoji="1" lang="en-US" altLang="ja-JP" dirty="0"/>
          </a:p>
          <a:p>
            <a:endParaRPr kumimoji="1" lang="en-US" altLang="ja-JP" dirty="0"/>
          </a:p>
          <a:p>
            <a:r>
              <a:rPr kumimoji="1" lang="ja-JP" altLang="en-US" dirty="0"/>
              <a:t>まず押さえておきたいポイントは、赤字の部分です。</a:t>
            </a:r>
            <a:endParaRPr kumimoji="1" lang="en-US" altLang="ja-JP" dirty="0"/>
          </a:p>
          <a:p>
            <a:r>
              <a:rPr kumimoji="1" lang="ja-JP" altLang="en-US" dirty="0"/>
              <a:t>尊敬語は「お～なる」、謙譲語は「お～する」で作ることができる場合が多いです。</a:t>
            </a:r>
            <a:endParaRPr kumimoji="1" lang="en-US" altLang="ja-JP" dirty="0"/>
          </a:p>
          <a:p>
            <a:r>
              <a:rPr kumimoji="1" lang="ja-JP" altLang="en-US" dirty="0"/>
              <a:t>なので、まずはこの</a:t>
            </a:r>
            <a:r>
              <a:rPr kumimoji="1" lang="en-US" altLang="ja-JP" dirty="0"/>
              <a:t>2</a:t>
            </a:r>
            <a:r>
              <a:rPr kumimoji="1" lang="ja-JP" altLang="en-US" dirty="0"/>
              <a:t>つのパターンを覚えておいて、当てはめるところから始めましょう。</a:t>
            </a:r>
            <a:endParaRPr kumimoji="1" lang="en-US" altLang="ja-JP" dirty="0"/>
          </a:p>
          <a:p>
            <a:r>
              <a:rPr kumimoji="1" lang="ja-JP" altLang="en-US" dirty="0"/>
              <a:t>その後、何か違和感があるな、先生に指摘されたなという時に</a:t>
            </a:r>
            <a:endParaRPr kumimoji="1" lang="en-US" altLang="ja-JP" dirty="0"/>
          </a:p>
          <a:p>
            <a:r>
              <a:rPr kumimoji="1" lang="ja-JP" altLang="en-US" dirty="0"/>
              <a:t>「別の形にする必要がある」と判断して、その都度検索→覚えるようにしましょう。</a:t>
            </a:r>
            <a:endParaRPr kumimoji="1" lang="en-US" altLang="ja-JP" dirty="0"/>
          </a:p>
          <a:p>
            <a:r>
              <a:rPr kumimoji="1" lang="en-US" altLang="ja-JP" dirty="0"/>
              <a:t>※</a:t>
            </a:r>
            <a:r>
              <a:rPr kumimoji="1" lang="ja-JP" altLang="en-US" dirty="0"/>
              <a:t>一度に一気に覚えなくて良い！というスタンスで伝えてあげてください</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5</a:t>
            </a:r>
            <a:r>
              <a:rPr kumimoji="1" lang="ja-JP" altLang="en-US" dirty="0"/>
              <a:t>分</a:t>
            </a:r>
            <a:endParaRPr kumimoji="1" lang="en-US" altLang="ja-JP" dirty="0"/>
          </a:p>
          <a:p>
            <a:r>
              <a:rPr kumimoji="1" lang="ja-JP" altLang="en-US" dirty="0"/>
              <a:t>　採点・解説確認　</a:t>
            </a:r>
            <a:r>
              <a:rPr kumimoji="1" lang="en-US" altLang="ja-JP" dirty="0"/>
              <a:t>10</a:t>
            </a:r>
            <a:r>
              <a:rPr kumimoji="1" lang="ja-JP" altLang="en-US" dirty="0"/>
              <a:t>分 </a:t>
            </a:r>
            <a:r>
              <a:rPr kumimoji="1" lang="en-US" altLang="ja-JP" dirty="0"/>
              <a:t>※</a:t>
            </a:r>
            <a:r>
              <a:rPr kumimoji="1" lang="ja-JP" altLang="en-US" dirty="0"/>
              <a:t>別冊解答</a:t>
            </a:r>
            <a:r>
              <a:rPr kumimoji="1" lang="en-US" altLang="ja-JP" dirty="0"/>
              <a:t>p16-17</a:t>
            </a:r>
          </a:p>
          <a:p>
            <a:r>
              <a:rPr kumimoji="1" lang="ja-JP" altLang="en-US" dirty="0"/>
              <a:t>　　∟ここも基本的には知識の問題なので、全体での解説読み合わせもオススメ</a:t>
            </a:r>
            <a:endParaRPr kumimoji="1" lang="en-US" altLang="ja-JP" dirty="0"/>
          </a:p>
          <a:p>
            <a:r>
              <a:rPr kumimoji="1" lang="ja-JP" altLang="en-US" dirty="0"/>
              <a:t>　　　採点後に隣の人と読み合わせでも</a:t>
            </a:r>
            <a:r>
              <a:rPr kumimoji="1" lang="en-US" altLang="ja-JP" dirty="0"/>
              <a:t>GOOD</a:t>
            </a:r>
            <a:r>
              <a:rPr kumimoji="1" lang="ja-JP" altLang="en-US" dirty="0"/>
              <a:t>（冒頭に「あなたが」「私が」を付けて）</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では最後に、第</a:t>
            </a:r>
            <a:r>
              <a:rPr kumimoji="1" lang="en-US" altLang="ja-JP" dirty="0"/>
              <a:t>4</a:t>
            </a:r>
            <a:r>
              <a:rPr kumimoji="1" lang="ja-JP" altLang="en-US" dirty="0"/>
              <a:t>章の授業の冒頭で「無駄な時間をなくすために覚えておいてほしい」と話していた、</a:t>
            </a:r>
            <a:endParaRPr kumimoji="1" lang="en-US" altLang="ja-JP" dirty="0"/>
          </a:p>
          <a:p>
            <a:r>
              <a:rPr lang="ja-JP" altLang="en-US" b="0" dirty="0"/>
              <a:t>「推敲＝文章を見直す」コツ、について学んでおきましょう。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推敲のコツはこの</a:t>
            </a:r>
            <a:r>
              <a:rPr kumimoji="1" lang="en-US" altLang="ja-JP" dirty="0"/>
              <a:t>4</a:t>
            </a:r>
            <a:r>
              <a:rPr kumimoji="1" lang="ja-JP" altLang="en-US" dirty="0"/>
              <a:t>つです。</a:t>
            </a:r>
            <a:endParaRPr kumimoji="1" lang="en-US" altLang="ja-JP" dirty="0"/>
          </a:p>
          <a:p>
            <a:r>
              <a:rPr kumimoji="1" lang="ja-JP" altLang="en-US" dirty="0"/>
              <a:t>（★ポイント★以下を</a:t>
            </a:r>
            <a:r>
              <a:rPr kumimoji="1" lang="en-US" altLang="ja-JP" dirty="0"/>
              <a:t>1</a:t>
            </a:r>
            <a:r>
              <a:rPr kumimoji="1" lang="ja-JP" altLang="en-US" dirty="0"/>
              <a:t>クリックずつ読み上げる）</a:t>
            </a:r>
            <a:endParaRPr kumimoji="1" lang="en-US" altLang="ja-JP" dirty="0"/>
          </a:p>
          <a:p>
            <a:endParaRPr kumimoji="1" lang="en-US" altLang="ja-JP" dirty="0"/>
          </a:p>
          <a:p>
            <a:r>
              <a:rPr kumimoji="1" lang="ja-JP" altLang="en-US" dirty="0"/>
              <a:t>そしてこの</a:t>
            </a:r>
            <a:r>
              <a:rPr kumimoji="1" lang="en-US" altLang="ja-JP" dirty="0"/>
              <a:t>4</a:t>
            </a:r>
            <a:r>
              <a:rPr kumimoji="1" lang="ja-JP" altLang="en-US" dirty="0"/>
              <a:t>つのうち、上</a:t>
            </a:r>
            <a:r>
              <a:rPr kumimoji="1" lang="en-US" altLang="ja-JP" dirty="0"/>
              <a:t>3</a:t>
            </a:r>
            <a:r>
              <a:rPr kumimoji="1" lang="ja-JP" altLang="en-US" dirty="0"/>
              <a:t>つは主に語彙・文法・敬語のチェックのことです。</a:t>
            </a:r>
            <a:endParaRPr kumimoji="1" lang="en-US" altLang="ja-JP" dirty="0"/>
          </a:p>
          <a:p>
            <a:r>
              <a:rPr kumimoji="1" lang="ja-JP" altLang="en-US" dirty="0"/>
              <a:t>つまり、ここまでで学んできたことを総動員して確認することができます。</a:t>
            </a:r>
            <a:endParaRPr kumimoji="1" lang="en-US" altLang="ja-JP" dirty="0"/>
          </a:p>
          <a:p>
            <a:endParaRPr kumimoji="1" lang="en-US" altLang="ja-JP" dirty="0"/>
          </a:p>
          <a:p>
            <a:r>
              <a:rPr kumimoji="1" lang="ja-JP" altLang="en-US" dirty="0"/>
              <a:t>では最後の「あいまいな表現、分かりにくい文などはないか」は</a:t>
            </a:r>
            <a:endParaRPr kumimoji="1" lang="en-US" altLang="ja-JP" dirty="0"/>
          </a:p>
          <a:p>
            <a:r>
              <a:rPr kumimoji="1" lang="ja-JP" altLang="en-US" dirty="0"/>
              <a:t>どうやって確認するのか？についてみていきましょう。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「あいまいな表現、分かりにくい文などはないか」を確認する</a:t>
            </a:r>
            <a:endParaRPr kumimoji="1" lang="en-US" altLang="ja-JP" dirty="0"/>
          </a:p>
          <a:p>
            <a:r>
              <a:rPr kumimoji="1" lang="ja-JP" altLang="en-US" dirty="0"/>
              <a:t>＝分かりやすい文章を書くコツ、とも言えますね。</a:t>
            </a:r>
            <a:endParaRPr kumimoji="1" lang="en-US" altLang="ja-JP" dirty="0"/>
          </a:p>
          <a:p>
            <a:endParaRPr kumimoji="1" lang="en-US" altLang="ja-JP" dirty="0"/>
          </a:p>
          <a:p>
            <a:r>
              <a:rPr kumimoji="1" lang="ja-JP" altLang="en-US" dirty="0"/>
              <a:t>ではそのコツとは</a:t>
            </a:r>
            <a:r>
              <a:rPr kumimoji="1" lang="en-US" altLang="ja-JP" dirty="0"/>
              <a:t>…</a:t>
            </a:r>
            <a:r>
              <a:rPr kumimoji="1" lang="ja-JP" altLang="en-US" dirty="0"/>
              <a:t>？</a:t>
            </a:r>
            <a:endParaRPr kumimoji="1" lang="en-US" altLang="ja-JP" dirty="0"/>
          </a:p>
          <a:p>
            <a:r>
              <a:rPr kumimoji="1" lang="ja-JP" altLang="en-US" dirty="0"/>
              <a:t>まず</a:t>
            </a:r>
            <a:r>
              <a:rPr kumimoji="1" lang="en-US" altLang="ja-JP" dirty="0"/>
              <a:t>1</a:t>
            </a:r>
            <a:r>
              <a:rPr kumimoji="1" lang="ja-JP" altLang="en-US" dirty="0"/>
              <a:t>つは（</a:t>
            </a:r>
            <a:r>
              <a:rPr kumimoji="1" lang="en-US" altLang="ja-JP" dirty="0"/>
              <a:t>1</a:t>
            </a:r>
            <a:r>
              <a:rPr kumimoji="1" lang="ja-JP" altLang="en-US" dirty="0"/>
              <a:t>クリック読み上げ）、そして（</a:t>
            </a:r>
            <a:r>
              <a:rPr kumimoji="1" lang="en-US" altLang="ja-JP" dirty="0"/>
              <a:t>1</a:t>
            </a:r>
            <a:r>
              <a:rPr kumimoji="1" lang="ja-JP" altLang="en-US" dirty="0"/>
              <a:t>クリック読み上げ）です。</a:t>
            </a:r>
            <a:endParaRPr kumimoji="1" lang="en-US" altLang="ja-JP" dirty="0"/>
          </a:p>
          <a:p>
            <a:r>
              <a:rPr kumimoji="1" lang="ja-JP" altLang="en-US" dirty="0"/>
              <a:t>では具体的にどういうことか、（</a:t>
            </a:r>
            <a:r>
              <a:rPr kumimoji="1" lang="en-US" altLang="ja-JP" dirty="0"/>
              <a:t>1</a:t>
            </a:r>
            <a:r>
              <a:rPr kumimoji="1" lang="ja-JP" altLang="en-US" dirty="0"/>
              <a:t>クリック）問題を解きながらみていきましょう。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そこで、皆さんには早いうちに文章力を身に着けてほしいと思い、今回のような授業を行っています。</a:t>
            </a:r>
            <a:endParaRPr lang="en-US" altLang="ja-JP" dirty="0"/>
          </a:p>
          <a:p>
            <a:pPr eaLnBrk="1" hangingPunct="1"/>
            <a:r>
              <a:rPr lang="ja-JP" altLang="en-US" dirty="0"/>
              <a:t>この授業を通して、「文章力」を身に着けることができれば</a:t>
            </a:r>
            <a:r>
              <a:rPr lang="en-US" altLang="ja-JP" dirty="0"/>
              <a:t>…</a:t>
            </a:r>
            <a:r>
              <a:rPr lang="ja-JP" altLang="en-US" dirty="0"/>
              <a:t>（次のスライドへ）</a:t>
            </a:r>
            <a:endParaRPr lang="ja-JP" altLang="ja-JP" dirty="0"/>
          </a:p>
          <a:p>
            <a:pPr eaLnBrk="1" hangingPunct="1"/>
            <a:endParaRPr lang="ja-JP" altLang="ja-JP"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では問題です。（</a:t>
            </a:r>
            <a:r>
              <a:rPr kumimoji="1" lang="en-US" altLang="ja-JP" dirty="0"/>
              <a:t>1</a:t>
            </a:r>
            <a:r>
              <a:rPr kumimoji="1" lang="ja-JP" altLang="en-US" dirty="0"/>
              <a:t>クリック→次の文を～スライド全体読み上げ）</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（スライド読み上げ）→個人</a:t>
            </a:r>
            <a:r>
              <a:rPr kumimoji="1" lang="en-US" altLang="ja-JP" dirty="0"/>
              <a:t>or</a:t>
            </a:r>
            <a:r>
              <a:rPr kumimoji="1" lang="ja-JP" altLang="en-US" dirty="0"/>
              <a:t>グループで考えさせる（目安</a:t>
            </a:r>
            <a:r>
              <a:rPr kumimoji="1" lang="en-US" altLang="ja-JP" dirty="0"/>
              <a:t>10</a:t>
            </a:r>
            <a:r>
              <a:rPr kumimoji="1" lang="ja-JP" altLang="en-US" dirty="0"/>
              <a:t>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配布している学生用スライド</a:t>
            </a:r>
            <a:r>
              <a:rPr kumimoji="1" lang="en-US" altLang="ja-JP" dirty="0"/>
              <a:t>p49</a:t>
            </a:r>
            <a:r>
              <a:rPr kumimoji="1" lang="ja-JP" altLang="en-US" dirty="0"/>
              <a:t>に問題文記載有←朱入れをするように書き込み式で取り組ませても</a:t>
            </a:r>
            <a:r>
              <a:rPr kumimoji="1" lang="en-US" altLang="ja-JP" dirty="0"/>
              <a:t>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接続語は「ぜひ第</a:t>
            </a:r>
            <a:r>
              <a:rPr kumimoji="1" lang="en-US" altLang="ja-JP" dirty="0"/>
              <a:t>3</a:t>
            </a:r>
            <a:r>
              <a:rPr kumimoji="1" lang="ja-JP" altLang="en-US" dirty="0"/>
              <a:t>章で扱った表を参考に～」等声をかけると良いかも</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では模範解答です。（</a:t>
            </a:r>
            <a:r>
              <a:rPr kumimoji="1" lang="en-US" altLang="ja-JP" dirty="0"/>
              <a:t>1</a:t>
            </a:r>
            <a:r>
              <a:rPr kumimoji="1" lang="ja-JP" altLang="en-US" dirty="0"/>
              <a:t>クリックずつ読み上げ）</a:t>
            </a:r>
            <a:endParaRPr kumimoji="1" lang="en-US" altLang="ja-JP" dirty="0"/>
          </a:p>
          <a:p>
            <a:r>
              <a:rPr kumimoji="1" lang="ja-JP" altLang="en-US" dirty="0"/>
              <a:t>ポイントは、ヒントでもお伝えしたように</a:t>
            </a:r>
            <a:r>
              <a:rPr kumimoji="1" lang="en-US" altLang="ja-JP" dirty="0"/>
              <a:t>1</a:t>
            </a:r>
            <a:r>
              <a:rPr kumimoji="1" lang="ja-JP" altLang="en-US" dirty="0"/>
              <a:t>つの文章には</a:t>
            </a:r>
            <a:r>
              <a:rPr kumimoji="1" lang="en-US" altLang="ja-JP" dirty="0"/>
              <a:t>1</a:t>
            </a:r>
            <a:r>
              <a:rPr kumimoji="1" lang="ja-JP" altLang="en-US" dirty="0"/>
              <a:t>つの意味だけ！で文章を区切っているところ、</a:t>
            </a:r>
            <a:endParaRPr kumimoji="1" lang="en-US" altLang="ja-JP" dirty="0"/>
          </a:p>
          <a:p>
            <a:r>
              <a:rPr kumimoji="1" lang="ja-JP" altLang="en-US" dirty="0"/>
              <a:t>そして区切るために接続語を足しているところです。</a:t>
            </a:r>
            <a:endParaRPr kumimoji="1" lang="en-US" altLang="ja-JP" dirty="0"/>
          </a:p>
          <a:p>
            <a:endParaRPr kumimoji="1" lang="en-US" altLang="ja-JP" dirty="0"/>
          </a:p>
          <a:p>
            <a:r>
              <a:rPr kumimoji="1" lang="ja-JP" altLang="en-US" dirty="0"/>
              <a:t>接続語を足す、というのは今まで学んできた部分なので皆さん何となくでも理解できると思います。</a:t>
            </a:r>
            <a:endParaRPr kumimoji="1" lang="en-US" altLang="ja-JP" dirty="0"/>
          </a:p>
          <a:p>
            <a:r>
              <a:rPr kumimoji="1" lang="ja-JP" altLang="en-US" dirty="0"/>
              <a:t>では「</a:t>
            </a:r>
            <a:r>
              <a:rPr kumimoji="1" lang="en-US" altLang="ja-JP" dirty="0"/>
              <a:t>1</a:t>
            </a:r>
            <a:r>
              <a:rPr kumimoji="1" lang="ja-JP" altLang="en-US" dirty="0"/>
              <a:t>つの文章には</a:t>
            </a:r>
            <a:r>
              <a:rPr kumimoji="1" lang="en-US" altLang="ja-JP" dirty="0"/>
              <a:t>1</a:t>
            </a:r>
            <a:r>
              <a:rPr kumimoji="1" lang="ja-JP" altLang="en-US" dirty="0"/>
              <a:t>つの意味だけ！」というのがどういうことかというと、</a:t>
            </a:r>
            <a:endParaRPr kumimoji="1" lang="en-US" altLang="ja-JP" dirty="0"/>
          </a:p>
          <a:p>
            <a:r>
              <a:rPr kumimoji="1" lang="ja-JP" altLang="en-US" dirty="0"/>
              <a:t>今回の文で言えば、</a:t>
            </a:r>
            <a:r>
              <a:rPr kumimoji="1" lang="en-US" altLang="ja-JP" dirty="0"/>
              <a:t>1</a:t>
            </a:r>
            <a:r>
              <a:rPr kumimoji="1" lang="ja-JP" altLang="en-US" dirty="0"/>
              <a:t>文目には自転車とはどういう乗り物かだけ、</a:t>
            </a:r>
            <a:r>
              <a:rPr kumimoji="1" lang="en-US" altLang="ja-JP" dirty="0"/>
              <a:t>2</a:t>
            </a:r>
            <a:r>
              <a:rPr kumimoji="1" lang="ja-JP" altLang="en-US" dirty="0"/>
              <a:t>文目には乗り方を間違えるとどうなるのかだけ、</a:t>
            </a:r>
            <a:endParaRPr kumimoji="1" lang="en-US" altLang="ja-JP" dirty="0"/>
          </a:p>
          <a:p>
            <a:r>
              <a:rPr kumimoji="1" lang="ja-JP" altLang="en-US" dirty="0"/>
              <a:t>そして</a:t>
            </a:r>
            <a:r>
              <a:rPr kumimoji="1" lang="en-US" altLang="ja-JP" dirty="0"/>
              <a:t>3</a:t>
            </a:r>
            <a:r>
              <a:rPr kumimoji="1" lang="ja-JP" altLang="en-US" dirty="0"/>
              <a:t>文目には</a:t>
            </a:r>
            <a:r>
              <a:rPr kumimoji="1" lang="en-US" altLang="ja-JP" dirty="0"/>
              <a:t>1</a:t>
            </a:r>
            <a:r>
              <a:rPr kumimoji="1" lang="ja-JP" altLang="en-US" dirty="0"/>
              <a:t>文目と</a:t>
            </a:r>
            <a:r>
              <a:rPr kumimoji="1" lang="en-US" altLang="ja-JP" dirty="0"/>
              <a:t>2</a:t>
            </a:r>
            <a:r>
              <a:rPr kumimoji="1" lang="ja-JP" altLang="en-US" dirty="0"/>
              <a:t>文目を踏まえてどうなるのかだけ、で文章が区切られています。</a:t>
            </a:r>
            <a:endParaRPr kumimoji="1" lang="en-US" altLang="ja-JP" dirty="0"/>
          </a:p>
          <a:p>
            <a:r>
              <a:rPr kumimoji="1" lang="ja-JP" altLang="en-US" dirty="0"/>
              <a:t>こういったように、この</a:t>
            </a:r>
            <a:r>
              <a:rPr kumimoji="1" lang="en-US" altLang="ja-JP" dirty="0"/>
              <a:t>3</a:t>
            </a:r>
            <a:r>
              <a:rPr kumimoji="1" lang="ja-JP" altLang="en-US" dirty="0"/>
              <a:t>つの言いたいことを</a:t>
            </a:r>
            <a:r>
              <a:rPr kumimoji="1" lang="en-US" altLang="ja-JP" dirty="0"/>
              <a:t>1</a:t>
            </a:r>
            <a:r>
              <a:rPr kumimoji="1" lang="ja-JP" altLang="en-US" dirty="0"/>
              <a:t>文にまとめるのではなく、</a:t>
            </a:r>
            <a:r>
              <a:rPr kumimoji="1" lang="en-US" altLang="ja-JP" dirty="0"/>
              <a:t>1</a:t>
            </a:r>
            <a:r>
              <a:rPr kumimoji="1" lang="ja-JP" altLang="en-US" dirty="0"/>
              <a:t>文で言えるのは</a:t>
            </a:r>
            <a:r>
              <a:rPr kumimoji="1" lang="en-US" altLang="ja-JP" dirty="0"/>
              <a:t>1</a:t>
            </a:r>
            <a:r>
              <a:rPr kumimoji="1" lang="ja-JP" altLang="en-US" dirty="0"/>
              <a:t>つのことだけ！として、</a:t>
            </a:r>
            <a:endParaRPr kumimoji="1" lang="en-US" altLang="ja-JP" dirty="0"/>
          </a:p>
          <a:p>
            <a:r>
              <a:rPr kumimoji="1" lang="ja-JP" altLang="en-US" dirty="0"/>
              <a:t>短い文を組み合わせて伝えられるように意識しましょうということです。</a:t>
            </a:r>
            <a:endParaRPr kumimoji="1" lang="en-US" altLang="ja-JP" dirty="0"/>
          </a:p>
          <a:p>
            <a:endParaRPr kumimoji="1" lang="en-US" altLang="ja-JP" dirty="0"/>
          </a:p>
          <a:p>
            <a:r>
              <a:rPr kumimoji="1" lang="ja-JP" altLang="en-US" dirty="0"/>
              <a:t>皆さん恐らく色々な文章を書き始めると、どうしても言いたいことがあれもこれも</a:t>
            </a:r>
            <a:r>
              <a:rPr kumimoji="1" lang="en-US" altLang="ja-JP" dirty="0"/>
              <a:t>…</a:t>
            </a:r>
            <a:r>
              <a:rPr kumimoji="1" lang="ja-JP" altLang="en-US" dirty="0"/>
              <a:t>となって、</a:t>
            </a:r>
            <a:endParaRPr kumimoji="1" lang="en-US" altLang="ja-JP" dirty="0"/>
          </a:p>
          <a:p>
            <a:r>
              <a:rPr kumimoji="1" lang="ja-JP" altLang="en-US" dirty="0"/>
              <a:t>結局長い文章が出来上がってしまうことも多くなると思います。</a:t>
            </a:r>
            <a:endParaRPr kumimoji="1" lang="en-US" altLang="ja-JP" dirty="0"/>
          </a:p>
          <a:p>
            <a:r>
              <a:rPr kumimoji="1" lang="ja-JP" altLang="en-US" dirty="0"/>
              <a:t>書いている間は一旦それでも良いです。でも、その後に、必ずこの「文章を見直す」ことによって、</a:t>
            </a:r>
            <a:endParaRPr kumimoji="1" lang="en-US" altLang="ja-JP" dirty="0"/>
          </a:p>
          <a:p>
            <a:r>
              <a:rPr kumimoji="1" lang="ja-JP" altLang="en-US" dirty="0"/>
              <a:t>最後にその長い文章を区切るという作業をするようにしましょう。</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10</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p17-20</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さあ、いよいよ文章力ステップ最後の章になりました！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a:t>
            </a:r>
            <a:r>
              <a:rPr kumimoji="1" lang="en-US" altLang="ja-JP" dirty="0"/>
              <a:t>5</a:t>
            </a:r>
            <a:r>
              <a:rPr kumimoji="1" lang="ja-JP" altLang="en-US" dirty="0"/>
              <a:t>章では、意見文の作成方法について学んでいきます。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「意見文」と聞くと、作文のようなものを想像して、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社会人になるのに必要ある？と思う人もいるかもしれませんが</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kumimoji="1" lang="ja-JP" altLang="en-US" dirty="0"/>
              <a:t>意見文が書ける＝「自分の考えを相手に的確に伝えられる」力につながります。</a:t>
            </a:r>
            <a:endParaRPr kumimoji="1" lang="en-US" altLang="ja-JP" dirty="0"/>
          </a:p>
          <a:p>
            <a:pPr eaLnBrk="1" hangingPunct="1"/>
            <a:endParaRPr lang="en-US" altLang="ja-JP" dirty="0"/>
          </a:p>
          <a:p>
            <a:pPr eaLnBrk="1" hangingPunct="1"/>
            <a:r>
              <a:rPr kumimoji="1" lang="ja-JP" altLang="en-US" dirty="0"/>
              <a:t>つまり、意見文の書き方を学ぶことで、</a:t>
            </a:r>
            <a:endParaRPr kumimoji="1" lang="en-US" altLang="ja-JP" dirty="0"/>
          </a:p>
          <a:p>
            <a:pPr eaLnBrk="1" hangingPunct="1"/>
            <a:r>
              <a:rPr kumimoji="1" lang="ja-JP" altLang="en-US" dirty="0"/>
              <a:t>皆さんがこれから必ず書くことになる授業レポートや実習記録、自己</a:t>
            </a:r>
            <a:r>
              <a:rPr kumimoji="1" lang="en-US" altLang="ja-JP" dirty="0"/>
              <a:t>PR</a:t>
            </a:r>
            <a:r>
              <a:rPr kumimoji="1" lang="ja-JP" altLang="en-US" dirty="0"/>
              <a:t>などに必ず役に立ちます。</a:t>
            </a:r>
            <a:endParaRPr kumimoji="1" lang="en-US" altLang="ja-JP" dirty="0"/>
          </a:p>
          <a:p>
            <a:pPr eaLnBrk="1" hangingPunct="1"/>
            <a:endParaRPr kumimoji="1" lang="en-US" altLang="ja-JP" dirty="0"/>
          </a:p>
          <a:p>
            <a:pPr eaLnBrk="1" hangingPunct="1"/>
            <a:r>
              <a:rPr kumimoji="1" lang="ja-JP" altLang="en-US" dirty="0"/>
              <a:t>逆に言うと、苦手だからやりたくないと思っていても、いずれは必ず向き合わないといけない壁とも言えます。</a:t>
            </a:r>
            <a:endParaRPr kumimoji="1" lang="en-US" altLang="ja-JP" dirty="0"/>
          </a:p>
          <a:p>
            <a:pPr eaLnBrk="1" hangingPunct="1"/>
            <a:r>
              <a:rPr kumimoji="1" lang="ja-JP" altLang="en-US" dirty="0"/>
              <a:t>それなら少しでもその壁が楽になるように、今のうちに学べることは学んでおきましょう！</a:t>
            </a:r>
            <a:endParaRPr kumimoji="1" lang="en-US" altLang="ja-JP" dirty="0"/>
          </a:p>
        </p:txBody>
      </p:sp>
    </p:spTree>
    <p:extLst>
      <p:ext uri="{BB962C8B-B14F-4D97-AF65-F5344CB8AC3E}">
        <p14:creationId xmlns:p14="http://schemas.microsoft.com/office/powerpoint/2010/main" val="41535624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では改めて意見文とは、「自分の意見を述べる文章」のことです。</a:t>
            </a:r>
            <a:endParaRPr kumimoji="1" lang="en-US" altLang="ja-JP" dirty="0"/>
          </a:p>
          <a:p>
            <a:pPr marL="0" indent="0">
              <a:buNone/>
            </a:pPr>
            <a:endParaRPr lang="en-US" altLang="ja-JP" sz="1200" dirty="0"/>
          </a:p>
          <a:p>
            <a:pPr marL="0" indent="0">
              <a:buNone/>
            </a:pPr>
            <a:r>
              <a:rPr lang="ja-JP" altLang="en-US" sz="1200" dirty="0"/>
              <a:t>なので、相手が納得しやすくなるよう、自分の意見に、</a:t>
            </a:r>
            <a:endParaRPr lang="en-US" altLang="ja-JP" sz="1200" dirty="0"/>
          </a:p>
          <a:p>
            <a:pPr marL="0" indent="0">
              <a:buNone/>
            </a:pPr>
            <a:r>
              <a:rPr lang="ja-JP" altLang="en-US" sz="1200" dirty="0"/>
              <a:t>事実（経験や知識）や意見の理由などを添えて書き上げていきます。</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そこで重要になっているのが、事実と意見の書き分けです。</a:t>
            </a:r>
            <a:endParaRPr kumimoji="1" lang="en-US" altLang="ja-JP" dirty="0"/>
          </a:p>
          <a:p>
            <a:r>
              <a:rPr kumimoji="1" lang="ja-JP" altLang="en-US" dirty="0"/>
              <a:t>ではまず事実とは</a:t>
            </a:r>
            <a:r>
              <a:rPr kumimoji="1" lang="en-US" altLang="ja-JP" dirty="0"/>
              <a:t>…</a:t>
            </a:r>
            <a:r>
              <a:rPr kumimoji="1" lang="ja-JP" altLang="en-US" dirty="0"/>
              <a:t>？（</a:t>
            </a:r>
            <a:r>
              <a:rPr kumimoji="1" lang="en-US" altLang="ja-JP" dirty="0"/>
              <a:t>1</a:t>
            </a:r>
            <a:r>
              <a:rPr kumimoji="1" lang="ja-JP" altLang="en-US" dirty="0"/>
              <a:t>クリック読み上げ）</a:t>
            </a:r>
            <a:endParaRPr kumimoji="1" lang="en-US" altLang="ja-JP" dirty="0"/>
          </a:p>
          <a:p>
            <a:endParaRPr kumimoji="1" lang="en-US" altLang="ja-JP" dirty="0"/>
          </a:p>
          <a:p>
            <a:r>
              <a:rPr kumimoji="1" lang="ja-JP" altLang="en-US" dirty="0"/>
              <a:t>さて、何が事実で、何が事実以外にあたるのか</a:t>
            </a:r>
            <a:endParaRPr kumimoji="1" lang="en-US" altLang="ja-JP" dirty="0"/>
          </a:p>
          <a:p>
            <a:r>
              <a:rPr kumimoji="1" lang="ja-JP" altLang="en-US" dirty="0"/>
              <a:t>きちんと判断できるでしょうか？</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まず事実といえるのは（</a:t>
            </a:r>
            <a:r>
              <a:rPr kumimoji="1" lang="en-US" altLang="ja-JP" dirty="0"/>
              <a:t>1</a:t>
            </a:r>
            <a:r>
              <a:rPr kumimoji="1" lang="ja-JP" altLang="en-US" dirty="0"/>
              <a:t>クリック読み上げ）</a:t>
            </a:r>
            <a:endParaRPr kumimoji="1" lang="en-US" altLang="ja-JP" dirty="0"/>
          </a:p>
          <a:p>
            <a:r>
              <a:rPr kumimoji="1" lang="ja-JP" altLang="en-US" dirty="0"/>
              <a:t>これは誰にも半年という期間と、</a:t>
            </a:r>
            <a:r>
              <a:rPr kumimoji="1" lang="en-US" altLang="ja-JP" dirty="0"/>
              <a:t>10</a:t>
            </a:r>
            <a:r>
              <a:rPr kumimoji="1" lang="ja-JP" altLang="en-US" dirty="0"/>
              <a:t>キロ増という数字は動かせません。</a:t>
            </a:r>
            <a:endParaRPr kumimoji="1" lang="en-US" altLang="ja-JP" dirty="0"/>
          </a:p>
          <a:p>
            <a:r>
              <a:rPr kumimoji="1" lang="ja-JP" altLang="en-US" dirty="0"/>
              <a:t>つまり誰がどう見ても「確かに」と思えることが事実といえます。</a:t>
            </a:r>
            <a:endParaRPr kumimoji="1" lang="en-US" altLang="ja-JP" dirty="0"/>
          </a:p>
          <a:p>
            <a:endParaRPr kumimoji="1" lang="en-US" altLang="ja-JP" dirty="0"/>
          </a:p>
          <a:p>
            <a:r>
              <a:rPr kumimoji="1" lang="ja-JP" altLang="en-US" dirty="0"/>
              <a:t>それに対して、あくまでも意見となってしまうのが（</a:t>
            </a:r>
            <a:r>
              <a:rPr kumimoji="1" lang="en-US" altLang="ja-JP" dirty="0"/>
              <a:t>1</a:t>
            </a:r>
            <a:r>
              <a:rPr kumimoji="1" lang="ja-JP" altLang="en-US" dirty="0"/>
              <a:t>クリック読み上げ）</a:t>
            </a:r>
            <a:endParaRPr kumimoji="1" lang="en-US" altLang="ja-JP" dirty="0"/>
          </a:p>
          <a:p>
            <a:r>
              <a:rPr kumimoji="1" lang="ja-JP" altLang="en-US" dirty="0"/>
              <a:t>つまり、「そう思っているのはあなただけかもしれないよね？」という内容です。</a:t>
            </a:r>
            <a:endParaRPr kumimoji="1" lang="en-US" altLang="ja-JP" dirty="0"/>
          </a:p>
          <a:p>
            <a:endParaRPr kumimoji="1" lang="en-US" altLang="ja-JP" dirty="0"/>
          </a:p>
          <a:p>
            <a:r>
              <a:rPr kumimoji="1" lang="ja-JP" altLang="en-US" dirty="0"/>
              <a:t>また、事実ではなく感想になってしまうのが（</a:t>
            </a:r>
            <a:r>
              <a:rPr kumimoji="1" lang="en-US" altLang="ja-JP" dirty="0"/>
              <a:t>1</a:t>
            </a:r>
            <a:r>
              <a:rPr kumimoji="1" lang="ja-JP" altLang="en-US" dirty="0"/>
              <a:t>クリック読み上げ）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これも「そう思ったのはあなただけかもしれないよね？」というわけです。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そして最後、推測（≒予想）も（</a:t>
            </a:r>
            <a:r>
              <a:rPr kumimoji="1" lang="en-US" altLang="ja-JP" dirty="0"/>
              <a:t>1</a:t>
            </a:r>
            <a:r>
              <a:rPr kumimoji="1" lang="ja-JP" altLang="en-US" dirty="0"/>
              <a:t>クリック読み上げ）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「それはあなたがそう思うだけかもしれないよね？」も事実とは言えません。</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今のように、事実とそうでないものをはっきり分けられるようにしておきましょう。</a:t>
            </a:r>
            <a:endParaRPr kumimoji="1" lang="en-US" altLang="ja-JP" dirty="0"/>
          </a:p>
          <a:p>
            <a:r>
              <a:rPr kumimoji="1" lang="ja-JP" altLang="en-US" dirty="0"/>
              <a:t>実はそれが、</a:t>
            </a:r>
            <a:r>
              <a:rPr kumimoji="1" lang="ja-JP" altLang="en-US" b="1" dirty="0"/>
              <a:t>自己</a:t>
            </a:r>
            <a:r>
              <a:rPr kumimoji="1" lang="en-US" altLang="ja-JP" b="1" dirty="0"/>
              <a:t>PR or </a:t>
            </a:r>
            <a:r>
              <a:rPr kumimoji="1" lang="ja-JP" altLang="en-US" b="1" dirty="0"/>
              <a:t>実習記録 </a:t>
            </a:r>
            <a:r>
              <a:rPr kumimoji="1" lang="ja-JP" altLang="en-US" dirty="0"/>
              <a:t>を書く場合などにも重要なポイントになります。</a:t>
            </a:r>
            <a:endParaRPr kumimoji="1" lang="en-US" altLang="ja-JP" dirty="0"/>
          </a:p>
          <a:p>
            <a:endParaRPr kumimoji="1" lang="en-US" altLang="ja-JP" dirty="0"/>
          </a:p>
          <a:p>
            <a:r>
              <a:rPr kumimoji="1" lang="ja-JP" altLang="en-US" dirty="0"/>
              <a:t>▼太字はどちらかを選択</a:t>
            </a:r>
            <a:endParaRPr kumimoji="1" lang="en-US" altLang="ja-JP" dirty="0"/>
          </a:p>
          <a:p>
            <a:r>
              <a:rPr kumimoji="1" lang="en-US" altLang="ja-JP" dirty="0"/>
              <a:t>---</a:t>
            </a:r>
            <a:r>
              <a:rPr kumimoji="1" lang="ja-JP" altLang="en-US" dirty="0"/>
              <a:t>自己</a:t>
            </a:r>
            <a:r>
              <a:rPr kumimoji="1" lang="en-US" altLang="ja-JP" dirty="0"/>
              <a:t>PR------------------------------------------------------------------</a:t>
            </a:r>
          </a:p>
          <a:p>
            <a:r>
              <a:rPr kumimoji="1" lang="ja-JP" altLang="en-US" dirty="0"/>
              <a:t>何故かというと、例えば皆さんが今までの経験を踏まえて自己</a:t>
            </a:r>
            <a:r>
              <a:rPr kumimoji="1" lang="en-US" altLang="ja-JP" dirty="0"/>
              <a:t>PR</a:t>
            </a:r>
            <a:r>
              <a:rPr kumimoji="1" lang="ja-JP" altLang="en-US" dirty="0"/>
              <a:t>を作成したとしましょう。</a:t>
            </a:r>
            <a:endParaRPr kumimoji="1" lang="en-US" altLang="ja-JP" dirty="0"/>
          </a:p>
          <a:p>
            <a:r>
              <a:rPr kumimoji="1" lang="ja-JP" altLang="en-US" dirty="0"/>
              <a:t>この場合、今までの経験＝事実で、自分が思うアピールポイント＝意見になります。</a:t>
            </a:r>
            <a:endParaRPr kumimoji="1" lang="en-US" altLang="ja-JP" dirty="0"/>
          </a:p>
          <a:p>
            <a:r>
              <a:rPr kumimoji="1" lang="ja-JP" altLang="en-US" b="0" dirty="0"/>
              <a:t>例えば「インターンの現場でリーダーをやらせていただき、良いプレゼンができたと思っています。なので私にはプレゼン力があります。」と聞くと</a:t>
            </a:r>
            <a:endParaRPr kumimoji="1" lang="en-US" altLang="ja-JP" b="0" dirty="0"/>
          </a:p>
          <a:p>
            <a:r>
              <a:rPr kumimoji="1" lang="ja-JP" altLang="en-US" b="0" dirty="0"/>
              <a:t>皆さんどうですか？</a:t>
            </a:r>
            <a:r>
              <a:rPr kumimoji="1" lang="en-US" altLang="ja-JP" b="0" dirty="0"/>
              <a:t>『</a:t>
            </a:r>
            <a:r>
              <a:rPr kumimoji="1" lang="ja-JP" altLang="en-US" b="0" dirty="0"/>
              <a:t>それって本当にプレゼン力があると言えるの</a:t>
            </a:r>
            <a:r>
              <a:rPr kumimoji="1" lang="en-US" altLang="ja-JP" b="0" dirty="0"/>
              <a:t>…</a:t>
            </a:r>
            <a:r>
              <a:rPr kumimoji="1" lang="ja-JP" altLang="en-US" b="0" dirty="0"/>
              <a:t>？</a:t>
            </a:r>
            <a:r>
              <a:rPr kumimoji="1" lang="en-US" altLang="ja-JP" b="0" dirty="0"/>
              <a:t>』</a:t>
            </a:r>
            <a:r>
              <a:rPr kumimoji="1" lang="ja-JP" altLang="en-US" b="0" dirty="0"/>
              <a:t>と思いませんか。</a:t>
            </a:r>
            <a:endParaRPr kumimoji="1" lang="en-US" altLang="ja-JP" b="0" dirty="0"/>
          </a:p>
          <a:p>
            <a:r>
              <a:rPr kumimoji="1" lang="ja-JP" altLang="en-US" b="0" dirty="0"/>
              <a:t>まさに事実を事実としてはっきり伝えられていないので、意見が意見になっていない例ですね。</a:t>
            </a:r>
            <a:endParaRPr kumimoji="1" lang="en-US" altLang="ja-JP" b="0" dirty="0"/>
          </a:p>
          <a:p>
            <a:r>
              <a:rPr kumimoji="1" lang="ja-JP" altLang="en-US" b="0" dirty="0"/>
              <a:t>このように、本当にあった体験をもとに伝えているのに、事実と意見がはっきりしていないだけで、</a:t>
            </a:r>
            <a:endParaRPr kumimoji="1" lang="en-US" altLang="ja-JP" b="0" dirty="0"/>
          </a:p>
          <a:p>
            <a:r>
              <a:rPr kumimoji="1" lang="ja-JP" altLang="en-US" b="0" dirty="0"/>
              <a:t>相手に正しく伝わらない</a:t>
            </a:r>
            <a:r>
              <a:rPr kumimoji="1" lang="en-US" altLang="ja-JP" b="0" dirty="0"/>
              <a:t>…</a:t>
            </a:r>
            <a:r>
              <a:rPr kumimoji="1" lang="ja-JP" altLang="en-US" b="0" dirty="0"/>
              <a:t>なんてことが発生してしまいます。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実習記録</a:t>
            </a:r>
            <a:r>
              <a:rPr kumimoji="1" lang="en-US" altLang="ja-JP" dirty="0"/>
              <a:t>-----------------------------------------------------------------</a:t>
            </a:r>
          </a:p>
          <a:p>
            <a:r>
              <a:rPr kumimoji="1" lang="ja-JP" altLang="en-US" dirty="0"/>
              <a:t>何故かというと、例えば皆さんが実際の症例を見て、それに対して自分で治療法を考え、報告したとしましょう。</a:t>
            </a:r>
            <a:endParaRPr kumimoji="1" lang="en-US" altLang="ja-JP" dirty="0"/>
          </a:p>
          <a:p>
            <a:r>
              <a:rPr kumimoji="1" lang="ja-JP" altLang="en-US" dirty="0"/>
              <a:t>その際、実際の症例＝事実で、自分で考えた治療法＝意見になります。</a:t>
            </a:r>
            <a:endParaRPr kumimoji="1" lang="en-US" altLang="ja-JP" dirty="0"/>
          </a:p>
          <a:p>
            <a:r>
              <a:rPr kumimoji="1" lang="ja-JP" altLang="en-US" b="0" dirty="0"/>
              <a:t>もしこの症例と治療法をまぜこぜに報告してしまった場合、</a:t>
            </a:r>
            <a:endParaRPr kumimoji="1" lang="en-US" altLang="ja-JP" b="0" dirty="0"/>
          </a:p>
          <a:p>
            <a:r>
              <a:rPr kumimoji="1" lang="ja-JP" altLang="en-US" b="0" dirty="0"/>
              <a:t>もしかしたら先輩は「その症例ってあなたが予想しただけだよね？それに対する治療方法って本当に効果が見込めるの？」と</a:t>
            </a:r>
            <a:endParaRPr kumimoji="1" lang="en-US" altLang="ja-JP" b="0" dirty="0"/>
          </a:p>
          <a:p>
            <a:r>
              <a:rPr kumimoji="1" lang="ja-JP" altLang="en-US" b="0" dirty="0"/>
              <a:t>こちらの意図とは違う解釈をしてしまうかもしれません。</a:t>
            </a:r>
            <a:endParaRPr kumimoji="1" lang="en-US" altLang="ja-JP" b="0" dirty="0"/>
          </a:p>
          <a:p>
            <a:r>
              <a:rPr kumimoji="1" lang="ja-JP" altLang="en-US" b="0" dirty="0"/>
              <a:t>折角皆さんは実際の症例に基づいて治療法を考えているのに、</a:t>
            </a:r>
            <a:endParaRPr kumimoji="1" lang="en-US" altLang="ja-JP" b="0" dirty="0"/>
          </a:p>
          <a:p>
            <a:r>
              <a:rPr kumimoji="1" lang="ja-JP" altLang="en-US" b="0" dirty="0"/>
              <a:t>伝わらないだけで話を聞き入れてもらえないなんてもったいないですよね。</a:t>
            </a:r>
            <a:endParaRPr kumimoji="1" lang="en-US" altLang="ja-JP" b="0" dirty="0"/>
          </a:p>
          <a:p>
            <a:r>
              <a:rPr kumimoji="1" lang="ja-JP" altLang="en-US" b="0" dirty="0"/>
              <a:t>でも、相手に伝わらなければ意味がないのも事実です。</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endParaRPr kumimoji="1" lang="en-US" altLang="ja-JP" b="0" dirty="0"/>
          </a:p>
          <a:p>
            <a:endParaRPr kumimoji="1" lang="en-US" altLang="ja-JP" b="0" dirty="0"/>
          </a:p>
          <a:p>
            <a:r>
              <a:rPr kumimoji="1" lang="ja-JP" altLang="en-US" b="0" dirty="0"/>
              <a:t>なので、まずはこの事実と意見の書き分けだけでも今のうちにしっかり判断できるようにしておきましょう。</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lvl1pPr>
              <a:defRPr kumimoji="1" sz="4600">
                <a:solidFill>
                  <a:schemeClr val="tx1"/>
                </a:solidFill>
                <a:latin typeface="Times New Roman" pitchFamily="18" charset="0"/>
                <a:ea typeface="ＭＳ Ｐゴシック" charset="-128"/>
              </a:defRPr>
            </a:lvl1pPr>
            <a:lvl2pPr marL="1075856" indent="-411155">
              <a:defRPr kumimoji="1" sz="4600">
                <a:solidFill>
                  <a:schemeClr val="tx1"/>
                </a:solidFill>
                <a:latin typeface="Times New Roman" pitchFamily="18" charset="0"/>
                <a:ea typeface="ＭＳ Ｐゴシック" charset="-128"/>
              </a:defRPr>
            </a:lvl2pPr>
            <a:lvl3pPr marL="1656042" indent="-328924">
              <a:defRPr kumimoji="1" sz="4600">
                <a:solidFill>
                  <a:schemeClr val="tx1"/>
                </a:solidFill>
                <a:latin typeface="Times New Roman" pitchFamily="18" charset="0"/>
                <a:ea typeface="ＭＳ Ｐゴシック" charset="-128"/>
              </a:defRPr>
            </a:lvl3pPr>
            <a:lvl4pPr marL="2318457" indent="-328924">
              <a:defRPr kumimoji="1" sz="4600">
                <a:solidFill>
                  <a:schemeClr val="tx1"/>
                </a:solidFill>
                <a:latin typeface="Times New Roman" pitchFamily="18" charset="0"/>
                <a:ea typeface="ＭＳ Ｐゴシック" charset="-128"/>
              </a:defRPr>
            </a:lvl4pPr>
            <a:lvl5pPr marL="2983157" indent="-328924">
              <a:defRPr kumimoji="1" sz="4600">
                <a:solidFill>
                  <a:schemeClr val="tx1"/>
                </a:solidFill>
                <a:latin typeface="Times New Roman" pitchFamily="18" charset="0"/>
                <a:ea typeface="ＭＳ Ｐゴシック" charset="-128"/>
              </a:defRPr>
            </a:lvl5pPr>
            <a:lvl6pPr marL="3641005"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6pPr>
            <a:lvl7pPr marL="4298853"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7pPr>
            <a:lvl8pPr marL="4956701"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8pPr>
            <a:lvl9pPr marL="5614548" indent="-328924" eaLnBrk="0" fontAlgn="base" hangingPunct="0">
              <a:spcBef>
                <a:spcPct val="0"/>
              </a:spcBef>
              <a:spcAft>
                <a:spcPct val="0"/>
              </a:spcAft>
              <a:defRPr kumimoji="1" sz="4600">
                <a:solidFill>
                  <a:schemeClr val="tx1"/>
                </a:solidFill>
                <a:latin typeface="Times New Roman" pitchFamily="18"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E0E4B1-C334-4EED-AB94-B6A3797B0C58}" type="slidenum">
              <a:rPr kumimoji="1" lang="en-US" altLang="ja-JP" sz="17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3907" name="Rectangle 2"/>
          <p:cNvSpPr>
            <a:spLocks noGrp="1" noRot="1" noChangeAspect="1" noChangeArrowheads="1" noTextEdit="1"/>
          </p:cNvSpPr>
          <p:nvPr>
            <p:ph type="sldImg"/>
          </p:nvPr>
        </p:nvSpPr>
        <p:spPr>
          <a:xfrm>
            <a:off x="695325" y="739775"/>
            <a:ext cx="5345113" cy="3702050"/>
          </a:xfrm>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ja-JP" altLang="en-US" dirty="0"/>
              <a:t>教科書が読めて、授業が分かるようになり、</a:t>
            </a:r>
            <a:endParaRPr lang="en-US" altLang="ja-JP" dirty="0"/>
          </a:p>
          <a:p>
            <a:pPr eaLnBrk="1" hangingPunct="1"/>
            <a:r>
              <a:rPr lang="ja-JP" altLang="en-US" dirty="0"/>
              <a:t>（</a:t>
            </a:r>
            <a:r>
              <a:rPr lang="en-US" altLang="ja-JP" dirty="0"/>
              <a:t>1</a:t>
            </a:r>
            <a:r>
              <a:rPr lang="ja-JP" altLang="en-US" dirty="0"/>
              <a:t>クリックずつ読み上げ）</a:t>
            </a:r>
            <a:endParaRPr lang="ja-JP" altLang="ja-JP"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pPr marL="0" indent="0">
              <a:buNone/>
            </a:pPr>
            <a:r>
              <a:rPr kumimoji="1" lang="ja-JP" altLang="en-US" dirty="0"/>
              <a:t>では問題です。</a:t>
            </a:r>
            <a:r>
              <a:rPr lang="ja-JP" altLang="en-US" sz="1200" dirty="0"/>
              <a:t>右の絵から読み取れる</a:t>
            </a:r>
            <a:r>
              <a:rPr lang="ja-JP" altLang="en-US" sz="1200" b="0" dirty="0">
                <a:solidFill>
                  <a:srgbClr val="FF0000"/>
                </a:solidFill>
              </a:rPr>
              <a:t>事実</a:t>
            </a:r>
            <a:r>
              <a:rPr lang="ja-JP" altLang="en-US" sz="1200" dirty="0"/>
              <a:t>は①②③のどれでしょう。</a:t>
            </a:r>
            <a:endParaRPr lang="en-US" altLang="ja-JP" sz="1200" dirty="0"/>
          </a:p>
          <a:p>
            <a:r>
              <a:rPr kumimoji="1" lang="ja-JP" altLang="en-US" dirty="0"/>
              <a:t>（少し考えさせる→それぞれ事実？それ以外？で全員に挙手させると良い）</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皆さんありがとうございます！では答え合わせです。</a:t>
            </a:r>
            <a:endParaRPr kumimoji="1" lang="en-US" altLang="ja-JP" dirty="0"/>
          </a:p>
          <a:p>
            <a:endParaRPr kumimoji="1" lang="en-US" altLang="ja-JP" dirty="0"/>
          </a:p>
          <a:p>
            <a:r>
              <a:rPr kumimoji="1" lang="ja-JP" altLang="en-US" dirty="0"/>
              <a:t>まず①、これは（</a:t>
            </a:r>
            <a:r>
              <a:rPr kumimoji="1" lang="en-US" altLang="ja-JP" dirty="0"/>
              <a:t>1</a:t>
            </a:r>
            <a:r>
              <a:rPr kumimoji="1" lang="ja-JP" altLang="en-US" dirty="0"/>
              <a:t>クリック読み上げ）</a:t>
            </a:r>
            <a:endParaRPr kumimoji="1" lang="en-US" altLang="ja-JP" dirty="0"/>
          </a:p>
          <a:p>
            <a:r>
              <a:rPr kumimoji="1" lang="ja-JP" altLang="en-US" dirty="0"/>
              <a:t>では続いて②、これは（</a:t>
            </a:r>
            <a:r>
              <a:rPr kumimoji="1" lang="en-US" altLang="ja-JP" dirty="0"/>
              <a:t>1</a:t>
            </a:r>
            <a:r>
              <a:rPr kumimoji="1" lang="ja-JP" altLang="en-US" dirty="0"/>
              <a:t>クリック読み上げ）</a:t>
            </a:r>
            <a:endParaRPr kumimoji="1" lang="en-US" altLang="ja-JP" dirty="0"/>
          </a:p>
          <a:p>
            <a:r>
              <a:rPr kumimoji="1" lang="ja-JP" altLang="en-US" dirty="0"/>
              <a:t>では最後に③、これは</a:t>
            </a:r>
            <a:r>
              <a:rPr kumimoji="1" lang="en-US" altLang="ja-JP" dirty="0"/>
              <a:t>…</a:t>
            </a:r>
            <a:r>
              <a:rPr kumimoji="1" lang="ja-JP" altLang="en-US" dirty="0"/>
              <a:t>（</a:t>
            </a:r>
            <a:r>
              <a:rPr kumimoji="1" lang="en-US" altLang="ja-JP" dirty="0"/>
              <a:t>1</a:t>
            </a:r>
            <a:r>
              <a:rPr kumimoji="1" lang="ja-JP" altLang="en-US" dirty="0"/>
              <a:t>クリック読み上げ）</a:t>
            </a:r>
            <a:endParaRPr kumimoji="1" lang="en-US" altLang="ja-JP" dirty="0"/>
          </a:p>
          <a:p>
            <a:endParaRPr kumimoji="1" lang="en-US" altLang="ja-JP" dirty="0"/>
          </a:p>
          <a:p>
            <a:r>
              <a:rPr kumimoji="1" lang="ja-JP" altLang="en-US" b="1" dirty="0"/>
              <a:t>皆さん①の判断はよくできていましたが、②③は引っかかってしまった人もいました。</a:t>
            </a:r>
            <a:endParaRPr kumimoji="1" lang="en-US" altLang="ja-JP"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恐らく引っかかる人が多いと思われるが</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状況を見てトーク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事実かどうかの判断は、先入観にどうしても引っ張られがちなので、</a:t>
            </a:r>
            <a:endParaRPr kumimoji="1" lang="en-US" altLang="ja-JP" dirty="0"/>
          </a:p>
          <a:p>
            <a:r>
              <a:rPr kumimoji="1" lang="ja-JP" altLang="en-US" dirty="0"/>
              <a:t>これからより注意深く判断できると良いですね。</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では次は、事実かどうかだけではなくて、</a:t>
            </a:r>
            <a:endParaRPr kumimoji="1" lang="en-US" altLang="ja-JP" dirty="0"/>
          </a:p>
          <a:p>
            <a:r>
              <a:rPr kumimoji="1" lang="ja-JP" altLang="en-US" dirty="0"/>
              <a:t>「感想」「事実」「意見」を区別する練習をやっていきましょう。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さて、では次の①～④の中で意見はどれでしょうか？</a:t>
            </a:r>
            <a:endParaRPr lang="en-US" altLang="ja-JP" sz="1400" dirty="0">
              <a:solidFill>
                <a:schemeClr val="accent1">
                  <a:lumMod val="50000"/>
                </a:schemeClr>
              </a:solidFill>
            </a:endParaRPr>
          </a:p>
          <a:p>
            <a:r>
              <a:rPr lang="ja-JP" altLang="en-US" sz="1400" dirty="0">
                <a:solidFill>
                  <a:schemeClr val="accent1">
                    <a:lumMod val="50000"/>
                  </a:schemeClr>
                </a:solidFill>
              </a:rPr>
              <a:t>また意見以外のものは「感想」「事実」に分類されます。考えてみましょう。</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★少し考えさせる→グループワークした上で答え合わせしても良い（目安</a:t>
            </a:r>
            <a:r>
              <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rPr>
              <a:t>分）</a:t>
            </a:r>
            <a:endParaRPr kumimoji="1" lang="en-US" altLang="ja-JP" sz="14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では答えはこうでした。（</a:t>
            </a:r>
            <a:r>
              <a:rPr lang="en-US" altLang="ja-JP" sz="1400" dirty="0">
                <a:solidFill>
                  <a:schemeClr val="accent1">
                    <a:lumMod val="50000"/>
                  </a:schemeClr>
                </a:solidFill>
              </a:rPr>
              <a:t>1</a:t>
            </a:r>
            <a:r>
              <a:rPr lang="ja-JP" altLang="en-US" sz="1400" dirty="0">
                <a:solidFill>
                  <a:schemeClr val="accent1">
                    <a:lumMod val="50000"/>
                  </a:schemeClr>
                </a:solidFill>
              </a:rPr>
              <a:t>クリックずつ読み上げ）</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442260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lang="ja-JP" altLang="en-US" sz="1400" dirty="0">
                <a:solidFill>
                  <a:schemeClr val="accent1">
                    <a:lumMod val="50000"/>
                  </a:schemeClr>
                </a:solidFill>
              </a:rPr>
              <a:t>さて、ここでポイントになるのは、今度は「意見」の伝え方です。</a:t>
            </a:r>
            <a:endParaRPr lang="en-US" altLang="ja-JP" sz="1400" dirty="0">
              <a:solidFill>
                <a:schemeClr val="accent1">
                  <a:lumMod val="50000"/>
                </a:schemeClr>
              </a:solidFill>
            </a:endParaRPr>
          </a:p>
          <a:p>
            <a:r>
              <a:rPr lang="ja-JP" altLang="en-US" sz="1400" dirty="0">
                <a:solidFill>
                  <a:schemeClr val="accent1">
                    <a:lumMod val="50000"/>
                  </a:schemeClr>
                </a:solidFill>
              </a:rPr>
              <a:t>（意見は、意見らしく～スライド全体読み上げ）</a:t>
            </a:r>
            <a:endParaRPr lang="en-US" altLang="ja-JP" sz="1400" dirty="0">
              <a:solidFill>
                <a:schemeClr val="accent1">
                  <a:lumMod val="50000"/>
                </a:schemeClr>
              </a:solidFill>
            </a:endParaRPr>
          </a:p>
          <a:p>
            <a:endParaRPr lang="en-US" altLang="ja-JP" sz="1400" dirty="0">
              <a:solidFill>
                <a:schemeClr val="accent1">
                  <a:lumMod val="50000"/>
                </a:schemeClr>
              </a:solidFill>
            </a:endParaRPr>
          </a:p>
          <a:p>
            <a:r>
              <a:rPr lang="ja-JP" altLang="en-US" sz="1400" dirty="0">
                <a:solidFill>
                  <a:schemeClr val="accent1">
                    <a:lumMod val="50000"/>
                  </a:schemeClr>
                </a:solidFill>
              </a:rPr>
              <a:t>自分の「意見」として物事を伝えるのであれば、</a:t>
            </a:r>
            <a:endParaRPr lang="en-US" altLang="ja-JP" sz="1400" dirty="0">
              <a:solidFill>
                <a:schemeClr val="accent1">
                  <a:lumMod val="50000"/>
                </a:schemeClr>
              </a:solidFill>
            </a:endParaRPr>
          </a:p>
          <a:p>
            <a:r>
              <a:rPr lang="ja-JP" altLang="en-US" sz="1400" dirty="0">
                <a:solidFill>
                  <a:schemeClr val="accent1">
                    <a:lumMod val="50000"/>
                  </a:schemeClr>
                </a:solidFill>
              </a:rPr>
              <a:t>あいまいな表現はせず、先ほどの例題のように言い切る！ことを意識しましょう。</a:t>
            </a:r>
            <a:endParaRPr lang="en-US" altLang="ja-JP" sz="1400" dirty="0">
              <a:solidFill>
                <a:schemeClr val="accent1">
                  <a:lumMod val="50000"/>
                </a:schemeClr>
              </a:solidFill>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254134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（スライド読み上げ）</a:t>
            </a:r>
            <a:endParaRPr kumimoji="1" lang="en-US" altLang="ja-JP" dirty="0"/>
          </a:p>
          <a:p>
            <a:endParaRPr kumimoji="1" lang="en-US" altLang="ja-JP" dirty="0"/>
          </a:p>
          <a:p>
            <a:r>
              <a:rPr kumimoji="1" lang="ja-JP" altLang="en-US" dirty="0"/>
              <a:t>▼取り組み時間（推奨）</a:t>
            </a:r>
            <a:endParaRPr kumimoji="1" lang="en-US" altLang="ja-JP" dirty="0"/>
          </a:p>
          <a:p>
            <a:r>
              <a:rPr kumimoji="1" lang="ja-JP" altLang="en-US" dirty="0"/>
              <a:t>　テキスト　</a:t>
            </a:r>
            <a:r>
              <a:rPr kumimoji="1" lang="en-US" altLang="ja-JP" dirty="0"/>
              <a:t>5</a:t>
            </a:r>
            <a:r>
              <a:rPr kumimoji="1" lang="ja-JP" altLang="en-US" dirty="0"/>
              <a:t>分</a:t>
            </a:r>
            <a:endParaRPr kumimoji="1" lang="en-US" altLang="ja-JP" dirty="0"/>
          </a:p>
          <a:p>
            <a:r>
              <a:rPr kumimoji="1" lang="ja-JP" altLang="en-US" dirty="0"/>
              <a:t>　採点・解説確認　</a:t>
            </a:r>
            <a:r>
              <a:rPr kumimoji="1" lang="en-US" altLang="ja-JP" dirty="0"/>
              <a:t>5</a:t>
            </a:r>
            <a:r>
              <a:rPr kumimoji="1" lang="ja-JP" altLang="en-US" dirty="0"/>
              <a:t>分 </a:t>
            </a:r>
            <a:r>
              <a:rPr kumimoji="1" lang="en-US" altLang="ja-JP" dirty="0"/>
              <a:t>※</a:t>
            </a:r>
            <a:r>
              <a:rPr kumimoji="1" lang="ja-JP" altLang="en-US" dirty="0"/>
              <a:t>別冊解答</a:t>
            </a:r>
            <a:r>
              <a:rPr kumimoji="1" lang="en-US" altLang="ja-JP" dirty="0"/>
              <a:t>p20-21</a:t>
            </a:r>
          </a:p>
          <a:p>
            <a:r>
              <a:rPr kumimoji="1" lang="ja-JP" altLang="en-US" dirty="0"/>
              <a:t>　　∟時間があれば○</a:t>
            </a:r>
            <a:r>
              <a:rPr kumimoji="1" lang="en-US" altLang="ja-JP" dirty="0"/>
              <a:t>×</a:t>
            </a:r>
            <a:r>
              <a:rPr kumimoji="1" lang="ja-JP" altLang="en-US" dirty="0"/>
              <a:t>だけは隣の人と交換してチェックでも</a:t>
            </a:r>
            <a:r>
              <a:rPr kumimoji="1" lang="en-US" altLang="ja-JP" dirty="0"/>
              <a:t>OK</a:t>
            </a:r>
          </a:p>
          <a:p>
            <a:r>
              <a:rPr kumimoji="1" lang="ja-JP" altLang="en-US" dirty="0"/>
              <a:t>　　∟大切なのは間違えた・分からなかった部分の見直し！</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さて、（事実・意見～スライド全体読み上げ）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7421405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ブレーン・ストーミングとは、与えられたテーマについて、</a:t>
            </a:r>
            <a:endParaRPr kumimoji="1" lang="en-US" altLang="ja-JP" dirty="0"/>
          </a:p>
          <a:p>
            <a:r>
              <a:rPr kumimoji="1" lang="ja-JP" altLang="en-US" dirty="0"/>
              <a:t>頭の中にある経験・知識・考えといった事実をたくさん書きだすことです。</a:t>
            </a:r>
            <a:endParaRPr kumimoji="1" lang="en-US" altLang="ja-JP" dirty="0"/>
          </a:p>
          <a:p>
            <a:r>
              <a:rPr kumimoji="1" lang="en-US" altLang="ja-JP" dirty="0"/>
              <a:t>※</a:t>
            </a:r>
            <a:r>
              <a:rPr kumimoji="1" lang="ja-JP" altLang="en-US" dirty="0"/>
              <a:t>文ステ</a:t>
            </a:r>
            <a:r>
              <a:rPr kumimoji="1" lang="en-US" altLang="ja-JP" dirty="0"/>
              <a:t>p55</a:t>
            </a:r>
            <a:r>
              <a:rPr kumimoji="1" lang="ja-JP" altLang="en-US" dirty="0"/>
              <a:t>上部にも記載有</a:t>
            </a:r>
            <a:endParaRPr kumimoji="1" lang="en-US" altLang="ja-JP" dirty="0"/>
          </a:p>
          <a:p>
            <a:endParaRPr kumimoji="1" lang="en-US" altLang="ja-JP" dirty="0"/>
          </a:p>
          <a:p>
            <a:r>
              <a:rPr kumimoji="1" lang="ja-JP" altLang="en-US" dirty="0"/>
              <a:t>なので、このブレーン・ストーミングをするコツは、</a:t>
            </a:r>
            <a:endParaRPr kumimoji="1" lang="en-US" altLang="ja-JP" dirty="0"/>
          </a:p>
          <a:p>
            <a:r>
              <a:rPr kumimoji="1" lang="ja-JP" altLang="en-US" dirty="0"/>
              <a:t>（質より量！～以下スライド読み上げ）の</a:t>
            </a:r>
            <a:r>
              <a:rPr kumimoji="1" lang="en-US" altLang="ja-JP" dirty="0"/>
              <a:t>4</a:t>
            </a:r>
            <a:r>
              <a:rPr kumimoji="1" lang="ja-JP" altLang="en-US" dirty="0"/>
              <a:t>つです！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41363"/>
            <a:ext cx="5338763" cy="3697287"/>
          </a:xfrm>
        </p:spPr>
      </p:sp>
      <p:sp>
        <p:nvSpPr>
          <p:cNvPr id="3" name="ノート プレースホルダー 2"/>
          <p:cNvSpPr>
            <a:spLocks noGrp="1"/>
          </p:cNvSpPr>
          <p:nvPr>
            <p:ph type="body" idx="1"/>
          </p:nvPr>
        </p:nvSpPr>
        <p:spPr/>
        <p:txBody>
          <a:bodyPr/>
          <a:lstStyle/>
          <a:p>
            <a:r>
              <a:rPr kumimoji="1" lang="ja-JP" altLang="en-US" dirty="0"/>
              <a:t>では今回は、実際にブレーン・ストーミングにトライしてみましょう。</a:t>
            </a:r>
            <a:endParaRPr kumimoji="1" lang="en-US" altLang="ja-JP" dirty="0"/>
          </a:p>
          <a:p>
            <a:r>
              <a:rPr kumimoji="1" lang="ja-JP" altLang="en-US" dirty="0"/>
              <a:t>まずは（「アルバイト」について～以下スライド読み上げ）</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★個人で考える（目安</a:t>
            </a:r>
            <a:r>
              <a:rPr kumimoji="1" lang="en-US" altLang="ja-JP" dirty="0"/>
              <a:t>5</a:t>
            </a:r>
            <a:r>
              <a:rPr kumimoji="1" lang="ja-JP" altLang="en-US" dirty="0"/>
              <a:t>分）→グループ（ペア）で共有がオススメ</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A0247-ADAC-4D6C-B3B4-76615E79D6A0}" type="slidenum">
              <a:rPr kumimoji="1" lang="en-US" altLang="ja-JP" sz="12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1305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891996" cy="6858000"/>
          </a:xfrm>
          <a:prstGeom prst="rect">
            <a:avLst/>
          </a:prstGeom>
          <a:solidFill>
            <a:schemeClr val="tx2"/>
          </a:solidFill>
          <a:ln>
            <a:noFill/>
          </a:ln>
          <a:effectLst/>
        </p:spPr>
        <p:txBody>
          <a:bodyPr lIns="0" tIns="0" rIns="0" bIns="0" anchor="ctr">
            <a:noAutofit/>
          </a:bodyPr>
          <a:lstStyle/>
          <a:p>
            <a:endParaRPr lang="ja-JP" altLang="en-US" dirty="0">
              <a:solidFill>
                <a:srgbClr val="4D4D4D"/>
              </a:solidFill>
            </a:endParaRPr>
          </a:p>
        </p:txBody>
      </p:sp>
      <p:sp>
        <p:nvSpPr>
          <p:cNvPr id="2" name="タイトル 1"/>
          <p:cNvSpPr>
            <a:spLocks noGrp="1"/>
          </p:cNvSpPr>
          <p:nvPr>
            <p:ph type="title"/>
          </p:nvPr>
        </p:nvSpPr>
        <p:spPr bwMode="gray">
          <a:xfrm>
            <a:off x="2361222" y="1051200"/>
            <a:ext cx="6730522" cy="396044"/>
          </a:xfrm>
        </p:spPr>
        <p:txBody>
          <a:bodyPr/>
          <a:lstStyle>
            <a:lvl1pPr>
              <a:defRPr>
                <a:solidFill>
                  <a:schemeClr val="accent2">
                    <a:lumMod val="50000"/>
                  </a:schemeClr>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45" y="6575112"/>
            <a:ext cx="632245"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mn-ea"/>
                <a:ea typeface="+mn-ea"/>
                <a:cs typeface="メイリオ" pitchFamily="50" charset="-128"/>
              </a:defRPr>
            </a:lvl1pPr>
          </a:lstStyle>
          <a:p>
            <a:r>
              <a:rPr lang="en-US" altLang="ja-JP">
                <a:solidFill>
                  <a:srgbClr val="FFFFFF"/>
                </a:solidFill>
              </a:rPr>
              <a:t>©2025 The Japan Kanji Aptitude Testing Foundation</a:t>
            </a:r>
            <a:endParaRPr lang="ja-JP" altLang="en-US" dirty="0">
              <a:solidFill>
                <a:srgbClr val="FFFFFF"/>
              </a:solidFill>
            </a:endParaRPr>
          </a:p>
        </p:txBody>
      </p:sp>
      <p:sp>
        <p:nvSpPr>
          <p:cNvPr id="4" name="スライド番号プレースホルダー 5"/>
          <p:cNvSpPr>
            <a:spLocks noGrp="1"/>
          </p:cNvSpPr>
          <p:nvPr>
            <p:ph type="sldNum" sz="quarter" idx="4"/>
          </p:nvPr>
        </p:nvSpPr>
        <p:spPr>
          <a:xfrm>
            <a:off x="7085383" y="6375477"/>
            <a:ext cx="2311030" cy="482523"/>
          </a:xfrm>
          <a:prstGeom prst="rect">
            <a:avLst/>
          </a:prstGeom>
        </p:spPr>
        <p:txBody>
          <a:bodyPr vert="horz" lIns="0" tIns="0" rIns="0" bIns="0" rtlCol="0" anchor="ctr"/>
          <a:lstStyle>
            <a:lvl1pPr algn="r">
              <a:defRPr sz="2400" b="0">
                <a:solidFill>
                  <a:schemeClr val="tx1"/>
                </a:solidFill>
                <a:latin typeface="+mj-lt"/>
                <a:ea typeface="+mn-ea"/>
                <a:cs typeface="メイリオ" pitchFamily="50" charset="-128"/>
              </a:defRPr>
            </a:lvl1pPr>
          </a:lstStyle>
          <a:p>
            <a:fld id="{FB3508C7-2FE0-4945-9CBD-863E05F850D2}" type="slidenum">
              <a:rPr lang="ja-JP" altLang="en-US" smtClean="0">
                <a:solidFill>
                  <a:srgbClr val="4D4D4D"/>
                </a:solidFill>
              </a:rPr>
              <a:pPr/>
              <a:t>‹#›</a:t>
            </a:fld>
            <a:endParaRPr lang="ja-JP" altLang="en-US" dirty="0">
              <a:solidFill>
                <a:srgbClr val="4D4D4D"/>
              </a:solidFill>
            </a:endParaRPr>
          </a:p>
        </p:txBody>
      </p:sp>
    </p:spTree>
    <p:extLst>
      <p:ext uri="{BB962C8B-B14F-4D97-AF65-F5344CB8AC3E}">
        <p14:creationId xmlns:p14="http://schemas.microsoft.com/office/powerpoint/2010/main" val="247410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4413" cy="692696"/>
          </a:xfrm>
          <a:solidFill>
            <a:schemeClr val="accent1">
              <a:lumMod val="10000"/>
              <a:lumOff val="90000"/>
            </a:schemeClr>
          </a:solidFill>
        </p:spPr>
        <p:txBody>
          <a:bodyPr>
            <a:noAutofit/>
          </a:bodyPr>
          <a:lstStyle>
            <a:lvl1pPr>
              <a:defRPr sz="400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　マスター タイトルの書式設定</a:t>
            </a:r>
          </a:p>
        </p:txBody>
      </p:sp>
      <p:sp>
        <p:nvSpPr>
          <p:cNvPr id="3" name="コンテンツ プレースホルダー 2"/>
          <p:cNvSpPr>
            <a:spLocks noGrp="1"/>
          </p:cNvSpPr>
          <p:nvPr>
            <p:ph idx="1"/>
          </p:nvPr>
        </p:nvSpPr>
        <p:spPr>
          <a:xfrm>
            <a:off x="508000" y="836613"/>
            <a:ext cx="8913972" cy="5184775"/>
          </a:xfrm>
          <a:prstGeom prst="rect">
            <a:avLst/>
          </a:prstGeom>
        </p:spPr>
        <p:txBody>
          <a:bodyPr/>
          <a:lstStyle>
            <a:lvl1pPr>
              <a:defRPr>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a:defRPr>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endParaRPr kumimoji="1" lang="ja-JP" altLang="en-US" dirty="0"/>
          </a:p>
        </p:txBody>
      </p:sp>
      <p:sp>
        <p:nvSpPr>
          <p:cNvPr id="4" name="日付プレースホルダー 3"/>
          <p:cNvSpPr>
            <a:spLocks noGrp="1"/>
          </p:cNvSpPr>
          <p:nvPr>
            <p:ph type="dt" sz="half" idx="10"/>
          </p:nvPr>
        </p:nvSpPr>
        <p:spPr>
          <a:xfrm>
            <a:off x="495220" y="6356351"/>
            <a:ext cx="2311030" cy="365125"/>
          </a:xfrm>
          <a:prstGeom prst="rect">
            <a:avLst/>
          </a:prstGeom>
        </p:spPr>
        <p:txBody>
          <a:bodyPr/>
          <a:lstStyle/>
          <a:p>
            <a:fld id="{38FF32BD-3906-457A-92B4-C59BCC4C5689}" type="datetime1">
              <a:rPr lang="ja-JP" altLang="en-US" smtClean="0">
                <a:solidFill>
                  <a:prstClr val="black">
                    <a:tint val="75000"/>
                  </a:prstClr>
                </a:solidFill>
              </a:rPr>
              <a:t>2024/11/7</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a:xfrm>
            <a:off x="3384008" y="6356351"/>
            <a:ext cx="3136397" cy="365125"/>
          </a:xfrm>
          <a:prstGeom prst="rect">
            <a:avLst/>
          </a:prstGeo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88826" y="6381750"/>
            <a:ext cx="2311030" cy="476250"/>
          </a:xfrm>
          <a:prstGeom prst="rect">
            <a:avLst/>
          </a:prstGeom>
        </p:spPr>
        <p:txBody>
          <a:bodyPr/>
          <a:lstStyle/>
          <a:p>
            <a:r>
              <a:rPr lang="ja-JP" altLang="en-US" sz="2400" dirty="0">
                <a:solidFill>
                  <a:schemeClr val="accent1">
                    <a:lumMod val="50000"/>
                  </a:schemeClr>
                </a:solidFill>
                <a:cs typeface="メイリオ" panose="020B0604030504040204" pitchFamily="50" charset="-128"/>
              </a:rPr>
              <a:t>　　　　　</a:t>
            </a:r>
            <a:fld id="{8B1C1A98-0DC3-4A67-B4FC-DF5BFBD3AEF1}" type="slidenum">
              <a:rPr lang="ja-JP" altLang="en-US" sz="2400" smtClean="0">
                <a:solidFill>
                  <a:schemeClr val="accent1">
                    <a:lumMod val="50000"/>
                  </a:schemeClr>
                </a:solidFill>
                <a:latin typeface="+mj-lt"/>
                <a:cs typeface="メイリオ" panose="020B0604030504040204" pitchFamily="50" charset="-128"/>
              </a:rPr>
              <a:pPr/>
              <a:t>‹#›</a:t>
            </a:fld>
            <a:r>
              <a:rPr lang="ja-JP" altLang="en-US" dirty="0"/>
              <a:t>　　　　　　　　　</a:t>
            </a:r>
          </a:p>
        </p:txBody>
      </p:sp>
    </p:spTree>
    <p:extLst>
      <p:ext uri="{BB962C8B-B14F-4D97-AF65-F5344CB8AC3E}">
        <p14:creationId xmlns:p14="http://schemas.microsoft.com/office/powerpoint/2010/main" val="216211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37" y="152636"/>
            <a:ext cx="93595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4" name="タイトル 1"/>
          <p:cNvSpPr txBox="1">
            <a:spLocks/>
          </p:cNvSpPr>
          <p:nvPr userDrawn="1"/>
        </p:nvSpPr>
        <p:spPr>
          <a:xfrm>
            <a:off x="0" y="0"/>
            <a:ext cx="9904413" cy="692696"/>
          </a:xfrm>
          <a:prstGeom prst="rect">
            <a:avLst/>
          </a:prstGeom>
          <a:solidFill>
            <a:schemeClr val="accent1">
              <a:lumMod val="10000"/>
              <a:lumOff val="90000"/>
            </a:schemeClr>
          </a:solidFill>
        </p:spPr>
        <p:txBody>
          <a:bodyPr>
            <a:noAutofit/>
          </a:bodyPr>
          <a:lstStyle>
            <a:lvl1pPr algn="l" defTabSz="914400" rtl="0" eaLnBrk="1" latinLnBrk="0" hangingPunct="1">
              <a:spcBef>
                <a:spcPct val="0"/>
              </a:spcBef>
              <a:buNone/>
              <a:defRPr kumimoji="1" sz="4000" kern="120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gn="l"/>
            <a:endParaRPr lang="ja-JP" altLang="en-US" dirty="0"/>
          </a:p>
        </p:txBody>
      </p:sp>
      <p:sp>
        <p:nvSpPr>
          <p:cNvPr id="5" name="コンテンツ プレースホルダー 2"/>
          <p:cNvSpPr txBox="1">
            <a:spLocks/>
          </p:cNvSpPr>
          <p:nvPr userDrawn="1"/>
        </p:nvSpPr>
        <p:spPr>
          <a:xfrm>
            <a:off x="508000" y="836613"/>
            <a:ext cx="8913972" cy="5184775"/>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ja-JP" altLang="en-US" dirty="0"/>
          </a:p>
        </p:txBody>
      </p:sp>
      <p:sp>
        <p:nvSpPr>
          <p:cNvPr id="6" name="スライド番号プレースホルダー 5"/>
          <p:cNvSpPr>
            <a:spLocks noGrp="1"/>
          </p:cNvSpPr>
          <p:nvPr>
            <p:ph type="sldNum" sz="quarter" idx="4"/>
          </p:nvPr>
        </p:nvSpPr>
        <p:spPr>
          <a:xfrm>
            <a:off x="7097713" y="6356350"/>
            <a:ext cx="2311400" cy="501650"/>
          </a:xfrm>
          <a:prstGeom prst="rect">
            <a:avLst/>
          </a:prstGeom>
        </p:spPr>
        <p:txBody>
          <a:bodyPr vert="horz" lIns="91440" tIns="45720" rIns="91440" bIns="45720" rtlCol="0" anchor="ctr"/>
          <a:lstStyle>
            <a:lvl1pPr algn="r">
              <a:defRPr sz="24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B508A8EC-6A75-4CE2-87CE-22049142D398}" type="slidenum">
              <a:rPr lang="ja-JP" altLang="en-US" smtClean="0"/>
              <a:pPr/>
              <a:t>‹#›</a:t>
            </a:fld>
            <a:endParaRPr lang="ja-JP" altLang="en-US" dirty="0"/>
          </a:p>
        </p:txBody>
      </p:sp>
      <p:sp>
        <p:nvSpPr>
          <p:cNvPr id="3" name="テキスト プレースホルダー 2"/>
          <p:cNvSpPr>
            <a:spLocks noGrp="1"/>
          </p:cNvSpPr>
          <p:nvPr>
            <p:ph type="body" idx="1"/>
          </p:nvPr>
        </p:nvSpPr>
        <p:spPr>
          <a:xfrm>
            <a:off x="528766" y="1196975"/>
            <a:ext cx="8913813" cy="4525963"/>
          </a:xfrm>
          <a:prstGeom prst="rect">
            <a:avLst/>
          </a:prstGeom>
        </p:spPr>
        <p:txBody>
          <a:bodyPr vert="horz" lIns="91440" tIns="45720" rIns="91440" bIns="45720" numCol="1"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フッター プレースホルダー 6"/>
          <p:cNvSpPr>
            <a:spLocks noGrp="1"/>
          </p:cNvSpPr>
          <p:nvPr>
            <p:ph type="ftr" sz="quarter" idx="3"/>
          </p:nvPr>
        </p:nvSpPr>
        <p:spPr>
          <a:xfrm>
            <a:off x="3384550" y="6356350"/>
            <a:ext cx="31353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©2025 The Japan Kanji Aptitude Testing Foundation</a:t>
            </a:r>
            <a:endParaRPr kumimoji="1" lang="ja-JP" altLang="en-US" dirty="0"/>
          </a:p>
        </p:txBody>
      </p:sp>
    </p:spTree>
    <p:extLst>
      <p:ext uri="{BB962C8B-B14F-4D97-AF65-F5344CB8AC3E}">
        <p14:creationId xmlns:p14="http://schemas.microsoft.com/office/powerpoint/2010/main" val="2963036806"/>
      </p:ext>
    </p:extLst>
  </p:cSld>
  <p:clrMap bg1="lt1" tx1="dk1" bg2="lt2" tx2="dk2" accent1="accent1" accent2="accent2" accent3="accent3" accent4="accent4" accent5="accent5" accent6="accent6" hlink="hlink" folHlink="folHlink"/>
  <p:sldLayoutIdLst>
    <p:sldLayoutId id="2147483854" r:id="rId1"/>
    <p:sldLayoutId id="2147483888" r:id="rId2"/>
  </p:sldLayoutIdLst>
  <p:hf hdr="0" dt="0"/>
  <p:txStyles>
    <p:titleStyle>
      <a:lvl1pPr algn="l" defTabSz="914400" rtl="0" eaLnBrk="1" latinLnBrk="0" hangingPunct="1">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9.png"/></Relationships>
</file>

<file path=ppt/slides/_rels/slide1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25662" y="2200215"/>
            <a:ext cx="88898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文章力ステップ</a:t>
            </a: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algn="ctr" eaLnBrk="0" fontAlgn="base" hangingPunct="0">
              <a:spcBef>
                <a:spcPct val="0"/>
              </a:spcBef>
              <a:spcAft>
                <a:spcPct val="0"/>
              </a:spcAft>
            </a:pPr>
            <a:r>
              <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級</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指導ナビ</a:t>
            </a:r>
            <a:endParaRPr lang="en-US" altLang="ja-JP" sz="6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r>
              <a:rPr lang="ja-JP" altLang="en-US" sz="2400" dirty="0">
                <a:solidFill>
                  <a:schemeClr val="accent1">
                    <a:lumMod val="50000"/>
                  </a:schemeClr>
                </a:solidFill>
                <a:cs typeface="メイリオ" panose="020B0604030504040204" pitchFamily="50" charset="-128"/>
              </a:rPr>
              <a:t>　　　　</a:t>
            </a:r>
            <a:r>
              <a:rPr lang="ja-JP" altLang="en-US" dirty="0"/>
              <a:t>　　　　　　　　　</a:t>
            </a:r>
          </a:p>
        </p:txBody>
      </p:sp>
      <p:sp>
        <p:nvSpPr>
          <p:cNvPr id="3" name="フッター プレースホルダー 2"/>
          <p:cNvSpPr>
            <a:spLocks noGrp="1"/>
          </p:cNvSpPr>
          <p:nvPr>
            <p:ph type="ftr" sz="quarter" idx="11"/>
          </p:nvPr>
        </p:nvSpPr>
        <p:spPr>
          <a:xfrm>
            <a:off x="3402412" y="6381750"/>
            <a:ext cx="3136397" cy="365125"/>
          </a:xfr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5161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 name="テキスト ボックス 1">
            <a:extLst>
              <a:ext uri="{FF2B5EF4-FFF2-40B4-BE49-F238E27FC236}">
                <a16:creationId xmlns:a16="http://schemas.microsoft.com/office/drawing/2014/main" id="{B4B0A822-E1B2-677C-A87C-75D0006E6C03}"/>
              </a:ext>
            </a:extLst>
          </p:cNvPr>
          <p:cNvSpPr txBox="1"/>
          <p:nvPr/>
        </p:nvSpPr>
        <p:spPr>
          <a:xfrm>
            <a:off x="487710" y="1041336"/>
            <a:ext cx="9577064"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レポートが書ける。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国家試験に受かる。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→レポートの点数が上がる！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→希望する仕事につける！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731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2" name="コンテンツ プレースホルダー 1"/>
          <p:cNvSpPr>
            <a:spLocks noGrp="1"/>
          </p:cNvSpPr>
          <p:nvPr>
            <p:ph idx="1"/>
          </p:nvPr>
        </p:nvSpPr>
        <p:spPr>
          <a:xfrm>
            <a:off x="733004" y="1232595"/>
            <a:ext cx="8812289" cy="4392810"/>
          </a:xfrm>
          <a:solidFill>
            <a:schemeClr val="bg1">
              <a:lumMod val="95000"/>
              <a:alpha val="53000"/>
            </a:schemeClr>
          </a:solidFill>
        </p:spPr>
        <p:txBody>
          <a:bodyPr>
            <a:normAutofit/>
          </a:bodyPr>
          <a:lstStyle/>
          <a:p>
            <a:pPr>
              <a:buFont typeface="Wingdings" panose="05000000000000000000" pitchFamily="2" charset="2"/>
              <a:buChar char="Ø"/>
            </a:pPr>
            <a:r>
              <a:rPr lang="ja-JP" altLang="en-US" sz="4000" dirty="0"/>
              <a:t>ウォーミングアップ１</a:t>
            </a:r>
            <a:endParaRPr lang="en-US" altLang="ja-JP" sz="4000" dirty="0"/>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0000"/>
                </a:solidFill>
              </a:rPr>
              <a:t>「アルバイト」</a:t>
            </a:r>
            <a:r>
              <a:rPr lang="ja-JP" altLang="en-US" sz="4000" dirty="0"/>
              <a:t>について、</a:t>
            </a:r>
            <a:endParaRPr lang="en-US" altLang="ja-JP" sz="4000" dirty="0"/>
          </a:p>
          <a:p>
            <a:pPr marL="0" indent="0">
              <a:buNone/>
            </a:pPr>
            <a:r>
              <a:rPr lang="ja-JP" altLang="en-US" sz="4000" dirty="0"/>
              <a:t>・自分が体験したこと</a:t>
            </a:r>
            <a:endParaRPr lang="en-US" altLang="ja-JP" sz="4000" dirty="0"/>
          </a:p>
          <a:p>
            <a:pPr marL="0" indent="0">
              <a:buNone/>
            </a:pPr>
            <a:r>
              <a:rPr lang="ja-JP" altLang="en-US" sz="4000" dirty="0"/>
              <a:t>・知っていること・見聞きしたこと</a:t>
            </a:r>
            <a:endParaRPr lang="en-US" altLang="ja-JP" sz="4000" dirty="0"/>
          </a:p>
          <a:p>
            <a:pPr marL="0" indent="0">
              <a:buNone/>
            </a:pPr>
            <a:r>
              <a:rPr lang="ja-JP" altLang="en-US" sz="4000" dirty="0"/>
              <a:t>　を思い出してみてください。</a:t>
            </a:r>
            <a:endParaRPr lang="en-US" altLang="ja-JP" sz="40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537861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2" name="コンテンツ プレースホルダー 1"/>
          <p:cNvSpPr>
            <a:spLocks noGrp="1"/>
          </p:cNvSpPr>
          <p:nvPr>
            <p:ph idx="1"/>
          </p:nvPr>
        </p:nvSpPr>
        <p:spPr>
          <a:xfrm>
            <a:off x="304287" y="891209"/>
            <a:ext cx="9289032" cy="5616624"/>
          </a:xfrm>
          <a:solidFill>
            <a:schemeClr val="bg1">
              <a:lumMod val="95000"/>
              <a:alpha val="53000"/>
            </a:schemeClr>
          </a:solidFill>
        </p:spPr>
        <p:txBody>
          <a:bodyPr>
            <a:normAutofit fontScale="47500" lnSpcReduction="20000"/>
          </a:bodyPr>
          <a:lstStyle/>
          <a:p>
            <a:pPr marL="0" indent="0">
              <a:buNone/>
            </a:pPr>
            <a:endParaRPr lang="en-US" altLang="ja-JP" sz="4000" b="1" dirty="0"/>
          </a:p>
          <a:p>
            <a:pPr marL="0" indent="0">
              <a:buNone/>
            </a:pPr>
            <a:r>
              <a:rPr lang="ja-JP" altLang="en-US" sz="5000" b="1" dirty="0">
                <a:solidFill>
                  <a:schemeClr val="accent1">
                    <a:lumMod val="50000"/>
                  </a:schemeClr>
                </a:solidFill>
              </a:rPr>
              <a:t>思い出すときのヒント！赤字の部分を自分にあてはめてみよう</a:t>
            </a:r>
            <a:r>
              <a:rPr lang="en-US" altLang="ja-JP" sz="5000" b="1" dirty="0">
                <a:solidFill>
                  <a:schemeClr val="accent1">
                    <a:lumMod val="50000"/>
                  </a:schemeClr>
                </a:solidFill>
              </a:rPr>
              <a:t>…</a:t>
            </a:r>
          </a:p>
          <a:p>
            <a:pPr marL="0" indent="0">
              <a:buNone/>
            </a:pPr>
            <a:endParaRPr lang="en-US" altLang="ja-JP" sz="4200" b="1" dirty="0">
              <a:solidFill>
                <a:schemeClr val="accent1">
                  <a:lumMod val="50000"/>
                </a:schemeClr>
              </a:solidFill>
            </a:endParaRPr>
          </a:p>
          <a:p>
            <a:pPr marL="0" indent="0">
              <a:buNone/>
            </a:pPr>
            <a:r>
              <a:rPr lang="ja-JP" altLang="en-US" sz="5900" b="1" dirty="0">
                <a:solidFill>
                  <a:schemeClr val="accent1">
                    <a:lumMod val="50000"/>
                  </a:schemeClr>
                </a:solidFill>
              </a:rPr>
              <a:t>・アルバイトをしたことが（</a:t>
            </a:r>
            <a:r>
              <a:rPr lang="ja-JP" altLang="en-US" sz="5900" b="1" dirty="0">
                <a:solidFill>
                  <a:srgbClr val="FF0000"/>
                </a:solidFill>
              </a:rPr>
              <a:t>ある</a:t>
            </a:r>
            <a:r>
              <a:rPr lang="en-US" altLang="ja-JP" sz="5900" b="1" dirty="0">
                <a:solidFill>
                  <a:schemeClr val="accent1">
                    <a:lumMod val="50000"/>
                  </a:schemeClr>
                </a:solidFill>
              </a:rPr>
              <a:t>/</a:t>
            </a:r>
            <a:r>
              <a:rPr lang="ja-JP" altLang="en-US" sz="5900" b="1" dirty="0">
                <a:solidFill>
                  <a:srgbClr val="FF0000"/>
                </a:solidFill>
              </a:rPr>
              <a:t>ない</a:t>
            </a:r>
            <a:r>
              <a:rPr lang="ja-JP" altLang="en-US" sz="5900" b="1" dirty="0">
                <a:solidFill>
                  <a:schemeClr val="accent1">
                    <a:lumMod val="50000"/>
                  </a:schemeClr>
                </a:solidFill>
              </a:rPr>
              <a:t>）</a:t>
            </a:r>
            <a:endParaRPr lang="en-US" altLang="ja-JP" sz="5900" b="1" dirty="0">
              <a:solidFill>
                <a:schemeClr val="accent1">
                  <a:lumMod val="50000"/>
                </a:schemeClr>
              </a:solidFill>
            </a:endParaRPr>
          </a:p>
          <a:p>
            <a:pPr marL="0" indent="0">
              <a:buNone/>
            </a:pPr>
            <a:endParaRPr lang="en-US" altLang="ja-JP" sz="5900" b="1" dirty="0">
              <a:solidFill>
                <a:schemeClr val="accent1">
                  <a:lumMod val="50000"/>
                </a:schemeClr>
              </a:solidFill>
            </a:endParaRPr>
          </a:p>
          <a:p>
            <a:pPr marL="0" indent="0">
              <a:buNone/>
            </a:pPr>
            <a:r>
              <a:rPr lang="ja-JP" altLang="en-US" sz="5900" b="1" dirty="0">
                <a:solidFill>
                  <a:schemeClr val="accent1">
                    <a:lumMod val="50000"/>
                  </a:schemeClr>
                </a:solidFill>
              </a:rPr>
              <a:t>・アルバイトをしたいと思ったことが（</a:t>
            </a:r>
            <a:r>
              <a:rPr lang="ja-JP" altLang="en-US" sz="5900" b="1" dirty="0">
                <a:solidFill>
                  <a:srgbClr val="FF0000"/>
                </a:solidFill>
              </a:rPr>
              <a:t>ある</a:t>
            </a:r>
            <a:r>
              <a:rPr lang="en-US" altLang="ja-JP" sz="5900" b="1" dirty="0">
                <a:solidFill>
                  <a:schemeClr val="accent1">
                    <a:lumMod val="50000"/>
                  </a:schemeClr>
                </a:solidFill>
              </a:rPr>
              <a:t>/</a:t>
            </a:r>
            <a:r>
              <a:rPr lang="ja-JP" altLang="en-US" sz="5900" b="1" dirty="0">
                <a:solidFill>
                  <a:srgbClr val="FF0000"/>
                </a:solidFill>
              </a:rPr>
              <a:t>ない</a:t>
            </a:r>
            <a:r>
              <a:rPr lang="ja-JP" altLang="en-US" sz="5900" b="1" dirty="0">
                <a:solidFill>
                  <a:schemeClr val="accent1">
                    <a:lumMod val="50000"/>
                  </a:schemeClr>
                </a:solidFill>
              </a:rPr>
              <a:t>）</a:t>
            </a:r>
            <a:endParaRPr lang="en-US" altLang="ja-JP" sz="5900" b="1" dirty="0">
              <a:solidFill>
                <a:schemeClr val="accent1">
                  <a:lumMod val="50000"/>
                </a:schemeClr>
              </a:solidFill>
            </a:endParaRPr>
          </a:p>
          <a:p>
            <a:pPr marL="0" indent="0">
              <a:buNone/>
            </a:pPr>
            <a:endParaRPr lang="en-US" altLang="ja-JP" sz="5900" b="1" dirty="0">
              <a:solidFill>
                <a:schemeClr val="accent1">
                  <a:lumMod val="50000"/>
                </a:schemeClr>
              </a:solidFill>
            </a:endParaRPr>
          </a:p>
          <a:p>
            <a:pPr marL="0" indent="0">
              <a:buNone/>
            </a:pPr>
            <a:r>
              <a:rPr lang="ja-JP" altLang="en-US" sz="5900" b="1" dirty="0">
                <a:solidFill>
                  <a:schemeClr val="accent1">
                    <a:lumMod val="50000"/>
                  </a:schemeClr>
                </a:solidFill>
              </a:rPr>
              <a:t>・アルバイトをして</a:t>
            </a:r>
            <a:r>
              <a:rPr lang="ja-JP" altLang="en-US" sz="5900" b="1" dirty="0">
                <a:solidFill>
                  <a:srgbClr val="FF0000"/>
                </a:solidFill>
              </a:rPr>
              <a:t>よかったこと</a:t>
            </a:r>
            <a:r>
              <a:rPr lang="ja-JP" altLang="en-US" sz="5900" b="1" dirty="0">
                <a:solidFill>
                  <a:schemeClr val="accent1">
                    <a:lumMod val="50000"/>
                  </a:schemeClr>
                </a:solidFill>
              </a:rPr>
              <a:t>は、</a:t>
            </a:r>
            <a:r>
              <a:rPr lang="ja-JP" altLang="en-US" sz="5900" b="1" dirty="0">
                <a:solidFill>
                  <a:srgbClr val="FF0000"/>
                </a:solidFill>
              </a:rPr>
              <a:t>～～～だ。</a:t>
            </a:r>
            <a:endParaRPr lang="en-US" altLang="ja-JP" sz="5900" b="1" dirty="0">
              <a:solidFill>
                <a:srgbClr val="FF0000"/>
              </a:solidFill>
            </a:endParaRPr>
          </a:p>
          <a:p>
            <a:pPr marL="0" indent="0">
              <a:buNone/>
            </a:pPr>
            <a:endParaRPr lang="en-US" altLang="ja-JP" sz="5900" b="1" dirty="0">
              <a:solidFill>
                <a:schemeClr val="accent1">
                  <a:lumMod val="50000"/>
                </a:schemeClr>
              </a:solidFill>
            </a:endParaRPr>
          </a:p>
          <a:p>
            <a:pPr marL="0" indent="0">
              <a:buNone/>
            </a:pPr>
            <a:r>
              <a:rPr lang="ja-JP" altLang="en-US" sz="5900" b="1" dirty="0">
                <a:solidFill>
                  <a:schemeClr val="accent1">
                    <a:lumMod val="50000"/>
                  </a:schemeClr>
                </a:solidFill>
              </a:rPr>
              <a:t>・アルバイトをして</a:t>
            </a:r>
            <a:r>
              <a:rPr lang="ja-JP" altLang="en-US" sz="5900" b="1" dirty="0">
                <a:solidFill>
                  <a:srgbClr val="FF0000"/>
                </a:solidFill>
              </a:rPr>
              <a:t>よくなかった</a:t>
            </a:r>
            <a:r>
              <a:rPr lang="ja-JP" altLang="en-US" sz="5900" b="1" dirty="0">
                <a:solidFill>
                  <a:schemeClr val="accent1">
                    <a:lumMod val="50000"/>
                  </a:schemeClr>
                </a:solidFill>
              </a:rPr>
              <a:t>ことは、</a:t>
            </a:r>
            <a:r>
              <a:rPr lang="ja-JP" altLang="en-US" sz="5900" b="1" dirty="0">
                <a:solidFill>
                  <a:srgbClr val="FF0000"/>
                </a:solidFill>
              </a:rPr>
              <a:t>～～～だ。</a:t>
            </a:r>
            <a:endParaRPr lang="en-US" altLang="ja-JP" sz="5900" b="1" dirty="0">
              <a:solidFill>
                <a:srgbClr val="FF0000"/>
              </a:solidFill>
            </a:endParaRPr>
          </a:p>
          <a:p>
            <a:pPr marL="0" indent="0">
              <a:buNone/>
            </a:pPr>
            <a:endParaRPr lang="en-US" altLang="ja-JP" sz="4400" b="1" dirty="0">
              <a:solidFill>
                <a:schemeClr val="accent1">
                  <a:lumMod val="50000"/>
                </a:schemeClr>
              </a:solidFill>
            </a:endParaRPr>
          </a:p>
          <a:p>
            <a:pPr marL="0" indent="0">
              <a:buNone/>
            </a:pPr>
            <a:r>
              <a:rPr lang="ja-JP" altLang="en-US" sz="4400" b="1" dirty="0">
                <a:solidFill>
                  <a:schemeClr val="accent1">
                    <a:lumMod val="50000"/>
                  </a:schemeClr>
                </a:solidFill>
              </a:rPr>
              <a:t>自分の体験以外でも、テレビやネットで見たこと、</a:t>
            </a:r>
            <a:endParaRPr lang="en-US" altLang="ja-JP" sz="4400" b="1" dirty="0">
              <a:solidFill>
                <a:schemeClr val="accent1">
                  <a:lumMod val="50000"/>
                </a:schemeClr>
              </a:solidFill>
            </a:endParaRPr>
          </a:p>
          <a:p>
            <a:pPr marL="0" indent="0">
              <a:buNone/>
            </a:pPr>
            <a:r>
              <a:rPr lang="ja-JP" altLang="en-US" sz="4400" b="1" dirty="0">
                <a:solidFill>
                  <a:schemeClr val="accent1">
                    <a:lumMod val="50000"/>
                  </a:schemeClr>
                </a:solidFill>
              </a:rPr>
              <a:t>友達に聞いたことなど、アルバイトに関係しそうなことを思い出してみよう。</a:t>
            </a:r>
            <a:endParaRPr lang="en-US" altLang="ja-JP" sz="4400" b="1" dirty="0">
              <a:solidFill>
                <a:schemeClr val="accent1">
                  <a:lumMod val="50000"/>
                </a:schemeClr>
              </a:solidFill>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04895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2" name="コンテンツ プレースホルダー 1"/>
          <p:cNvSpPr>
            <a:spLocks noGrp="1"/>
          </p:cNvSpPr>
          <p:nvPr>
            <p:ph idx="1"/>
          </p:nvPr>
        </p:nvSpPr>
        <p:spPr>
          <a:xfrm>
            <a:off x="542658" y="1099532"/>
            <a:ext cx="8812289" cy="4658935"/>
          </a:xfrm>
          <a:solidFill>
            <a:schemeClr val="bg1">
              <a:lumMod val="95000"/>
              <a:alpha val="53000"/>
            </a:schemeClr>
          </a:solidFill>
        </p:spPr>
        <p:txBody>
          <a:bodyPr>
            <a:normAutofit lnSpcReduction="10000"/>
          </a:bodyPr>
          <a:lstStyle/>
          <a:p>
            <a:pPr>
              <a:buFont typeface="Wingdings" panose="05000000000000000000" pitchFamily="2" charset="2"/>
              <a:buChar char="Ø"/>
            </a:pPr>
            <a:r>
              <a:rPr lang="ja-JP" altLang="en-US" sz="4000" dirty="0"/>
              <a:t>ウォーミングアップ２</a:t>
            </a:r>
            <a:endParaRPr lang="en-US" altLang="ja-JP" sz="4000" dirty="0"/>
          </a:p>
          <a:p>
            <a:pPr marL="0" indent="0">
              <a:buNone/>
            </a:pP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rgbClr val="FF0000"/>
                </a:solidFill>
              </a:rPr>
              <a:t>「スポーツ」</a:t>
            </a:r>
            <a:r>
              <a:rPr lang="ja-JP" altLang="en-US" sz="4000" dirty="0"/>
              <a:t>について、</a:t>
            </a:r>
            <a:endParaRPr lang="en-US" altLang="ja-JP" sz="4000" dirty="0"/>
          </a:p>
          <a:p>
            <a:pPr marL="0" indent="0">
              <a:buNone/>
            </a:pPr>
            <a:r>
              <a:rPr lang="ja-JP" altLang="en-US" sz="4000" dirty="0"/>
              <a:t>・自分が体験したこと</a:t>
            </a:r>
            <a:endParaRPr lang="en-US" altLang="ja-JP" sz="4000" dirty="0"/>
          </a:p>
          <a:p>
            <a:pPr marL="0" indent="0">
              <a:buNone/>
            </a:pPr>
            <a:r>
              <a:rPr lang="ja-JP" altLang="en-US" sz="4000" dirty="0"/>
              <a:t>・知っていること・見聞きしたこと</a:t>
            </a:r>
            <a:endParaRPr lang="en-US" altLang="ja-JP" sz="4000" dirty="0"/>
          </a:p>
          <a:p>
            <a:pPr marL="0" indent="0">
              <a:buNone/>
            </a:pPr>
            <a:r>
              <a:rPr lang="ja-JP" altLang="en-US" sz="4000" dirty="0"/>
              <a:t>・思っていること</a:t>
            </a:r>
            <a:endParaRPr lang="en-US" altLang="ja-JP" sz="4000" dirty="0"/>
          </a:p>
          <a:p>
            <a:pPr marL="0" indent="0">
              <a:buNone/>
            </a:pPr>
            <a:r>
              <a:rPr lang="ja-JP" altLang="en-US" sz="4000" dirty="0"/>
              <a:t>　を思い出してみてください。</a:t>
            </a:r>
            <a:endParaRPr lang="en-US" altLang="ja-JP" sz="40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553290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2" name="コンテンツ プレースホルダー 1"/>
          <p:cNvSpPr>
            <a:spLocks noGrp="1"/>
          </p:cNvSpPr>
          <p:nvPr>
            <p:ph idx="1"/>
          </p:nvPr>
        </p:nvSpPr>
        <p:spPr>
          <a:xfrm>
            <a:off x="343694" y="900165"/>
            <a:ext cx="9289032" cy="5265139"/>
          </a:xfrm>
          <a:solidFill>
            <a:schemeClr val="bg1">
              <a:lumMod val="95000"/>
              <a:alpha val="53000"/>
            </a:schemeClr>
          </a:solidFill>
          <a:ln>
            <a:solidFill>
              <a:schemeClr val="tx2"/>
            </a:solidFill>
          </a:ln>
        </p:spPr>
        <p:txBody>
          <a:bodyPr>
            <a:noAutofit/>
          </a:bodyPr>
          <a:lstStyle/>
          <a:p>
            <a:pPr marL="0" indent="0">
              <a:buNone/>
            </a:pPr>
            <a:r>
              <a:rPr lang="ja-JP" altLang="en-US" sz="1600" b="1" u="sng" dirty="0"/>
              <a:t>思い出すときのヒント！　</a:t>
            </a:r>
            <a:endParaRPr lang="en-US" altLang="ja-JP" sz="1600" b="1" u="sng" dirty="0"/>
          </a:p>
          <a:p>
            <a:pPr marL="0" indent="0">
              <a:buNone/>
            </a:pPr>
            <a:endParaRPr lang="en-US" altLang="ja-JP" sz="1600" b="1" dirty="0"/>
          </a:p>
          <a:p>
            <a:pPr marL="0" indent="0">
              <a:buNone/>
            </a:pPr>
            <a:r>
              <a:rPr lang="ja-JP" altLang="en-US" sz="1600" b="1" dirty="0"/>
              <a:t>いつ頃？　　　幼　　</a:t>
            </a:r>
            <a:r>
              <a:rPr lang="ja-JP" altLang="en-US" sz="1600" b="1" dirty="0">
                <a:solidFill>
                  <a:srgbClr val="FF0000"/>
                </a:solidFill>
              </a:rPr>
              <a:t>小</a:t>
            </a:r>
            <a:r>
              <a:rPr lang="ja-JP" altLang="en-US" sz="1600" b="1" dirty="0"/>
              <a:t>　　中　　高　　現在　</a:t>
            </a:r>
            <a:endParaRPr lang="en-US" altLang="ja-JP" sz="1600" b="1" dirty="0"/>
          </a:p>
          <a:p>
            <a:pPr marL="0" indent="0">
              <a:buNone/>
            </a:pPr>
            <a:endParaRPr lang="en-US" altLang="ja-JP" sz="1600" b="1" dirty="0"/>
          </a:p>
          <a:p>
            <a:pPr marL="0" indent="0">
              <a:buNone/>
            </a:pPr>
            <a:r>
              <a:rPr lang="ja-JP" altLang="en-US" sz="1600" b="1" dirty="0"/>
              <a:t>どこで？　　　学校（の授業</a:t>
            </a:r>
            <a:r>
              <a:rPr lang="en-US" altLang="ja-JP" sz="1600" b="1" dirty="0"/>
              <a:t>/</a:t>
            </a:r>
            <a:r>
              <a:rPr lang="ja-JP" altLang="en-US" sz="1600" b="1" dirty="0"/>
              <a:t>　部活）　</a:t>
            </a:r>
            <a:r>
              <a:rPr lang="ja-JP" altLang="en-US" sz="1600" b="1" dirty="0">
                <a:solidFill>
                  <a:srgbClr val="FF0000"/>
                </a:solidFill>
              </a:rPr>
              <a:t>家の近く</a:t>
            </a:r>
            <a:r>
              <a:rPr lang="ja-JP" altLang="en-US" sz="1600" b="1" dirty="0"/>
              <a:t>　（電車で通うなど）遠いところ</a:t>
            </a:r>
            <a:endParaRPr lang="en-US" altLang="ja-JP" sz="1600" b="1" dirty="0"/>
          </a:p>
          <a:p>
            <a:pPr marL="0" indent="0">
              <a:buNone/>
            </a:pPr>
            <a:r>
              <a:rPr lang="ja-JP" altLang="en-US" sz="1600" b="1" dirty="0"/>
              <a:t>　</a:t>
            </a:r>
            <a:endParaRPr lang="en-US" altLang="ja-JP" sz="1600" b="1" dirty="0"/>
          </a:p>
          <a:p>
            <a:pPr marL="0" indent="0">
              <a:buNone/>
            </a:pPr>
            <a:r>
              <a:rPr lang="ja-JP" altLang="en-US" sz="1600" b="1" dirty="0"/>
              <a:t>誰が？誰と？　</a:t>
            </a:r>
            <a:r>
              <a:rPr lang="ja-JP" altLang="en-US" sz="1600" b="1" dirty="0">
                <a:solidFill>
                  <a:srgbClr val="FF0000"/>
                </a:solidFill>
              </a:rPr>
              <a:t>自分</a:t>
            </a:r>
            <a:r>
              <a:rPr lang="ja-JP" altLang="en-US" sz="1600" b="1" dirty="0"/>
              <a:t>　親　兄弟姉妹　</a:t>
            </a:r>
            <a:r>
              <a:rPr lang="ja-JP" altLang="en-US" sz="1600" b="1" dirty="0">
                <a:solidFill>
                  <a:srgbClr val="FF0000"/>
                </a:solidFill>
              </a:rPr>
              <a:t>友達</a:t>
            </a:r>
            <a:r>
              <a:rPr lang="ja-JP" altLang="en-US" sz="1600" b="1" dirty="0"/>
              <a:t>　祖父母、親戚</a:t>
            </a:r>
            <a:endParaRPr lang="en-US" altLang="ja-JP" sz="1600" b="1" dirty="0"/>
          </a:p>
          <a:p>
            <a:pPr marL="0" indent="0">
              <a:buNone/>
            </a:pPr>
            <a:endParaRPr lang="en-US" altLang="ja-JP" sz="1600" b="1" dirty="0"/>
          </a:p>
          <a:p>
            <a:pPr marL="0" indent="0">
              <a:buNone/>
            </a:pPr>
            <a:r>
              <a:rPr lang="ja-JP" altLang="en-US" sz="1600" b="1" dirty="0"/>
              <a:t>何を？　　　　</a:t>
            </a:r>
            <a:r>
              <a:rPr lang="ja-JP" altLang="en-US" sz="1600" b="1" dirty="0">
                <a:solidFill>
                  <a:srgbClr val="FF0000"/>
                </a:solidFill>
              </a:rPr>
              <a:t>サッカー</a:t>
            </a:r>
            <a:r>
              <a:rPr lang="ja-JP" altLang="en-US" sz="1600" b="1" dirty="0"/>
              <a:t>　スイミング　野球　ラグビー　フィギュアスケート　バレエ　</a:t>
            </a:r>
            <a:endParaRPr lang="en-US" altLang="ja-JP" sz="1600" b="1" dirty="0"/>
          </a:p>
          <a:p>
            <a:pPr marL="0" indent="0">
              <a:buNone/>
            </a:pPr>
            <a:endParaRPr lang="en-US" altLang="ja-JP" sz="1600" b="1" dirty="0"/>
          </a:p>
          <a:p>
            <a:pPr marL="0" indent="0">
              <a:buNone/>
            </a:pPr>
            <a:r>
              <a:rPr lang="ja-JP" altLang="en-US" sz="1600" b="1" dirty="0"/>
              <a:t>どうした？　　</a:t>
            </a:r>
            <a:r>
              <a:rPr lang="ja-JP" altLang="en-US" sz="1600" b="1" dirty="0">
                <a:solidFill>
                  <a:srgbClr val="FF0000"/>
                </a:solidFill>
              </a:rPr>
              <a:t>習った</a:t>
            </a:r>
            <a:r>
              <a:rPr lang="ja-JP" altLang="en-US" sz="1600" b="1" dirty="0"/>
              <a:t>　テレビで見た　教えてもらった　</a:t>
            </a:r>
            <a:endParaRPr lang="en-US" altLang="ja-JP" sz="1600" b="1" dirty="0"/>
          </a:p>
          <a:p>
            <a:pPr marL="0" indent="0">
              <a:buNone/>
            </a:pPr>
            <a:endParaRPr lang="en-US" altLang="ja-JP" sz="1600" b="1" dirty="0"/>
          </a:p>
          <a:p>
            <a:pPr marL="0" indent="0">
              <a:buNone/>
            </a:pPr>
            <a:r>
              <a:rPr lang="ja-JP" altLang="en-US" sz="1600" b="1" dirty="0"/>
              <a:t>どうだった？　</a:t>
            </a:r>
            <a:r>
              <a:rPr lang="ja-JP" altLang="en-US" sz="1600" b="1" dirty="0">
                <a:solidFill>
                  <a:srgbClr val="FF0000"/>
                </a:solidFill>
              </a:rPr>
              <a:t>楽しかった</a:t>
            </a:r>
            <a:r>
              <a:rPr lang="ja-JP" altLang="en-US" sz="1600" b="1" dirty="0"/>
              <a:t>　ためになった　習ってよかった</a:t>
            </a:r>
            <a:endParaRPr lang="en-US" altLang="ja-JP" sz="1600" b="1" dirty="0"/>
          </a:p>
          <a:p>
            <a:pPr marL="0" indent="0">
              <a:buNone/>
            </a:pPr>
            <a:r>
              <a:rPr lang="ja-JP" altLang="en-US" sz="1600" b="1" dirty="0"/>
              <a:t>　　　　　　　楽しくなかった　役に立ってない　習わなければよかった　</a:t>
            </a:r>
            <a:endParaRPr lang="en-US" altLang="ja-JP" sz="1600" b="1" dirty="0"/>
          </a:p>
          <a:p>
            <a:pPr marL="0" indent="0">
              <a:buNone/>
            </a:pPr>
            <a:endParaRPr lang="en-US" altLang="ja-JP" sz="1600" b="1" dirty="0"/>
          </a:p>
          <a:p>
            <a:pPr marL="0" indent="0">
              <a:buNone/>
            </a:pPr>
            <a:r>
              <a:rPr lang="ja-JP" altLang="en-US" sz="1600" b="1" dirty="0"/>
              <a:t>赤字をつなげるだけで、文になります。</a:t>
            </a:r>
            <a:endParaRPr lang="en-US" altLang="ja-JP" sz="900" b="1" dirty="0"/>
          </a:p>
          <a:p>
            <a:pPr marL="0" indent="0">
              <a:buNone/>
            </a:pPr>
            <a:r>
              <a:rPr lang="ja-JP" altLang="en-US" sz="1600" b="1" dirty="0"/>
              <a:t>「</a:t>
            </a:r>
            <a:r>
              <a:rPr lang="ja-JP" altLang="en-US" sz="1600" b="1" dirty="0">
                <a:solidFill>
                  <a:srgbClr val="FF0000"/>
                </a:solidFill>
              </a:rPr>
              <a:t>小学生</a:t>
            </a:r>
            <a:r>
              <a:rPr lang="ja-JP" altLang="en-US" sz="1600" b="1" dirty="0"/>
              <a:t>のとき、</a:t>
            </a:r>
            <a:r>
              <a:rPr lang="ja-JP" altLang="en-US" sz="1600" b="1" dirty="0">
                <a:solidFill>
                  <a:srgbClr val="FF0000"/>
                </a:solidFill>
              </a:rPr>
              <a:t>家の近く</a:t>
            </a:r>
            <a:r>
              <a:rPr lang="ja-JP" altLang="en-US" sz="1600" b="1" dirty="0"/>
              <a:t>で、</a:t>
            </a:r>
            <a:r>
              <a:rPr lang="ja-JP" altLang="en-US" sz="1600" b="1" dirty="0">
                <a:solidFill>
                  <a:srgbClr val="FF0000"/>
                </a:solidFill>
              </a:rPr>
              <a:t>友達と一緒にサッカー</a:t>
            </a:r>
            <a:r>
              <a:rPr lang="ja-JP" altLang="en-US" sz="1600" b="1" dirty="0"/>
              <a:t>を</a:t>
            </a:r>
            <a:r>
              <a:rPr lang="ja-JP" altLang="en-US" sz="1600" b="1" dirty="0">
                <a:solidFill>
                  <a:srgbClr val="FF0000"/>
                </a:solidFill>
              </a:rPr>
              <a:t>習っていた</a:t>
            </a:r>
            <a:r>
              <a:rPr lang="ja-JP" altLang="en-US" sz="1600" b="1" dirty="0"/>
              <a:t>。</a:t>
            </a:r>
            <a:endParaRPr lang="en-US" altLang="ja-JP" sz="1600" b="1" dirty="0"/>
          </a:p>
          <a:p>
            <a:pPr marL="0" indent="0">
              <a:buNone/>
            </a:pPr>
            <a:r>
              <a:rPr lang="ja-JP" altLang="en-US" sz="1600" b="1" dirty="0"/>
              <a:t>　練習はとても</a:t>
            </a:r>
            <a:r>
              <a:rPr lang="ja-JP" altLang="en-US" sz="1600" b="1" dirty="0">
                <a:solidFill>
                  <a:srgbClr val="FF0000"/>
                </a:solidFill>
              </a:rPr>
              <a:t>楽しかった</a:t>
            </a:r>
            <a:r>
              <a:rPr lang="ja-JP" altLang="en-US" sz="1600" b="1" dirty="0"/>
              <a:t>。」</a:t>
            </a:r>
            <a:endParaRPr lang="en-US" altLang="ja-JP" sz="1600" b="1"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817447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1817" y="2594313"/>
            <a:ext cx="8913972" cy="2012303"/>
          </a:xfrm>
        </p:spPr>
        <p:txBody>
          <a:bodyPr>
            <a:noAutofit/>
          </a:bodyPr>
          <a:lstStyle/>
          <a:p>
            <a:pPr marL="0" indent="0" algn="ctr">
              <a:buNone/>
            </a:pPr>
            <a:r>
              <a:rPr kumimoji="1" lang="ja-JP" altLang="en-US" sz="5400" b="1" dirty="0">
                <a:solidFill>
                  <a:srgbClr val="FF0000"/>
                </a:solidFill>
              </a:rPr>
              <a:t>テキスト（</a:t>
            </a:r>
            <a:r>
              <a:rPr kumimoji="1" lang="en-US" altLang="ja-JP" sz="5400" b="1" dirty="0">
                <a:solidFill>
                  <a:srgbClr val="FF0000"/>
                </a:solidFill>
              </a:rPr>
              <a:t>p.54</a:t>
            </a:r>
            <a:r>
              <a:rPr lang="en-US" altLang="ja-JP" sz="5400" b="1" dirty="0">
                <a:solidFill>
                  <a:srgbClr val="FF0000"/>
                </a:solidFill>
              </a:rPr>
              <a:t>,</a:t>
            </a:r>
            <a:r>
              <a:rPr kumimoji="1" lang="en-US" altLang="ja-JP" sz="5400" b="1" dirty="0">
                <a:solidFill>
                  <a:srgbClr val="FF0000"/>
                </a:solidFill>
              </a:rPr>
              <a:t>55</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770320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kumimoji="1" lang="ja-JP" altLang="en-US" sz="5400" b="1" dirty="0"/>
              <a:t>次のスライドからは、</a:t>
            </a:r>
            <a:endParaRPr kumimoji="1" lang="en-US" altLang="ja-JP" sz="5400" b="1" dirty="0"/>
          </a:p>
          <a:p>
            <a:pPr marL="0" indent="0" algn="ctr">
              <a:buNone/>
            </a:pPr>
            <a:r>
              <a:rPr kumimoji="1" lang="ja-JP" altLang="en-US" sz="5400" b="1" dirty="0"/>
              <a:t>意見文の</a:t>
            </a:r>
            <a:r>
              <a:rPr kumimoji="1" lang="ja-JP" altLang="en-US" sz="5400" b="1" dirty="0">
                <a:solidFill>
                  <a:srgbClr val="FF0000"/>
                </a:solidFill>
              </a:rPr>
              <a:t>「型」</a:t>
            </a:r>
            <a:r>
              <a:rPr kumimoji="1" lang="ja-JP" altLang="en-US" sz="5400" b="1" dirty="0"/>
              <a:t>を</a:t>
            </a:r>
            <a:endParaRPr kumimoji="1" lang="en-US" altLang="ja-JP" sz="5400" b="1" dirty="0"/>
          </a:p>
          <a:p>
            <a:pPr marL="0" indent="0" algn="ctr">
              <a:buNone/>
            </a:pPr>
            <a:r>
              <a:rPr lang="ja-JP" altLang="en-US" sz="5400" b="1" dirty="0"/>
              <a:t>ご紹介します。</a:t>
            </a:r>
            <a:endParaRPr kumimoji="1" lang="en-US" altLang="ja-JP" sz="54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864192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559718" y="1141981"/>
            <a:ext cx="9001000" cy="4745915"/>
          </a:xfrm>
          <a:prstGeom prst="rect">
            <a:avLst/>
          </a:prstGeom>
          <a:noFill/>
        </p:spPr>
        <p:txBody>
          <a:bodyPr wrap="square" rtlCol="0">
            <a:spAutoFit/>
          </a:bodyPr>
          <a:lstStyle/>
          <a:p>
            <a:pPr marL="0" indent="0">
              <a:buNone/>
            </a:pPr>
            <a:r>
              <a:rPr lang="ja-JP" altLang="en-US" sz="2400" b="1" dirty="0">
                <a:solidFill>
                  <a:srgbClr val="FF0000"/>
                </a:solidFill>
              </a:rPr>
              <a:t>文章を書く際に、「何から書こう？」</a:t>
            </a:r>
            <a:endParaRPr lang="en-US" altLang="ja-JP" sz="2400" b="1" dirty="0">
              <a:solidFill>
                <a:srgbClr val="FF0000"/>
              </a:solidFill>
            </a:endParaRPr>
          </a:p>
          <a:p>
            <a:pPr marL="0" indent="0">
              <a:buNone/>
            </a:pPr>
            <a:r>
              <a:rPr lang="ja-JP" altLang="en-US" sz="2400" b="1" dirty="0">
                <a:solidFill>
                  <a:srgbClr val="FF0000"/>
                </a:solidFill>
              </a:rPr>
              <a:t>「どんな順番で書こう？」と悩んだ経験はありませんか？</a:t>
            </a:r>
            <a:endParaRPr lang="en-US" altLang="ja-JP" sz="2400" b="1" dirty="0">
              <a:solidFill>
                <a:srgbClr val="FF0000"/>
              </a:solidFill>
            </a:endParaRPr>
          </a:p>
          <a:p>
            <a:pPr marL="0" indent="0">
              <a:buNone/>
            </a:pPr>
            <a:endParaRPr lang="en-US" altLang="ja-JP" sz="1800" b="1" dirty="0"/>
          </a:p>
          <a:p>
            <a:pPr marL="0" indent="0">
              <a:buNone/>
            </a:pPr>
            <a:r>
              <a:rPr lang="ja-JP" altLang="en-US" sz="2400" b="1" dirty="0"/>
              <a:t>そんなときにお勧めなのは、</a:t>
            </a:r>
            <a:r>
              <a:rPr lang="ja-JP" altLang="en-US" sz="2400" b="1" dirty="0">
                <a:solidFill>
                  <a:srgbClr val="FF0000"/>
                </a:solidFill>
              </a:rPr>
              <a:t>「型」</a:t>
            </a:r>
            <a:r>
              <a:rPr lang="ja-JP" altLang="en-US" sz="2400" b="1" dirty="0"/>
              <a:t>に沿って書くことです。</a:t>
            </a:r>
            <a:endParaRPr lang="en-US" altLang="ja-JP" sz="2400" b="1" dirty="0"/>
          </a:p>
          <a:p>
            <a:pPr marL="0" indent="0">
              <a:buNone/>
            </a:pPr>
            <a:endParaRPr lang="en-US" altLang="ja-JP" sz="1800" b="1" dirty="0"/>
          </a:p>
          <a:p>
            <a:pPr marL="0" indent="0">
              <a:buNone/>
            </a:pPr>
            <a:r>
              <a:rPr lang="ja-JP" altLang="en-US" sz="2400" b="1" dirty="0">
                <a:solidFill>
                  <a:srgbClr val="FF0000"/>
                </a:solidFill>
              </a:rPr>
              <a:t>「型」</a:t>
            </a:r>
            <a:r>
              <a:rPr lang="ja-JP" altLang="en-US" sz="2400" b="1" dirty="0"/>
              <a:t>に沿って書くと、</a:t>
            </a:r>
            <a:endParaRPr lang="en-US" altLang="ja-JP" sz="2400" b="1" dirty="0"/>
          </a:p>
          <a:p>
            <a:pPr marL="0" indent="0">
              <a:buNone/>
            </a:pPr>
            <a:r>
              <a:rPr lang="ja-JP" altLang="en-US" sz="2400" b="1" dirty="0"/>
              <a:t>書く人は、次に何を書くか考えなくてよくなり、</a:t>
            </a:r>
            <a:endParaRPr lang="en-US" altLang="ja-JP" sz="2400" b="1" dirty="0"/>
          </a:p>
          <a:p>
            <a:pPr marL="0" indent="0">
              <a:buNone/>
            </a:pPr>
            <a:r>
              <a:rPr lang="ja-JP" altLang="en-US" sz="2800" b="1" dirty="0">
                <a:solidFill>
                  <a:srgbClr val="FF0000"/>
                </a:solidFill>
              </a:rPr>
              <a:t>楽に書けるようになります！</a:t>
            </a:r>
            <a:endParaRPr lang="en-US" altLang="ja-JP" sz="2800" b="1" dirty="0">
              <a:solidFill>
                <a:srgbClr val="FF0000"/>
              </a:solidFill>
            </a:endParaRPr>
          </a:p>
          <a:p>
            <a:pPr marL="0" indent="0">
              <a:buNone/>
            </a:pPr>
            <a:endParaRPr lang="en-US" altLang="ja-JP" sz="1800" b="1" dirty="0"/>
          </a:p>
          <a:p>
            <a:pPr marL="0" indent="0">
              <a:buNone/>
            </a:pPr>
            <a:r>
              <a:rPr lang="ja-JP" altLang="en-US" sz="2400" b="1" dirty="0"/>
              <a:t>さらに</a:t>
            </a:r>
            <a:r>
              <a:rPr lang="en-US" altLang="ja-JP" sz="2400" b="1" dirty="0"/>
              <a:t>…</a:t>
            </a:r>
            <a:r>
              <a:rPr lang="ja-JP" altLang="en-US" sz="2400" b="1" dirty="0"/>
              <a:t>読む人にとっては、</a:t>
            </a:r>
            <a:endParaRPr lang="en-US" altLang="ja-JP" sz="2400" b="1" dirty="0"/>
          </a:p>
          <a:p>
            <a:pPr marL="0" indent="0">
              <a:buNone/>
            </a:pPr>
            <a:r>
              <a:rPr lang="ja-JP" altLang="en-US" sz="2800" b="1" dirty="0">
                <a:solidFill>
                  <a:srgbClr val="FF0000"/>
                </a:solidFill>
              </a:rPr>
              <a:t>わかりやすく納得しやすい文章になります！</a:t>
            </a:r>
            <a:endParaRPr lang="en-US" altLang="ja-JP" sz="2800" b="1" dirty="0">
              <a:solidFill>
                <a:srgbClr val="FF0000"/>
              </a:solidFill>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693051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0899" y="772922"/>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文章検がお勧めする意見文の型</a:t>
            </a:r>
          </a:p>
        </p:txBody>
      </p:sp>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847750" y="1363751"/>
            <a:ext cx="7704856" cy="5078313"/>
          </a:xfrm>
          <a:prstGeom prst="rect">
            <a:avLst/>
          </a:prstGeom>
          <a:noFill/>
        </p:spPr>
        <p:txBody>
          <a:bodyPr wrap="square" rtlCol="0">
            <a:spAutoFit/>
          </a:bodyPr>
          <a:lstStyle/>
          <a:p>
            <a:pPr marL="0" indent="0">
              <a:buNone/>
            </a:pPr>
            <a:r>
              <a:rPr lang="ja-JP" altLang="en-US" sz="4800" b="1" dirty="0"/>
              <a:t>　　　　　　　　</a:t>
            </a:r>
            <a:r>
              <a:rPr lang="en-US" altLang="ja-JP" sz="4800" b="1" dirty="0"/>
              <a:t>4</a:t>
            </a:r>
            <a:r>
              <a:rPr lang="ja-JP" altLang="en-US" sz="4800" b="1" dirty="0"/>
              <a:t>級</a:t>
            </a:r>
            <a:r>
              <a:rPr lang="en-US" altLang="ja-JP" sz="4800" b="1" dirty="0"/>
              <a:t>	3</a:t>
            </a:r>
            <a:r>
              <a:rPr lang="ja-JP" altLang="en-US" sz="4800" b="1" dirty="0"/>
              <a:t>級</a:t>
            </a:r>
            <a:endParaRPr lang="en-US" altLang="ja-JP" sz="4800" b="1" dirty="0"/>
          </a:p>
          <a:p>
            <a:pPr marL="0" indent="0">
              <a:buNone/>
            </a:pPr>
            <a:r>
              <a:rPr lang="ja-JP" altLang="en-US" sz="4200" b="1" dirty="0"/>
              <a:t>第一段落「事実」</a:t>
            </a:r>
            <a:endParaRPr lang="en-US" altLang="ja-JP" sz="4200" b="1" dirty="0"/>
          </a:p>
          <a:p>
            <a:pPr marL="0" indent="0">
              <a:buNone/>
            </a:pPr>
            <a:r>
              <a:rPr lang="ja-JP" altLang="en-US" sz="4200" b="1" dirty="0"/>
              <a:t>第二段落「意見」</a:t>
            </a:r>
            <a:endParaRPr lang="en-US" altLang="ja-JP" sz="4200" b="1" dirty="0"/>
          </a:p>
          <a:p>
            <a:pPr marL="0" indent="0">
              <a:buNone/>
            </a:pPr>
            <a:r>
              <a:rPr lang="ja-JP" altLang="en-US" sz="4200" b="1" dirty="0">
                <a:solidFill>
                  <a:srgbClr val="FF0000"/>
                </a:solidFill>
              </a:rPr>
              <a:t>第三段落「理由」</a:t>
            </a:r>
            <a:endParaRPr lang="en-US" altLang="ja-JP" sz="4200" b="1" dirty="0">
              <a:solidFill>
                <a:srgbClr val="FF0000"/>
              </a:solidFill>
            </a:endParaRPr>
          </a:p>
          <a:p>
            <a:pPr marL="0" indent="0">
              <a:buNone/>
            </a:pPr>
            <a:endParaRPr lang="en-US" altLang="ja-JP" sz="1200" b="1" dirty="0"/>
          </a:p>
          <a:p>
            <a:pPr marL="0" indent="0">
              <a:buNone/>
            </a:pPr>
            <a:r>
              <a:rPr lang="en-US" altLang="ja-JP" sz="2800" b="1" dirty="0"/>
              <a:t>4</a:t>
            </a:r>
            <a:r>
              <a:rPr lang="ja-JP" altLang="en-US" sz="2800" b="1" dirty="0"/>
              <a:t>級では、事実</a:t>
            </a:r>
            <a:r>
              <a:rPr lang="en-US" altLang="ja-JP" sz="2800" b="1" dirty="0"/>
              <a:t>+</a:t>
            </a:r>
            <a:r>
              <a:rPr lang="ja-JP" altLang="en-US" sz="2800" b="1" dirty="0"/>
              <a:t>意見の二段落、</a:t>
            </a:r>
            <a:endParaRPr lang="en-US" altLang="ja-JP" sz="2800" b="1" dirty="0"/>
          </a:p>
          <a:p>
            <a:pPr marL="0" indent="0">
              <a:buNone/>
            </a:pPr>
            <a:r>
              <a:rPr lang="en-US" altLang="ja-JP" sz="2800" b="1" dirty="0">
                <a:solidFill>
                  <a:srgbClr val="FF0000"/>
                </a:solidFill>
              </a:rPr>
              <a:t>3</a:t>
            </a:r>
            <a:r>
              <a:rPr lang="ja-JP" altLang="en-US" sz="2800" b="1" dirty="0">
                <a:solidFill>
                  <a:srgbClr val="FF0000"/>
                </a:solidFill>
              </a:rPr>
              <a:t>級では、事実</a:t>
            </a:r>
            <a:r>
              <a:rPr lang="en-US" altLang="ja-JP" sz="2800" b="1" dirty="0">
                <a:solidFill>
                  <a:srgbClr val="FF0000"/>
                </a:solidFill>
              </a:rPr>
              <a:t>+</a:t>
            </a:r>
            <a:r>
              <a:rPr lang="ja-JP" altLang="en-US" sz="2800" b="1" dirty="0">
                <a:solidFill>
                  <a:srgbClr val="FF0000"/>
                </a:solidFill>
              </a:rPr>
              <a:t>意見</a:t>
            </a:r>
            <a:r>
              <a:rPr lang="en-US" altLang="ja-JP" sz="2800" b="1" dirty="0">
                <a:solidFill>
                  <a:srgbClr val="FF0000"/>
                </a:solidFill>
              </a:rPr>
              <a:t>+</a:t>
            </a:r>
            <a:r>
              <a:rPr lang="ja-JP" altLang="en-US" sz="2800" b="1" dirty="0">
                <a:solidFill>
                  <a:srgbClr val="FF0000"/>
                </a:solidFill>
              </a:rPr>
              <a:t>理由の三段落</a:t>
            </a:r>
            <a:endParaRPr lang="en-US" altLang="ja-JP" sz="2800" b="1" dirty="0">
              <a:solidFill>
                <a:srgbClr val="FF0000"/>
              </a:solidFill>
            </a:endParaRPr>
          </a:p>
          <a:p>
            <a:pPr marL="0" indent="0">
              <a:buNone/>
            </a:pPr>
            <a:r>
              <a:rPr lang="ja-JP" altLang="en-US" sz="2800" b="1" dirty="0"/>
              <a:t>の型を学びます。</a:t>
            </a:r>
            <a:endParaRPr lang="en-US" altLang="ja-JP" sz="20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bwMode="auto">
          <a:xfrm>
            <a:off x="5977204" y="2276872"/>
            <a:ext cx="720000" cy="1440000"/>
          </a:xfrm>
          <a:prstGeom prst="downArrow">
            <a:avLst/>
          </a:prstGeom>
          <a:solidFill>
            <a:schemeClr val="bg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8" name="下矢印 7"/>
          <p:cNvSpPr/>
          <p:nvPr/>
        </p:nvSpPr>
        <p:spPr bwMode="auto">
          <a:xfrm>
            <a:off x="7375764" y="2259000"/>
            <a:ext cx="720000" cy="2340000"/>
          </a:xfrm>
          <a:prstGeom prst="downArrow">
            <a:avLst/>
          </a:prstGeom>
          <a:solidFill>
            <a:schemeClr val="bg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028657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847750" y="1531118"/>
            <a:ext cx="8280920" cy="4327338"/>
          </a:xfrm>
          <a:prstGeom prst="rect">
            <a:avLst/>
          </a:prstGeom>
          <a:noFill/>
        </p:spPr>
        <p:txBody>
          <a:bodyPr wrap="square" rtlCol="0">
            <a:spAutoFit/>
          </a:bodyPr>
          <a:lstStyle/>
          <a:p>
            <a:pPr marL="0" indent="0">
              <a:buNone/>
            </a:pPr>
            <a:r>
              <a:rPr lang="ja-JP" altLang="en-US" b="1" dirty="0"/>
              <a:t>意見文の最初に事実が書かれていると、</a:t>
            </a:r>
            <a:endParaRPr lang="en-US" altLang="ja-JP" b="1" dirty="0"/>
          </a:p>
          <a:p>
            <a:pPr marL="0" indent="0">
              <a:buNone/>
            </a:pPr>
            <a:r>
              <a:rPr lang="ja-JP" altLang="en-US" b="1" dirty="0">
                <a:solidFill>
                  <a:srgbClr val="FF0000"/>
                </a:solidFill>
              </a:rPr>
              <a:t>読む人は、事実を読んで、</a:t>
            </a:r>
            <a:endParaRPr lang="en-US" altLang="ja-JP" b="1" dirty="0">
              <a:solidFill>
                <a:srgbClr val="FF0000"/>
              </a:solidFill>
            </a:endParaRPr>
          </a:p>
          <a:p>
            <a:pPr marL="0" indent="0">
              <a:buNone/>
            </a:pPr>
            <a:r>
              <a:rPr lang="ja-JP" altLang="en-US" b="1" dirty="0">
                <a:solidFill>
                  <a:srgbClr val="FF0000"/>
                </a:solidFill>
              </a:rPr>
              <a:t>書いた人と同じ気分</a:t>
            </a:r>
            <a:r>
              <a:rPr lang="ja-JP" altLang="en-US" b="1" dirty="0">
                <a:solidFill>
                  <a:srgbClr val="004E6D"/>
                </a:solidFill>
              </a:rPr>
              <a:t>になりま</a:t>
            </a:r>
            <a:r>
              <a:rPr lang="ja-JP" altLang="en-US" b="1" dirty="0"/>
              <a:t>す。</a:t>
            </a:r>
            <a:endParaRPr lang="en-US" altLang="ja-JP" b="1" dirty="0"/>
          </a:p>
          <a:p>
            <a:pPr marL="0" indent="0">
              <a:buNone/>
            </a:pPr>
            <a:endParaRPr lang="en-US" altLang="ja-JP" sz="800" b="1" dirty="0"/>
          </a:p>
          <a:p>
            <a:pPr marL="0" indent="0">
              <a:buNone/>
            </a:pPr>
            <a:r>
              <a:rPr lang="ja-JP" altLang="en-US" b="1" dirty="0"/>
              <a:t>そして、その気分のままで意見を読むと、</a:t>
            </a:r>
            <a:endParaRPr lang="en-US" altLang="ja-JP" b="1" dirty="0"/>
          </a:p>
          <a:p>
            <a:pPr marL="0" indent="0">
              <a:buNone/>
            </a:pPr>
            <a:r>
              <a:rPr lang="ja-JP" altLang="en-US" b="1" dirty="0"/>
              <a:t>その</a:t>
            </a:r>
            <a:r>
              <a:rPr lang="ja-JP" altLang="en-US" b="1" dirty="0">
                <a:solidFill>
                  <a:srgbClr val="FF0000"/>
                </a:solidFill>
              </a:rPr>
              <a:t>意見を受け入れやすく</a:t>
            </a:r>
            <a:r>
              <a:rPr lang="ja-JP" altLang="en-US" b="1" dirty="0">
                <a:solidFill>
                  <a:srgbClr val="004E6D"/>
                </a:solidFill>
              </a:rPr>
              <a:t>なります</a:t>
            </a:r>
            <a:r>
              <a:rPr lang="ja-JP" altLang="en-US" b="1" dirty="0"/>
              <a:t>。</a:t>
            </a:r>
            <a:endParaRPr lang="en-US" altLang="ja-JP" b="1" dirty="0"/>
          </a:p>
          <a:p>
            <a:pPr marL="0" indent="0">
              <a:buNone/>
            </a:pPr>
            <a:endParaRPr lang="en-US" altLang="ja-JP" sz="800" b="1" dirty="0"/>
          </a:p>
          <a:p>
            <a:pPr marL="0" indent="0">
              <a:buNone/>
            </a:pPr>
            <a:r>
              <a:rPr lang="ja-JP" altLang="en-US" b="1" dirty="0"/>
              <a:t>だから、その後に続く理由を読んだときに、</a:t>
            </a:r>
            <a:r>
              <a:rPr lang="ja-JP" altLang="en-US" b="1" dirty="0">
                <a:solidFill>
                  <a:srgbClr val="FF0000"/>
                </a:solidFill>
              </a:rPr>
              <a:t>納得しやすく</a:t>
            </a:r>
            <a:r>
              <a:rPr lang="ja-JP" altLang="en-US" b="1" dirty="0">
                <a:solidFill>
                  <a:srgbClr val="004E6D"/>
                </a:solidFill>
              </a:rPr>
              <a:t>なる</a:t>
            </a:r>
            <a:r>
              <a:rPr lang="ja-JP" altLang="en-US" b="1" dirty="0"/>
              <a:t>のです。</a:t>
            </a:r>
            <a:endParaRPr lang="en-US" altLang="ja-JP" b="1"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Text Box 6">
            <a:extLst>
              <a:ext uri="{FF2B5EF4-FFF2-40B4-BE49-F238E27FC236}">
                <a16:creationId xmlns:a16="http://schemas.microsoft.com/office/drawing/2014/main" id="{4E11FB56-3184-8C4B-CD24-7F3F7AA77F69}"/>
              </a:ext>
            </a:extLst>
          </p:cNvPr>
          <p:cNvSpPr txBox="1">
            <a:spLocks noChangeArrowheads="1"/>
          </p:cNvSpPr>
          <p:nvPr/>
        </p:nvSpPr>
        <p:spPr bwMode="auto">
          <a:xfrm>
            <a:off x="50899" y="772922"/>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文章検がお勧めする意見文の型</a:t>
            </a:r>
          </a:p>
        </p:txBody>
      </p:sp>
    </p:spTree>
    <p:extLst>
      <p:ext uri="{BB962C8B-B14F-4D97-AF65-F5344CB8AC3E}">
        <p14:creationId xmlns:p14="http://schemas.microsoft.com/office/powerpoint/2010/main" val="16311020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それでは、</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p.56</a:t>
            </a:r>
            <a:r>
              <a:rPr lang="ja-JP" altLang="en-US" sz="5400" b="1" dirty="0">
                <a:solidFill>
                  <a:srgbClr val="FF0000"/>
                </a:solidFill>
              </a:rPr>
              <a:t>～</a:t>
            </a:r>
            <a:r>
              <a:rPr lang="en-US" altLang="ja-JP" sz="5400" b="1" dirty="0">
                <a:solidFill>
                  <a:srgbClr val="FF0000"/>
                </a:solidFill>
              </a:rPr>
              <a:t>61</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0174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EE6E4D90-2BC3-9213-7F90-8DAF4C112B6E}"/>
              </a:ext>
            </a:extLst>
          </p:cNvPr>
          <p:cNvSpPr txBox="1"/>
          <p:nvPr/>
        </p:nvSpPr>
        <p:spPr>
          <a:xfrm>
            <a:off x="631726" y="984572"/>
            <a:ext cx="9488711"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充実した自己ＰＲが書ける。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面接だって怖くない。</a:t>
            </a: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→書類選考を突破できる！！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→面接での印象アップ！</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（書ければ話せる！）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→希望の会社から内定が！！</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57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631726" y="883688"/>
            <a:ext cx="8928992" cy="5090624"/>
          </a:xfrm>
          <a:prstGeom prst="rect">
            <a:avLst/>
          </a:prstGeom>
          <a:noFill/>
        </p:spPr>
        <p:txBody>
          <a:bodyPr wrap="square" rtlCol="0">
            <a:spAutoFit/>
          </a:bodyPr>
          <a:lstStyle/>
          <a:p>
            <a:pPr marL="0" indent="0">
              <a:buNone/>
            </a:pPr>
            <a:r>
              <a:rPr lang="ja-JP" altLang="en-US" dirty="0"/>
              <a:t>ここまで、</a:t>
            </a:r>
            <a:endParaRPr lang="en-US" altLang="ja-JP" dirty="0"/>
          </a:p>
          <a:p>
            <a:pPr marL="0" indent="0">
              <a:buNone/>
            </a:pPr>
            <a:endParaRPr lang="en-US" altLang="ja-JP" sz="1200" dirty="0"/>
          </a:p>
          <a:p>
            <a:pPr marL="0" indent="0">
              <a:buNone/>
            </a:pPr>
            <a:r>
              <a:rPr lang="ja-JP" altLang="en-US" dirty="0"/>
              <a:t>・事実、意見、感想の違いの理解</a:t>
            </a:r>
            <a:endParaRPr lang="en-US" altLang="ja-JP" dirty="0"/>
          </a:p>
          <a:p>
            <a:pPr marL="0" indent="0">
              <a:buNone/>
            </a:pPr>
            <a:r>
              <a:rPr lang="ja-JP" altLang="en-US" dirty="0"/>
              <a:t>・事実を思い出すブレーン・ストーミング</a:t>
            </a:r>
            <a:endParaRPr lang="en-US" altLang="ja-JP" dirty="0"/>
          </a:p>
          <a:p>
            <a:pPr marL="0" indent="0">
              <a:buNone/>
            </a:pPr>
            <a:r>
              <a:rPr lang="ja-JP" altLang="en-US" dirty="0"/>
              <a:t>・事実、意見、理由の述べ方</a:t>
            </a:r>
            <a:endParaRPr lang="en-US" altLang="ja-JP" dirty="0"/>
          </a:p>
          <a:p>
            <a:pPr marL="0" indent="0">
              <a:buNone/>
            </a:pPr>
            <a:r>
              <a:rPr lang="ja-JP" altLang="en-US" dirty="0"/>
              <a:t>・意見文の「型」</a:t>
            </a:r>
            <a:endParaRPr lang="en-US" altLang="ja-JP" dirty="0"/>
          </a:p>
          <a:p>
            <a:pPr marL="0" indent="0">
              <a:buNone/>
            </a:pPr>
            <a:endParaRPr lang="en-US" altLang="ja-JP" sz="1200" dirty="0"/>
          </a:p>
          <a:p>
            <a:pPr marL="0" indent="0">
              <a:buNone/>
            </a:pPr>
            <a:r>
              <a:rPr lang="ja-JP" altLang="en-US" dirty="0"/>
              <a:t>について学んできました。</a:t>
            </a:r>
            <a:endParaRPr lang="en-US" altLang="ja-JP" dirty="0"/>
          </a:p>
          <a:p>
            <a:pPr marL="0" indent="0">
              <a:buNone/>
            </a:pPr>
            <a:endParaRPr lang="en-US" altLang="ja-JP" sz="2400" dirty="0"/>
          </a:p>
          <a:p>
            <a:pPr marL="0" indent="0">
              <a:buNone/>
            </a:pPr>
            <a:r>
              <a:rPr lang="ja-JP" altLang="en-US" sz="3600" b="1" dirty="0">
                <a:solidFill>
                  <a:srgbClr val="FF0000"/>
                </a:solidFill>
              </a:rPr>
              <a:t>では、実際に意見文を書いてみましょう</a:t>
            </a:r>
            <a:r>
              <a:rPr lang="ja-JP" altLang="en-US" sz="3600" dirty="0"/>
              <a:t>。</a:t>
            </a:r>
            <a:endParaRPr lang="en-US" altLang="ja-JP" sz="36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109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927084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C:\Users\k1488\Desktop\kokasen01\koka-sen01_黒線-密度高.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767" y="701407"/>
            <a:ext cx="9610877" cy="5607183"/>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a:spLocks noGrp="1"/>
          </p:cNvSpPr>
          <p:nvPr>
            <p:ph type="title"/>
          </p:nvPr>
        </p:nvSpPr>
        <p:spPr>
          <a:xfrm>
            <a:off x="596950" y="-467914"/>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正方形/長方形 1"/>
          <p:cNvSpPr/>
          <p:nvPr/>
        </p:nvSpPr>
        <p:spPr>
          <a:xfrm>
            <a:off x="9152889" y="3293153"/>
            <a:ext cx="461665" cy="2631490"/>
          </a:xfrm>
          <a:prstGeom prst="rect">
            <a:avLst/>
          </a:prstGeom>
        </p:spPr>
        <p:txBody>
          <a:bodyPr vert="eaVert"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コピペじゃまずいよね</a:t>
            </a:r>
            <a:r>
              <a:rPr kumimoji="1" lang="en-US" altLang="ja-JP"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7385427" y="-130997"/>
            <a:ext cx="2627952" cy="4651391"/>
            <a:chOff x="7070899" y="1403156"/>
            <a:chExt cx="2862148" cy="5001506"/>
          </a:xfrm>
        </p:grpSpPr>
        <p:pic>
          <p:nvPicPr>
            <p:cNvPr id="8196" name="Picture 4" descr="C:\Users\k1488\Desktop\fukidashi_ogdo01BK_png\fukidashi_ogdo_BK-19.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0899" y="1403156"/>
              <a:ext cx="2862148" cy="5001506"/>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8180179" y="2348585"/>
              <a:ext cx="502807" cy="3057239"/>
            </a:xfrm>
            <a:prstGeom prst="rect">
              <a:avLst/>
            </a:prstGeom>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意見文を書け、だと？</a:t>
              </a:r>
            </a:p>
          </p:txBody>
        </p:sp>
      </p:grpSp>
      <p:grpSp>
        <p:nvGrpSpPr>
          <p:cNvPr id="3" name="グループ化 2"/>
          <p:cNvGrpSpPr/>
          <p:nvPr/>
        </p:nvGrpSpPr>
        <p:grpSpPr>
          <a:xfrm>
            <a:off x="2610185" y="1567819"/>
            <a:ext cx="2026836" cy="3593605"/>
            <a:chOff x="2131339" y="332905"/>
            <a:chExt cx="2026836" cy="3593605"/>
          </a:xfrm>
        </p:grpSpPr>
        <p:pic>
          <p:nvPicPr>
            <p:cNvPr id="8197" name="Picture 5" descr="C:\Users\k1488\Desktop\fukidashi_ogdo01_png\fukidashi_ogdo-2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1339" y="332905"/>
              <a:ext cx="2026836" cy="3593605"/>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2950096" y="1124430"/>
              <a:ext cx="430887" cy="2464265"/>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DBF5F9">
                      <a:lumMod val="10000"/>
                    </a:srgbClr>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ネタも浮かばないし</a:t>
              </a:r>
              <a:r>
                <a:rPr kumimoji="1" lang="en-US" altLang="ja-JP" sz="1600" b="1" i="0" u="none" strike="noStrike" kern="1200" cap="none" spc="0" normalizeH="0" baseline="0" noProof="0" dirty="0">
                  <a:ln>
                    <a:noFill/>
                  </a:ln>
                  <a:solidFill>
                    <a:srgbClr val="DBF5F9">
                      <a:lumMod val="10000"/>
                    </a:srgbClr>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a:t>
              </a:r>
            </a:p>
          </p:txBody>
        </p:sp>
      </p:grpSp>
      <p:pic>
        <p:nvPicPr>
          <p:cNvPr id="8195" name="Picture 3" descr="C:\Users\k1488\Desktop\fukidashi_ogdo01BK_png\fukidashi_ogdo_BK-2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335" y="160276"/>
            <a:ext cx="3581851" cy="549735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1438217" y="1548722"/>
            <a:ext cx="1107996" cy="3236399"/>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何をどこから書けば</a:t>
            </a:r>
            <a:r>
              <a:rPr kumimoji="1" lang="en-US" altLang="ja-JP" sz="20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さっぱり分からない</a:t>
            </a:r>
            <a:r>
              <a:rPr kumimoji="1" lang="en-US" altLang="ja-JP" sz="2000" b="1" i="0" u="none" strike="noStrike" kern="1200" cap="none" spc="0" normalizeH="0" baseline="0" noProof="0" dirty="0">
                <a:ln>
                  <a:noFill/>
                </a:ln>
                <a:solidFill>
                  <a:prstClr val="white"/>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a:t>
            </a:r>
          </a:p>
        </p:txBody>
      </p:sp>
      <p:grpSp>
        <p:nvGrpSpPr>
          <p:cNvPr id="5" name="グループ化 4"/>
          <p:cNvGrpSpPr/>
          <p:nvPr/>
        </p:nvGrpSpPr>
        <p:grpSpPr>
          <a:xfrm>
            <a:off x="5829636" y="1870159"/>
            <a:ext cx="2922512" cy="4632689"/>
            <a:chOff x="4715209" y="219749"/>
            <a:chExt cx="2922512" cy="4632689"/>
          </a:xfrm>
        </p:grpSpPr>
        <p:pic>
          <p:nvPicPr>
            <p:cNvPr id="8198" name="Picture 6" descr="C:\Users\k1488\Desktop\fukidashi_ogdo01_png\fukidashi_ogdo-19.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5209" y="219749"/>
              <a:ext cx="2922512" cy="4632689"/>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5851330" y="1314755"/>
              <a:ext cx="461665" cy="2647314"/>
            </a:xfrm>
            <a:prstGeom prst="rect">
              <a:avLst/>
            </a:prstGeom>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DBF5F9">
                      <a:lumMod val="10000"/>
                    </a:srgbClr>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簡単に言ってくれる</a:t>
              </a:r>
              <a:r>
                <a:rPr kumimoji="1" lang="en-US" altLang="ja-JP" sz="1800" b="1" i="0" u="none" strike="noStrike" kern="1200" cap="none" spc="0" normalizeH="0" baseline="0" noProof="0" dirty="0">
                  <a:ln>
                    <a:noFill/>
                  </a:ln>
                  <a:solidFill>
                    <a:srgbClr val="DBF5F9">
                      <a:lumMod val="10000"/>
                    </a:srgbClr>
                  </a:solidFill>
                  <a:effectLst/>
                  <a:uLnTx/>
                  <a:uFillTx/>
                  <a:latin typeface="ＤＦＧ教科書体ＲW4" panose="02020400000000000000" pitchFamily="18" charset="-128"/>
                  <a:ea typeface="ＤＦＧ教科書体ＲW4" panose="02020400000000000000" pitchFamily="18" charset="-128"/>
                  <a:cs typeface="メイリオ" panose="020B0604030504040204" pitchFamily="50" charset="-128"/>
                </a:rPr>
                <a:t>…</a:t>
              </a:r>
            </a:p>
          </p:txBody>
        </p:sp>
      </p:grpSp>
      <p:pic>
        <p:nvPicPr>
          <p:cNvPr id="8199" name="Picture 7" descr="C:\Users\k1488\Downloads\0092_zawa_garasu.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06963" y="1755866"/>
            <a:ext cx="577230" cy="9794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Users\k1488\Downloads\0092_zawa_garasu.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1014" y="5197719"/>
            <a:ext cx="577230" cy="979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sv04\011_検定\03_文章検\100_新商品\030_拡散資材\01_イラスト・素材\shojomanga03\color02-shirom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15364" y="2734018"/>
            <a:ext cx="2812191" cy="3572751"/>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96177478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761322" y="1435821"/>
            <a:ext cx="8439355" cy="4536627"/>
          </a:xfrm>
          <a:prstGeom prst="rect">
            <a:avLst/>
          </a:prstGeom>
          <a:noFill/>
        </p:spPr>
        <p:txBody>
          <a:bodyPr wrap="square" rtlCol="0">
            <a:spAutoFit/>
          </a:bodyPr>
          <a:lstStyle/>
          <a:p>
            <a:pPr marL="0" indent="0">
              <a:buNone/>
            </a:pPr>
            <a:endParaRPr lang="en-US" altLang="ja-JP" sz="2000"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r>
              <a:rPr lang="ja-JP" altLang="en-US" dirty="0"/>
              <a:t>　　　　　　　　　　</a:t>
            </a:r>
            <a:endParaRPr lang="en-US" altLang="ja-JP" dirty="0"/>
          </a:p>
          <a:p>
            <a:pPr marL="0" indent="0">
              <a:buNone/>
            </a:pPr>
            <a:endParaRPr lang="en-US" altLang="ja-JP"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円形吹き出し 1"/>
          <p:cNvSpPr/>
          <p:nvPr/>
        </p:nvSpPr>
        <p:spPr bwMode="auto">
          <a:xfrm>
            <a:off x="2797640" y="1857654"/>
            <a:ext cx="6966308" cy="3029375"/>
          </a:xfrm>
          <a:prstGeom prst="wedgeEllipseCallout">
            <a:avLst>
              <a:gd name="adj1" fmla="val -43009"/>
              <a:gd name="adj2" fmla="val 53018"/>
            </a:avLst>
          </a:prstGeom>
          <a:solidFill>
            <a:schemeClr val="bg1"/>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endParaRPr kumimoji="1" lang="en-US" altLang="ja-JP"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rPr>
              <a:t>手順に沿って進めれば、</a:t>
            </a:r>
            <a:endParaRPr kumimoji="1" lang="en-US" altLang="ja-JP"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0"/>
              </a:spcBef>
              <a:spcAft>
                <a:spcPts val="600"/>
              </a:spcAft>
              <a:buClrTx/>
              <a:buSzTx/>
              <a:buFontTx/>
              <a:buNone/>
              <a:tabLst/>
              <a:defRPr/>
            </a:pPr>
            <a:r>
              <a:rPr kumimoji="1" lang="ja-JP" altLang="en-US"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rPr>
              <a:t>意見文の作成なんて楽勝よ！</a:t>
            </a:r>
            <a:endParaRPr kumimoji="1" lang="en-US" altLang="ja-JP"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endParaRPr>
          </a:p>
          <a:p>
            <a:pPr marL="514350" marR="0" lvl="0" indent="-514350" algn="ctr"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srgbClr val="0F6FC6">
                  <a:lumMod val="50000"/>
                </a:srgbClr>
              </a:solidFill>
              <a:effectLst/>
              <a:uLnTx/>
              <a:uFillTx/>
              <a:latin typeface="メイリオ" pitchFamily="50" charset="-128"/>
              <a:ea typeface="メイリオ" pitchFamily="50" charset="-128"/>
              <a:cs typeface="メイリオ" pitchFamily="50" charset="-128"/>
            </a:endParaRPr>
          </a:p>
        </p:txBody>
      </p:sp>
      <p:sp>
        <p:nvSpPr>
          <p:cNvPr id="9" name="コンテンツ プレースホルダー 2"/>
          <p:cNvSpPr txBox="1">
            <a:spLocks/>
          </p:cNvSpPr>
          <p:nvPr/>
        </p:nvSpPr>
        <p:spPr>
          <a:xfrm>
            <a:off x="487364" y="1197075"/>
            <a:ext cx="8909050" cy="5184675"/>
          </a:xfrm>
          <a:prstGeom prst="rect">
            <a:avLst/>
          </a:prstGeom>
        </p:spPr>
        <p:txBody>
          <a:bodyPr vert="horz" lIns="91440" tIns="45720" rIns="91440" bIns="45720" numCol="1"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　　　　</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p:txBody>
      </p:sp>
      <p:pic>
        <p:nvPicPr>
          <p:cNvPr id="4" name="Picture 2" descr="\\File-sv04\011_検定\03_文章検\100_新商品\030_拡散資材\01_イラスト・素材\shojomanga_vol.2\04_colo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520" y="1522238"/>
            <a:ext cx="2993380" cy="4819580"/>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11325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3" name="テキスト ボックス 22"/>
          <p:cNvSpPr txBox="1"/>
          <p:nvPr/>
        </p:nvSpPr>
        <p:spPr>
          <a:xfrm>
            <a:off x="392365" y="2204864"/>
            <a:ext cx="9168351" cy="3170099"/>
          </a:xfrm>
          <a:prstGeom prst="rect">
            <a:avLst/>
          </a:prstGeom>
          <a:solidFill>
            <a:schemeClr val="bg1">
              <a:lumMod val="95000"/>
              <a:alpha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①どちらの立場で書くか意見を決める</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②意見の理由を探す</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③意見と理由に合う事実を探す</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タイトル 1"/>
          <p:cNvSpPr>
            <a:spLocks noGrp="1"/>
          </p:cNvSpPr>
          <p:nvPr>
            <p:ph type="title"/>
          </p:nvPr>
        </p:nvSpPr>
        <p:spPr>
          <a:xfrm>
            <a:off x="571191" y="-747464"/>
            <a:ext cx="8913972" cy="322417"/>
          </a:xfrm>
        </p:spPr>
        <p:txBody>
          <a:bodyPr>
            <a:noAutofit/>
          </a:bodyPr>
          <a:lstStyle/>
          <a:p>
            <a:r>
              <a:rPr kumimoji="1" lang="ja-JP" altLang="en-US" sz="2500"/>
              <a:t>第</a:t>
            </a:r>
            <a:r>
              <a:rPr lang="en-US" altLang="ja-JP" sz="2500"/>
              <a:t>5</a:t>
            </a:r>
            <a:r>
              <a:rPr kumimoji="1" lang="ja-JP" altLang="en-US" sz="2500"/>
              <a:t>章</a:t>
            </a:r>
            <a:endParaRPr kumimoji="1" lang="ja-JP" altLang="en-US" sz="25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112</a:t>
            </a:fld>
            <a:r>
              <a:rPr kumimoji="1" lang="ja-JP" altLang="en-US" sz="24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endPar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25" name="Text Box 6"/>
          <p:cNvSpPr txBox="1">
            <a:spLocks noChangeArrowheads="1"/>
          </p:cNvSpPr>
          <p:nvPr/>
        </p:nvSpPr>
        <p:spPr bwMode="auto">
          <a:xfrm>
            <a:off x="539287" y="1124744"/>
            <a:ext cx="80448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意見文を書く手順</a:t>
            </a:r>
          </a:p>
        </p:txBody>
      </p:sp>
      <p:sp>
        <p:nvSpPr>
          <p:cNvPr id="21" name="Text Box 6"/>
          <p:cNvSpPr txBox="1">
            <a:spLocks noChangeArrowheads="1"/>
          </p:cNvSpPr>
          <p:nvPr/>
        </p:nvSpPr>
        <p:spPr bwMode="auto">
          <a:xfrm>
            <a:off x="8959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50159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487363" y="1988840"/>
            <a:ext cx="8890725"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・テーマの長所と短所を箇条書きにする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・箇条書きの中に、ヒントがないか探す</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・あれば、それに基づいて意見を決める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・なければ、箇条書きを増やす</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487363" y="122629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手順①どちらの立場で書くか、意見を決める</a:t>
            </a:r>
          </a:p>
        </p:txBody>
      </p:sp>
      <p:sp>
        <p:nvSpPr>
          <p:cNvPr id="7" name="テキスト ボックス 6"/>
          <p:cNvSpPr txBox="1"/>
          <p:nvPr/>
        </p:nvSpPr>
        <p:spPr>
          <a:xfrm>
            <a:off x="5888310" y="1406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手順①どちらの立場で書くか、意見を決める</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999958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442315" y="1612996"/>
            <a:ext cx="8890725"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テーマ：キャッシュレス決済を利用する</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ほうがよいか、しないほうがよいか</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○長所の例</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・決済ごとにポイントがたまる</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・割引サービスが豊富</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●短所の例</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・金銭感覚が麻痺して使いすぎてしまう</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・チャージが面倒</a:t>
            </a:r>
            <a:endParaRPr kumimoji="1" lang="en-US" altLang="ja-JP" sz="2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p:cNvSpPr txBox="1">
            <a:spLocks noChangeArrowheads="1"/>
          </p:cNvSpPr>
          <p:nvPr/>
        </p:nvSpPr>
        <p:spPr bwMode="auto">
          <a:xfrm>
            <a:off x="223619" y="937671"/>
            <a:ext cx="102011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テーマについて、長所と短所を箇条書きにする</a:t>
            </a:r>
          </a:p>
        </p:txBody>
      </p:sp>
      <p:sp>
        <p:nvSpPr>
          <p:cNvPr id="7" name="テキスト ボックス 6"/>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手順①どちらの立場で書くか、意見を決める</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735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478257" y="1674531"/>
            <a:ext cx="8890725"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○長所の例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・決済ごとにポイントがたまる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・割引サービスが豊富</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●短所の例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・金銭感覚が麻痺して使いすぎてしまう</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・チャージが面倒</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C361EC3E-4F86-AD44-C9DB-6B612A884795}"/>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手順①どちらの立場で書くか、意見を決める</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5" name="Text Box 6">
            <a:extLst>
              <a:ext uri="{FF2B5EF4-FFF2-40B4-BE49-F238E27FC236}">
                <a16:creationId xmlns:a16="http://schemas.microsoft.com/office/drawing/2014/main" id="{DE7A3C6A-3BC0-05CE-F3C3-81EDBAB8C6C4}"/>
              </a:ext>
            </a:extLst>
          </p:cNvPr>
          <p:cNvSpPr txBox="1">
            <a:spLocks noChangeArrowheads="1"/>
          </p:cNvSpPr>
          <p:nvPr/>
        </p:nvSpPr>
        <p:spPr bwMode="auto">
          <a:xfrm>
            <a:off x="223619" y="937671"/>
            <a:ext cx="10057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長所と短所の中で、意見を決めるヒントを探す</a:t>
            </a:r>
          </a:p>
        </p:txBody>
      </p:sp>
    </p:spTree>
    <p:extLst>
      <p:ext uri="{BB962C8B-B14F-4D97-AF65-F5344CB8AC3E}">
        <p14:creationId xmlns:p14="http://schemas.microsoft.com/office/powerpoint/2010/main" val="95029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4">
                                            <p:txEl>
                                              <p:pRg st="1" end="1"/>
                                            </p:txEl>
                                          </p:spTgt>
                                        </p:tgtEl>
                                        <p:attrNameLst>
                                          <p:attrName>style.color</p:attrName>
                                        </p:attrNameLst>
                                      </p:cBhvr>
                                      <p:to>
                                        <p:clrVal>
                                          <a:srgbClr val="FF0000"/>
                                        </p:clrVal>
                                      </p:to>
                                    </p:set>
                                    <p:set>
                                      <p:cBhvr>
                                        <p:cTn id="7" dur="500" fill="hold"/>
                                        <p:tgtEl>
                                          <p:spTgt spid="4">
                                            <p:txEl>
                                              <p:pRg st="1" end="1"/>
                                            </p:txEl>
                                          </p:spTgt>
                                        </p:tgtEl>
                                        <p:attrNameLst>
                                          <p:attrName>fillcolor</p:attrName>
                                        </p:attrNameLst>
                                      </p:cBhvr>
                                      <p:to>
                                        <p:clrVal>
                                          <a:srgbClr val="FF0000"/>
                                        </p:clrVal>
                                      </p:to>
                                    </p:set>
                                    <p:set>
                                      <p:cBhvr>
                                        <p:cTn id="8" dur="500" fill="hold"/>
                                        <p:tgtEl>
                                          <p:spTgt spid="4">
                                            <p:txEl>
                                              <p:pRg st="1" end="1"/>
                                            </p:txEl>
                                          </p:spTgt>
                                        </p:tgtEl>
                                        <p:attrNameLst>
                                          <p:attrName>fill.type</p:attrName>
                                        </p:attrNameLst>
                                      </p:cBhvr>
                                      <p:to>
                                        <p:strVal val="solid"/>
                                      </p:to>
                                    </p:set>
                                  </p:childTnLst>
                                </p:cTn>
                              </p:par>
                              <p:par>
                                <p:cTn id="9" presetID="16" presetClass="emph" presetSubtype="0" fill="hold" nodeType="withEffect">
                                  <p:stCondLst>
                                    <p:cond delay="0"/>
                                  </p:stCondLst>
                                  <p:childTnLst>
                                    <p:set>
                                      <p:cBhvr override="childStyle">
                                        <p:cTn id="10" dur="500" fill="hold"/>
                                        <p:tgtEl>
                                          <p:spTgt spid="4">
                                            <p:txEl>
                                              <p:pRg st="2" end="2"/>
                                            </p:txEl>
                                          </p:spTgt>
                                        </p:tgtEl>
                                        <p:attrNameLst>
                                          <p:attrName>style.color</p:attrName>
                                        </p:attrNameLst>
                                      </p:cBhvr>
                                      <p:to>
                                        <p:clrVal>
                                          <a:srgbClr val="FF0000"/>
                                        </p:clrVal>
                                      </p:to>
                                    </p:set>
                                    <p:set>
                                      <p:cBhvr>
                                        <p:cTn id="11" dur="500" fill="hold"/>
                                        <p:tgtEl>
                                          <p:spTgt spid="4">
                                            <p:txEl>
                                              <p:pRg st="2" end="2"/>
                                            </p:txEl>
                                          </p:spTgt>
                                        </p:tgtEl>
                                        <p:attrNameLst>
                                          <p:attrName>fillcolor</p:attrName>
                                        </p:attrNameLst>
                                      </p:cBhvr>
                                      <p:to>
                                        <p:clrVal>
                                          <a:srgbClr val="FF0000"/>
                                        </p:clrVal>
                                      </p:to>
                                    </p:set>
                                    <p:set>
                                      <p:cBhvr>
                                        <p:cTn id="12"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223619" y="1636863"/>
            <a:ext cx="8890725"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テーマ：キャッシュレス決済を利用するほうがよいか、しないほうがよいか</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○長所の例にあったヒント</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endParaRPr kumimoji="1" lang="en-US" altLang="ja-JP" sz="3200" b="0"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・決済ごとにポイントがたまる</a:t>
            </a:r>
            <a:endParaRPr kumimoji="1" lang="en-US" altLang="ja-JP" sz="3200" b="0"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キャッシュレス決済を利用するほうがよい</a:t>
            </a: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6">
            <a:extLst>
              <a:ext uri="{FF2B5EF4-FFF2-40B4-BE49-F238E27FC236}">
                <a16:creationId xmlns:a16="http://schemas.microsoft.com/office/drawing/2014/main" id="{0667EBDB-C1C0-58AE-CE42-597643943F33}"/>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３</a:t>
            </a: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ヒントに基づいて、意見を決める</a:t>
            </a:r>
          </a:p>
        </p:txBody>
      </p:sp>
      <p:sp>
        <p:nvSpPr>
          <p:cNvPr id="5" name="テキスト ボックス 4">
            <a:extLst>
              <a:ext uri="{FF2B5EF4-FFF2-40B4-BE49-F238E27FC236}">
                <a16:creationId xmlns:a16="http://schemas.microsoft.com/office/drawing/2014/main" id="{F7040D28-39AA-6411-A6BE-CFEE1D91AAC5}"/>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手順①どちらの立場で書くか、意見を決める</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Tree>
    <p:extLst>
      <p:ext uri="{BB962C8B-B14F-4D97-AF65-F5344CB8AC3E}">
        <p14:creationId xmlns:p14="http://schemas.microsoft.com/office/powerpoint/2010/main" val="368571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216525" y="1540008"/>
            <a:ext cx="889072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キャッシュレス決済を利用するほうがよい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○長所の例にあったヒント</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・決済ごとにポイントがたまる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ヒントの中から、理由として説明しやすい  </a:t>
            </a:r>
            <a:endParaRPr kumimoji="1" lang="en-US" altLang="ja-JP" sz="32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（自分が書きやすい）ものを選ぶ。</a:t>
            </a:r>
            <a:endPar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4C84A52A-B56D-D83F-14FB-9058554C5DEC}"/>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手順①どちらの立場で書くか、意見を決める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手順②意見の理由を探す</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5" name="Text Box 6">
            <a:extLst>
              <a:ext uri="{FF2B5EF4-FFF2-40B4-BE49-F238E27FC236}">
                <a16:creationId xmlns:a16="http://schemas.microsoft.com/office/drawing/2014/main" id="{91176833-8A05-B37F-79D7-CE220182AB3F}"/>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意見を支える理由をヒントから探す</a:t>
            </a:r>
          </a:p>
        </p:txBody>
      </p:sp>
    </p:spTree>
    <p:extLst>
      <p:ext uri="{BB962C8B-B14F-4D97-AF65-F5344CB8AC3E}">
        <p14:creationId xmlns:p14="http://schemas.microsoft.com/office/powerpoint/2010/main" val="37026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9" end="9"/>
                                            </p:txEl>
                                          </p:spTgt>
                                        </p:tgtEl>
                                        <p:attrNameLst>
                                          <p:attrName>style.visibility</p:attrName>
                                        </p:attrNameLst>
                                      </p:cBhvr>
                                      <p:to>
                                        <p:strVal val="visible"/>
                                      </p:to>
                                    </p:set>
                                    <p:animEffect transition="in" filter="fade">
                                      <p:cBhvr>
                                        <p:cTn id="1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478257" y="2118368"/>
            <a:ext cx="889072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キャッシュレス決済を利用するほうがよい</a:t>
            </a: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■理由</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4C84A52A-B56D-D83F-14FB-9058554C5DEC}"/>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手順①どちらの立場で書くか、意見を決める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手順②意見の理由を探す</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手順③意見と理由に合う事実を探す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p:txBody>
      </p:sp>
      <p:sp>
        <p:nvSpPr>
          <p:cNvPr id="5" name="Text Box 6">
            <a:extLst>
              <a:ext uri="{FF2B5EF4-FFF2-40B4-BE49-F238E27FC236}">
                <a16:creationId xmlns:a16="http://schemas.microsoft.com/office/drawing/2014/main" id="{91176833-8A05-B37F-79D7-CE220182AB3F}"/>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意見を支える理由をヒントから探す</a:t>
            </a:r>
          </a:p>
        </p:txBody>
      </p:sp>
    </p:spTree>
    <p:extLst>
      <p:ext uri="{BB962C8B-B14F-4D97-AF65-F5344CB8AC3E}">
        <p14:creationId xmlns:p14="http://schemas.microsoft.com/office/powerpoint/2010/main" val="268587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503854" y="1173618"/>
            <a:ext cx="8889898"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他人の文章を読み取る能力や</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自分の文章を作成する能力は、</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日常のコミュニケーション能力と</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密接に関わっています。</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これから皆さんが、</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専門分野の勉強に専念するためにも、また、</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学校を卒業して社会人として活躍するためにも</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文章を読む力、書く力を磨いていきましょう。</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a:extLst>
              <a:ext uri="{FF2B5EF4-FFF2-40B4-BE49-F238E27FC236}">
                <a16:creationId xmlns:a16="http://schemas.microsoft.com/office/drawing/2014/main" id="{D64A96BF-F116-6051-F909-2D2216AD3DD3}"/>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53929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119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4" name="テキスト ボックス 3"/>
          <p:cNvSpPr txBox="1"/>
          <p:nvPr/>
        </p:nvSpPr>
        <p:spPr>
          <a:xfrm>
            <a:off x="231228" y="1558593"/>
            <a:ext cx="8890725"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キャッシュレス決済を利用するほうがよい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■理由</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レジでのやりとりがスムーズ</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この意見と理由に関係のありそうな</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事実（経験、知識）を思い出し、</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箇条書きにする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6">
            <a:extLst>
              <a:ext uri="{FF2B5EF4-FFF2-40B4-BE49-F238E27FC236}">
                <a16:creationId xmlns:a16="http://schemas.microsoft.com/office/drawing/2014/main" id="{6472E422-1DDC-563B-DE2B-1349890C61C0}"/>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意見と理由に合う事実を探す</a:t>
            </a:r>
          </a:p>
        </p:txBody>
      </p:sp>
      <p:sp>
        <p:nvSpPr>
          <p:cNvPr id="5" name="テキスト ボックス 4">
            <a:extLst>
              <a:ext uri="{FF2B5EF4-FFF2-40B4-BE49-F238E27FC236}">
                <a16:creationId xmlns:a16="http://schemas.microsoft.com/office/drawing/2014/main" id="{1892D4B7-FD55-8987-5C2A-16D9561C8A4C}"/>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手順①どちらの立場で書くか、意見を決める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手順③意見と理由に合う事実を探す</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p:txBody>
      </p:sp>
    </p:spTree>
    <p:extLst>
      <p:ext uri="{BB962C8B-B14F-4D97-AF65-F5344CB8AC3E}">
        <p14:creationId xmlns:p14="http://schemas.microsoft.com/office/powerpoint/2010/main" val="33024322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120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6">
            <a:extLst>
              <a:ext uri="{FF2B5EF4-FFF2-40B4-BE49-F238E27FC236}">
                <a16:creationId xmlns:a16="http://schemas.microsoft.com/office/drawing/2014/main" id="{6472E422-1DDC-563B-DE2B-1349890C61C0}"/>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意見と理由に合う事実を探す</a:t>
            </a:r>
          </a:p>
        </p:txBody>
      </p:sp>
      <p:sp>
        <p:nvSpPr>
          <p:cNvPr id="5" name="テキスト ボックス 4">
            <a:extLst>
              <a:ext uri="{FF2B5EF4-FFF2-40B4-BE49-F238E27FC236}">
                <a16:creationId xmlns:a16="http://schemas.microsoft.com/office/drawing/2014/main" id="{1892D4B7-FD55-8987-5C2A-16D9561C8A4C}"/>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手順①どちらの立場で書くか、意見を決める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手順③意見と理由に合う事実を探す</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FAE1AB19-C92E-4C71-DE14-C6D7214B6217}"/>
              </a:ext>
            </a:extLst>
          </p:cNvPr>
          <p:cNvSpPr txBox="1"/>
          <p:nvPr/>
        </p:nvSpPr>
        <p:spPr>
          <a:xfrm>
            <a:off x="350937" y="1758710"/>
            <a:ext cx="889072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・去年からキャッシュレス決済を始めた。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・以前は、後ろに人が並んでいると、</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安いものでも焦ってお札で払っていた。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・お財布にはいつも小銭がたくさん</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入っていて重かった。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671912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542034" y="-67545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121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6">
            <a:extLst>
              <a:ext uri="{FF2B5EF4-FFF2-40B4-BE49-F238E27FC236}">
                <a16:creationId xmlns:a16="http://schemas.microsoft.com/office/drawing/2014/main" id="{6472E422-1DDC-563B-DE2B-1349890C61C0}"/>
              </a:ext>
            </a:extLst>
          </p:cNvPr>
          <p:cNvSpPr txBox="1">
            <a:spLocks noChangeArrowheads="1"/>
          </p:cNvSpPr>
          <p:nvPr/>
        </p:nvSpPr>
        <p:spPr bwMode="auto">
          <a:xfrm>
            <a:off x="223619" y="937671"/>
            <a:ext cx="9145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意見と理由に合う事実を探す</a:t>
            </a:r>
          </a:p>
        </p:txBody>
      </p:sp>
      <p:sp>
        <p:nvSpPr>
          <p:cNvPr id="5" name="テキスト ボックス 4">
            <a:extLst>
              <a:ext uri="{FF2B5EF4-FFF2-40B4-BE49-F238E27FC236}">
                <a16:creationId xmlns:a16="http://schemas.microsoft.com/office/drawing/2014/main" id="{1892D4B7-FD55-8987-5C2A-16D9561C8A4C}"/>
              </a:ext>
            </a:extLst>
          </p:cNvPr>
          <p:cNvSpPr txBox="1"/>
          <p:nvPr/>
        </p:nvSpPr>
        <p:spPr>
          <a:xfrm>
            <a:off x="6146758" y="26882"/>
            <a:ext cx="3744416" cy="796372"/>
          </a:xfrm>
          <a:prstGeom prst="rect">
            <a:avLst/>
          </a:prstGeom>
          <a:solidFill>
            <a:schemeClr val="bg2"/>
          </a:solidFill>
        </p:spPr>
        <p:txBody>
          <a:bodyPr wrap="square" lIns="0" tIns="0" rIns="0" bIns="0" rtlCol="0" anchor="ctr">
            <a:spAutoFit/>
          </a:bodyPr>
          <a:lstStyle/>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手順①どちらの立場で書くか、意見を決める</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srgbClr val="008000"/>
                </a:solidFill>
                <a:effectLst/>
                <a:uLnTx/>
                <a:uFillTx/>
                <a:latin typeface="メイリオ"/>
                <a:ea typeface="メイリオ"/>
                <a:cs typeface="+mn-cs"/>
              </a:rPr>
              <a:t>手順②意見の理由を探す</a:t>
            </a:r>
            <a:endParaRPr kumimoji="1" lang="en-US" altLang="ja-JP" sz="1150" b="0" i="0" u="none" strike="noStrike" kern="1200" cap="none" spc="0" normalizeH="0" baseline="0" noProof="0" dirty="0">
              <a:ln>
                <a:noFill/>
              </a:ln>
              <a:solidFill>
                <a:srgbClr val="008000"/>
              </a:solidFill>
              <a:effectLst/>
              <a:uLnTx/>
              <a:uFillTx/>
              <a:latin typeface="メイリオ"/>
              <a:ea typeface="メイリオ"/>
              <a:cs typeface="+mn-cs"/>
            </a:endParaRPr>
          </a:p>
          <a:p>
            <a:pPr marL="400050" marR="0" lvl="1" indent="0" algn="l" defTabSz="914400" rtl="0" eaLnBrk="1" fontAlgn="auto" latinLnBrk="0" hangingPunct="1">
              <a:lnSpc>
                <a:spcPct val="150000"/>
              </a:lnSpc>
              <a:spcBef>
                <a:spcPts val="0"/>
              </a:spcBef>
              <a:spcAft>
                <a:spcPts val="0"/>
              </a:spcAft>
              <a:buClrTx/>
              <a:buSzTx/>
              <a:buFontTx/>
              <a:buNone/>
              <a:tabLst/>
              <a:defRPr/>
            </a:pPr>
            <a:r>
              <a:rPr kumimoji="1" lang="ja-JP" altLang="en-US" sz="1150" b="1" i="0" u="none" strike="noStrike" kern="1200" cap="none" spc="0" normalizeH="0" baseline="0" noProof="0" dirty="0">
                <a:ln>
                  <a:noFill/>
                </a:ln>
                <a:solidFill>
                  <a:srgbClr val="FF0000"/>
                </a:solidFill>
                <a:effectLst/>
                <a:uLnTx/>
                <a:uFillTx/>
                <a:latin typeface="メイリオ"/>
                <a:ea typeface="メイリオ"/>
                <a:cs typeface="+mn-cs"/>
              </a:rPr>
              <a:t>手順③意見と理由に合う事実を探す</a:t>
            </a:r>
            <a:endParaRPr kumimoji="1" lang="en-US" altLang="ja-JP" sz="1150" b="1" i="0" u="none" strike="noStrike" kern="1200" cap="none" spc="0" normalizeH="0" baseline="0" noProof="0" dirty="0">
              <a:ln>
                <a:noFill/>
              </a:ln>
              <a:solidFill>
                <a:srgbClr val="FF0000"/>
              </a:solidFill>
              <a:effectLst/>
              <a:uLnTx/>
              <a:uFillTx/>
              <a:latin typeface="メイリオ"/>
              <a:ea typeface="メイリオ"/>
              <a:cs typeface="+mn-cs"/>
            </a:endParaRPr>
          </a:p>
        </p:txBody>
      </p:sp>
      <p:sp>
        <p:nvSpPr>
          <p:cNvPr id="4" name="テキスト ボックス 3">
            <a:extLst>
              <a:ext uri="{FF2B5EF4-FFF2-40B4-BE49-F238E27FC236}">
                <a16:creationId xmlns:a16="http://schemas.microsoft.com/office/drawing/2014/main" id="{BAC50D2C-DF23-BCB2-6E9B-7B066A7645C9}"/>
              </a:ext>
            </a:extLst>
          </p:cNvPr>
          <p:cNvSpPr txBox="1"/>
          <p:nvPr/>
        </p:nvSpPr>
        <p:spPr>
          <a:xfrm>
            <a:off x="542034" y="2145942"/>
            <a:ext cx="914536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これで、意見文に必要な材料は</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すべて揃いました。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あとは「型」に材料をあてはめて、</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アウトラインを作って書いていけばＯＫ！</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691223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前回の内容をふまえて、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p.62</a:t>
            </a:r>
            <a:r>
              <a:rPr lang="ja-JP" altLang="en-US" sz="5400" b="1" dirty="0">
                <a:solidFill>
                  <a:srgbClr val="FF0000"/>
                </a:solidFill>
              </a:rPr>
              <a:t>～</a:t>
            </a:r>
            <a:r>
              <a:rPr lang="en-US" altLang="ja-JP" sz="5400" b="1" dirty="0">
                <a:solidFill>
                  <a:srgbClr val="FF0000"/>
                </a:solidFill>
              </a:rPr>
              <a:t>6</a:t>
            </a:r>
            <a:r>
              <a:rPr kumimoji="1" lang="en-US" altLang="ja-JP" sz="5400" b="1" dirty="0">
                <a:solidFill>
                  <a:srgbClr val="FF0000"/>
                </a:solidFill>
              </a:rPr>
              <a:t>7</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ja-JP" altLang="en-US" sz="24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122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897244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123</a:t>
            </a:fld>
            <a:r>
              <a:rPr lang="ja-JP" altLang="en-US" dirty="0"/>
              <a:t>　　　　　　　　　</a:t>
            </a:r>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3830879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61629" y="1358400"/>
            <a:ext cx="8909050" cy="4832092"/>
          </a:xfrm>
          <a:prstGeom prst="rect">
            <a:avLst/>
          </a:prstGeom>
          <a:noFill/>
        </p:spPr>
        <p:txBody>
          <a:bodyPr wrap="square" rtlCol="0">
            <a:spAutoFit/>
          </a:bodyPr>
          <a:lstStyle/>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最後の仕上げとして、</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巻末のまとめ問題</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問～第</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問（Ｐ</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68</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制限時間は</a:t>
            </a:r>
            <a:r>
              <a:rPr lang="en-US" altLang="ja-JP" sz="46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46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分間</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b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124</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descr="C:\Users\k1302\Desktop\無題388_20191202115640.jpg"/>
          <p:cNvPicPr/>
          <p:nvPr/>
        </p:nvPicPr>
        <p:blipFill rotWithShape="1">
          <a:blip r:embed="rId3" cstate="email">
            <a:extLst>
              <a:ext uri="{28A0092B-C50C-407E-A947-70E740481C1C}">
                <a14:useLocalDpi xmlns:a14="http://schemas.microsoft.com/office/drawing/2010/main"/>
              </a:ext>
            </a:extLst>
          </a:blip>
          <a:srcRect/>
          <a:stretch/>
        </p:blipFill>
        <p:spPr bwMode="auto">
          <a:xfrm>
            <a:off x="7313757" y="3774446"/>
            <a:ext cx="2160240" cy="1879764"/>
          </a:xfrm>
          <a:prstGeom prst="rect">
            <a:avLst/>
          </a:prstGeom>
          <a:noFill/>
          <a:ln>
            <a:noFill/>
          </a:ln>
          <a:extLst>
            <a:ext uri="{53640926-AAD7-44D8-BBD7-CCE9431645EC}">
              <a14:shadowObscured xmlns:a14="http://schemas.microsoft.com/office/drawing/2010/main"/>
            </a:ext>
          </a:extLst>
        </p:spPr>
      </p:pic>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35400437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125</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descr="C:\Users\k1302\Desktop\無題388_20191202115640.jpg"/>
          <p:cNvPicPr/>
          <p:nvPr/>
        </p:nvPicPr>
        <p:blipFill rotWithShape="1">
          <a:blip r:embed="rId3" cstate="email">
            <a:extLst>
              <a:ext uri="{28A0092B-C50C-407E-A947-70E740481C1C}">
                <a14:useLocalDpi xmlns:a14="http://schemas.microsoft.com/office/drawing/2010/main"/>
              </a:ext>
            </a:extLst>
          </a:blip>
          <a:srcRect/>
          <a:stretch/>
        </p:blipFill>
        <p:spPr bwMode="auto">
          <a:xfrm>
            <a:off x="7313757" y="3774446"/>
            <a:ext cx="2160240" cy="1879764"/>
          </a:xfrm>
          <a:prstGeom prst="rect">
            <a:avLst/>
          </a:prstGeom>
          <a:noFill/>
          <a:ln>
            <a:noFill/>
          </a:ln>
          <a:extLst>
            <a:ext uri="{53640926-AAD7-44D8-BBD7-CCE9431645EC}">
              <a14:shadowObscured xmlns:a14="http://schemas.microsoft.com/office/drawing/2010/main"/>
            </a:ext>
          </a:extLst>
        </p:spPr>
      </p:pic>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3" name="テキスト ボックス 2">
            <a:extLst>
              <a:ext uri="{FF2B5EF4-FFF2-40B4-BE49-F238E27FC236}">
                <a16:creationId xmlns:a16="http://schemas.microsoft.com/office/drawing/2014/main" id="{814228D1-1F05-07C0-5F76-996152F7548A}"/>
              </a:ext>
            </a:extLst>
          </p:cNvPr>
          <p:cNvSpPr txBox="1"/>
          <p:nvPr/>
        </p:nvSpPr>
        <p:spPr>
          <a:xfrm>
            <a:off x="343694" y="1358400"/>
            <a:ext cx="8909050" cy="4832092"/>
          </a:xfrm>
          <a:prstGeom prst="rect">
            <a:avLst/>
          </a:prstGeom>
          <a:noFill/>
        </p:spPr>
        <p:txBody>
          <a:bodyPr wrap="square" rtlCol="0">
            <a:spAutoFit/>
          </a:bodyPr>
          <a:lstStyle/>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最後の仕上げとして、</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巻末のまとめ問題</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問（Ｐ</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76</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77</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制限時間は</a:t>
            </a:r>
            <a:r>
              <a:rPr lang="en-US" altLang="ja-JP" sz="46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4600" b="1" dirty="0">
                <a:solidFill>
                  <a:srgbClr val="FF0066"/>
                </a:solidFill>
                <a:latin typeface="メイリオ" panose="020B0604030504040204" pitchFamily="50" charset="-128"/>
                <a:ea typeface="メイリオ" panose="020B0604030504040204" pitchFamily="50" charset="-128"/>
                <a:cs typeface="メイリオ" panose="020B0604030504040204" pitchFamily="50" charset="-128"/>
              </a:rPr>
              <a:t>分間</a:t>
            </a:r>
            <a:r>
              <a:rPr lang="ja-JP" altLang="en-US"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br>
              <a:rPr lang="en-US" altLang="ja-JP" sz="46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06364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94069" y="1166842"/>
            <a:ext cx="9577064" cy="4524315"/>
          </a:xfrm>
          <a:prstGeom prst="rect">
            <a:avLst/>
          </a:prstGeom>
          <a:noFill/>
        </p:spPr>
        <p:txBody>
          <a:bodyPr wrap="square" rtlCol="0">
            <a:spAutoFit/>
          </a:bodyPr>
          <a:lstStyle/>
          <a:p>
            <a:pPr>
              <a:lnSpc>
                <a:spcPct val="150000"/>
              </a:lnSpc>
            </a:pP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文章検</a:t>
            </a:r>
            <a:r>
              <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級の</a:t>
            </a:r>
            <a:endPar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試験時間は</a:t>
            </a:r>
            <a:r>
              <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分間で、</a:t>
            </a:r>
            <a:endPar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点満点中</a:t>
            </a:r>
            <a:r>
              <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140</a:t>
            </a: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点程度</a:t>
            </a:r>
            <a:endPar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（正答率</a:t>
            </a:r>
            <a:r>
              <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％程度）で合格です。</a:t>
            </a:r>
            <a:endParaRPr lang="en-US" altLang="ja-JP" sz="48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126</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59718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127</a:t>
            </a:fld>
            <a:r>
              <a:rPr lang="ja-JP" altLang="en-US" dirty="0"/>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▮おわりに　</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987571" y="1556792"/>
            <a:ext cx="5544616" cy="1446550"/>
          </a:xfrm>
          <a:prstGeom prst="rect">
            <a:avLst/>
          </a:prstGeom>
          <a:noFill/>
        </p:spPr>
        <p:txBody>
          <a:bodyPr wrap="square" rtlCol="0">
            <a:spAutoFit/>
          </a:bodyPr>
          <a:lstStyle/>
          <a:p>
            <a:pPr algn="ctr"/>
            <a:r>
              <a:rPr lang="ja-JP" altLang="en-US" sz="4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これで終わりです。</a:t>
            </a:r>
            <a:endParaRPr lang="en-US" altLang="ja-JP" sz="4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お疲れ様でした！</a:t>
            </a:r>
            <a:endParaRPr lang="en-US" altLang="ja-JP" sz="44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575942" y="2780928"/>
            <a:ext cx="5916497" cy="3090644"/>
            <a:chOff x="775742" y="3861048"/>
            <a:chExt cx="4173061" cy="2451703"/>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742" y="4939880"/>
              <a:ext cx="2217405" cy="129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52006" y="3861048"/>
              <a:ext cx="1796797" cy="245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フッター プレースホルダー 5"/>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
        <p:nvSpPr>
          <p:cNvPr id="2" name="吹き出し: 角を丸めた四角形 1">
            <a:extLst>
              <a:ext uri="{FF2B5EF4-FFF2-40B4-BE49-F238E27FC236}">
                <a16:creationId xmlns:a16="http://schemas.microsoft.com/office/drawing/2014/main" id="{2A06D95E-B625-8E9C-7D01-B2C196613A26}"/>
              </a:ext>
            </a:extLst>
          </p:cNvPr>
          <p:cNvSpPr/>
          <p:nvPr/>
        </p:nvSpPr>
        <p:spPr bwMode="auto">
          <a:xfrm>
            <a:off x="641934" y="1288206"/>
            <a:ext cx="6038463" cy="1872208"/>
          </a:xfrm>
          <a:prstGeom prst="wedgeRoundRectCallout">
            <a:avLst>
              <a:gd name="adj1" fmla="val 34899"/>
              <a:gd name="adj2" fmla="val 68762"/>
              <a:gd name="adj3" fmla="val 16667"/>
            </a:avLst>
          </a:prstGeom>
          <a:noFill/>
          <a:ln w="38100">
            <a:solidFill>
              <a:srgbClr val="004E6D"/>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5843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492897"/>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3" name="フッター プレースホルダー 2">
            <a:extLst>
              <a:ext uri="{FF2B5EF4-FFF2-40B4-BE49-F238E27FC236}">
                <a16:creationId xmlns:a16="http://schemas.microsoft.com/office/drawing/2014/main" id="{0F6A91DD-F42A-44C5-C1C1-746BD9B8BDB0}"/>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93363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直角三角形 1"/>
          <p:cNvSpPr/>
          <p:nvPr/>
        </p:nvSpPr>
        <p:spPr bwMode="auto">
          <a:xfrm rot="16200000">
            <a:off x="4345611" y="-1790706"/>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357864"/>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8909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実習・実験　　履歴書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レポート　　　自己ＰＲ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a:t>
            </a:r>
            <a:r>
              <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163" y="2278731"/>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8">
            <a:extLst>
              <a:ext uri="{FF2B5EF4-FFF2-40B4-BE49-F238E27FC236}">
                <a16:creationId xmlns:a16="http://schemas.microsoft.com/office/drawing/2014/main" id="{5676D78C-5106-FB1D-CBB8-18CF0B9132D3}"/>
              </a:ext>
            </a:extLst>
          </p:cNvPr>
          <p:cNvSpPr txBox="1">
            <a:spLocks noChangeArrowheads="1"/>
          </p:cNvSpPr>
          <p:nvPr/>
        </p:nvSpPr>
        <p:spPr bwMode="auto">
          <a:xfrm>
            <a:off x="409357" y="848469"/>
            <a:ext cx="89090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語彙・文法を学ぶことで、</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授業や教科書を理解しやすくなり、</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テストの点数アップにつながります。　　　　　　　　　　　　　　　　　　　　　　　　　　　　　　</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6">
            <a:extLst>
              <a:ext uri="{FF2B5EF4-FFF2-40B4-BE49-F238E27FC236}">
                <a16:creationId xmlns:a16="http://schemas.microsoft.com/office/drawing/2014/main" id="{78CCE526-822A-A59E-FBEA-A7B5A5AB7F5D}"/>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16809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513624" y="2064770"/>
            <a:ext cx="8913972" cy="2732382"/>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まずは力試しに、</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p.6</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を解いてみましょう。</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7E154F6A-2B0F-FEEB-105E-B09E51DC6CE4}"/>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3939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508000" y="-1107504"/>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271684" y="972123"/>
            <a:ext cx="8889898" cy="5256684"/>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（問）次の文章で誤りのある部分を</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正しい形に</a:t>
            </a:r>
            <a:r>
              <a:rPr lang="ja-JP" altLang="en-US" dirty="0"/>
              <a:t>改め</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1</a:t>
            </a:r>
            <a:r>
              <a:rPr lang="ja-JP" altLang="en-US" dirty="0"/>
              <a:t>）昨日の今頃は風呂に入ると思う。</a:t>
            </a:r>
            <a:endParaRPr lang="en-US" altLang="ja-JP" dirty="0"/>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2</a:t>
            </a:r>
            <a:r>
              <a:rPr lang="ja-JP" altLang="en-US" dirty="0"/>
              <a:t>）病院でもらった薬を毎日飲んでいるが、</a:t>
            </a:r>
            <a:endParaRPr lang="en-US" altLang="ja-JP" dirty="0"/>
          </a:p>
          <a:p>
            <a:pPr marL="0" indent="0">
              <a:buNone/>
            </a:pPr>
            <a:r>
              <a:rPr lang="ja-JP" altLang="en-US" dirty="0"/>
              <a:t>　　すっかりよくならない</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3</a:t>
            </a:r>
            <a:r>
              <a:rPr lang="ja-JP" altLang="en-US" dirty="0"/>
              <a:t>）どれだけ急いでも</a:t>
            </a:r>
            <a:r>
              <a:rPr lang="en-US" altLang="ja-JP" dirty="0"/>
              <a:t>30</a:t>
            </a:r>
            <a:r>
              <a:rPr lang="ja-JP" altLang="en-US" dirty="0"/>
              <a:t>分以内に着くだろう。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語彙・文法（時制・副詞・接続関係）</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58538A93-3390-2D45-037B-87E05449B9CB}"/>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1404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508000" y="-1107504"/>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415702" y="1044131"/>
            <a:ext cx="8889898" cy="5112668"/>
          </a:xfrm>
        </p:spPr>
        <p:txBody>
          <a:bodyPr>
            <a:normAutofit/>
          </a:bodyPr>
          <a:lstStyle/>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1</a:t>
            </a:r>
            <a:r>
              <a:rPr lang="ja-JP" altLang="en-US" dirty="0"/>
              <a:t>）昨日の今頃は風呂に入ると思う。</a:t>
            </a:r>
            <a:endParaRPr lang="en-US" altLang="ja-JP" dirty="0"/>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→時制に注目</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2</a:t>
            </a:r>
            <a:r>
              <a:rPr lang="ja-JP" altLang="en-US" dirty="0"/>
              <a:t>）病院でもらった薬を毎日飲んでいるが、</a:t>
            </a:r>
            <a:endParaRPr lang="en-US" altLang="ja-JP" dirty="0"/>
          </a:p>
          <a:p>
            <a:pPr marL="0" indent="0">
              <a:buNone/>
            </a:pPr>
            <a:r>
              <a:rPr lang="ja-JP" altLang="en-US" dirty="0"/>
              <a:t>　　すっかりよくならない</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　　　</a:t>
            </a:r>
            <a:r>
              <a:rPr lang="ja-JP" altLang="en-US" dirty="0">
                <a:solidFill>
                  <a:srgbClr val="FF0000"/>
                </a:solidFill>
              </a:rPr>
              <a:t>→副詞に注目</a:t>
            </a:r>
            <a:endParaRPr kumimoji="1" lang="en-US" altLang="ja-JP" dirty="0">
              <a:solidFill>
                <a:srgbClr val="FF0000"/>
              </a:solidFill>
            </a:endParaRPr>
          </a:p>
          <a:p>
            <a:pPr marL="0" indent="0">
              <a:buNone/>
            </a:pPr>
            <a:r>
              <a:rPr lang="ja-JP" altLang="en-US" dirty="0"/>
              <a:t>（</a:t>
            </a:r>
            <a:r>
              <a:rPr lang="en-US" altLang="ja-JP" dirty="0"/>
              <a:t>3</a:t>
            </a:r>
            <a:r>
              <a:rPr lang="ja-JP" altLang="en-US" dirty="0"/>
              <a:t>）どれだけ急いでも</a:t>
            </a:r>
            <a:r>
              <a:rPr lang="en-US" altLang="ja-JP" dirty="0"/>
              <a:t>30</a:t>
            </a:r>
            <a:r>
              <a:rPr lang="ja-JP" altLang="en-US" dirty="0"/>
              <a:t>分以内に着くだろう。</a:t>
            </a:r>
            <a:endParaRPr lang="en-US" altLang="ja-JP" dirty="0"/>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→接続関係に注目</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語彙・文法（時制・副詞・接続関係）</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5456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716338" y="-675456"/>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20253" y="1044590"/>
            <a:ext cx="9577063" cy="5111750"/>
          </a:xfrm>
        </p:spPr>
        <p:txBody>
          <a:bodyPr>
            <a:noAutofit/>
          </a:bodyPr>
          <a:lstStyle/>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（問）次の文章で誤りのある部分を</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正しい形に</a:t>
            </a:r>
            <a:r>
              <a:rPr lang="ja-JP" altLang="en-US" dirty="0"/>
              <a:t>改め</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2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★答え★</a:t>
            </a:r>
            <a:endParaRPr kumimoji="1"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a:t>
            </a:r>
            <a:r>
              <a:rPr lang="en-US" altLang="ja-JP" dirty="0"/>
              <a:t>1</a:t>
            </a:r>
            <a:r>
              <a:rPr lang="ja-JP" altLang="en-US" dirty="0"/>
              <a:t>）昨日の今頃は風呂に入</a:t>
            </a:r>
            <a:r>
              <a:rPr lang="ja-JP" altLang="en-US" dirty="0">
                <a:solidFill>
                  <a:srgbClr val="FF0000"/>
                </a:solidFill>
              </a:rPr>
              <a:t>っていた</a:t>
            </a:r>
            <a:r>
              <a:rPr lang="ja-JP" altLang="en-US" dirty="0"/>
              <a:t>と思う。</a:t>
            </a:r>
            <a:endParaRPr lang="en-US" altLang="ja-JP" dirty="0"/>
          </a:p>
          <a:p>
            <a:pPr marL="0" indent="0">
              <a:buNone/>
            </a:pPr>
            <a:r>
              <a:rPr lang="ja-JP" altLang="en-US" dirty="0"/>
              <a:t>（</a:t>
            </a:r>
            <a:r>
              <a:rPr lang="en-US" altLang="ja-JP" dirty="0"/>
              <a:t>2</a:t>
            </a:r>
            <a:r>
              <a:rPr lang="ja-JP" altLang="en-US" dirty="0"/>
              <a:t>）病院でもらった薬を毎日飲んでいるが、</a:t>
            </a:r>
            <a:endParaRPr lang="en-US" altLang="ja-JP" dirty="0"/>
          </a:p>
          <a:p>
            <a:pPr marL="0" indent="0">
              <a:buNone/>
            </a:pPr>
            <a:r>
              <a:rPr lang="ja-JP" altLang="en-US" dirty="0">
                <a:solidFill>
                  <a:srgbClr val="FF0000"/>
                </a:solidFill>
              </a:rPr>
              <a:t>　　少しも</a:t>
            </a:r>
            <a:r>
              <a:rPr lang="ja-JP" altLang="en-US" dirty="0"/>
              <a:t>よくならない。</a:t>
            </a:r>
            <a:endParaRPr lang="en-US" altLang="ja-JP" dirty="0"/>
          </a:p>
          <a:p>
            <a:pPr marL="0" indent="0">
              <a:buNone/>
            </a:pPr>
            <a:r>
              <a:rPr lang="ja-JP" altLang="en-US" dirty="0"/>
              <a:t>（</a:t>
            </a:r>
            <a:r>
              <a:rPr lang="en-US" altLang="ja-JP" dirty="0"/>
              <a:t>3</a:t>
            </a:r>
            <a:r>
              <a:rPr lang="ja-JP" altLang="en-US" dirty="0"/>
              <a:t>）どれだけ急いでも</a:t>
            </a:r>
            <a:r>
              <a:rPr lang="en-US" altLang="ja-JP" dirty="0"/>
              <a:t>30</a:t>
            </a:r>
            <a:r>
              <a:rPr lang="ja-JP" altLang="en-US" dirty="0"/>
              <a:t>分以内に着</a:t>
            </a:r>
            <a:r>
              <a:rPr lang="ja-JP" altLang="en-US" dirty="0">
                <a:solidFill>
                  <a:srgbClr val="FF0000"/>
                </a:solidFill>
              </a:rPr>
              <a:t>かない</a:t>
            </a:r>
            <a:r>
              <a:rPr lang="ja-JP" altLang="en-US" dirty="0"/>
              <a:t>だろう。</a:t>
            </a:r>
            <a:endParaRPr lang="en-US" altLang="ja-JP"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語彙・文法（時制・副詞・接続関係）</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7104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Effect transition="in" filter="fade">
                                      <p:cBhvr>
                                        <p:cTn id="15" dur="500"/>
                                        <p:tgtEl>
                                          <p:spTgt spid="9">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fade">
                                      <p:cBhvr>
                                        <p:cTn id="20"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1177\AppData\Local\Microsoft\Windows\INetCache\IE\E09WQQYZ\publicdomainq-0007017ebtjsw[1].png"/>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6143123" y="1937410"/>
            <a:ext cx="3302670" cy="4476617"/>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コンテンツ プレースホルダー 8"/>
          <p:cNvSpPr txBox="1">
            <a:spLocks noGrp="1"/>
          </p:cNvSpPr>
          <p:nvPr>
            <p:ph idx="1"/>
          </p:nvPr>
        </p:nvSpPr>
        <p:spPr>
          <a:xfrm>
            <a:off x="84421" y="1008177"/>
            <a:ext cx="10162464" cy="5184576"/>
          </a:xfrm>
          <a:prstGeom prst="rect">
            <a:avLst/>
          </a:prstGeom>
          <a:noFill/>
        </p:spPr>
        <p:txBody>
          <a:bodyPr wrap="square" rtlCol="0">
            <a:normAutofit fontScale="92500" lnSpcReduction="20000"/>
          </a:bodyPr>
          <a:lstStyle/>
          <a:p>
            <a:pPr marL="0" indent="0">
              <a:buNone/>
            </a:pPr>
            <a:r>
              <a:rPr lang="ja-JP" altLang="en-US" dirty="0"/>
              <a:t>「あいまいな文」とは、</a:t>
            </a:r>
            <a:br>
              <a:rPr lang="en-US" altLang="ja-JP" dirty="0"/>
            </a:br>
            <a:r>
              <a:rPr lang="ja-JP" altLang="en-US" b="1" i="1" dirty="0">
                <a:solidFill>
                  <a:srgbClr val="FF0000"/>
                </a:solidFill>
              </a:rPr>
              <a:t>「複数の異なる意味にとらえることができる文」</a:t>
            </a:r>
            <a:r>
              <a:rPr lang="ja-JP" altLang="en-US" i="1" dirty="0"/>
              <a:t>です。</a:t>
            </a:r>
            <a:endParaRPr lang="en-US" altLang="ja-JP" i="1" dirty="0"/>
          </a:p>
          <a:p>
            <a:pPr marL="0" indent="0">
              <a:buNone/>
            </a:pPr>
            <a:endParaRPr lang="en-US" altLang="ja-JP" sz="900" b="1" dirty="0"/>
          </a:p>
          <a:p>
            <a:pPr marL="0" indent="0">
              <a:lnSpc>
                <a:spcPct val="160000"/>
              </a:lnSpc>
              <a:buNone/>
            </a:pPr>
            <a:r>
              <a:rPr lang="ja-JP" altLang="en-US" sz="4800" b="1" dirty="0"/>
              <a:t>次のページの例文は</a:t>
            </a:r>
            <a:r>
              <a:rPr lang="en-US" altLang="ja-JP" sz="4800" b="1" dirty="0"/>
              <a:t>【</a:t>
            </a:r>
            <a:r>
              <a:rPr lang="ja-JP" altLang="en-US" sz="4800" b="1" dirty="0"/>
              <a:t>Ａ</a:t>
            </a:r>
            <a:r>
              <a:rPr lang="en-US" altLang="ja-JP" sz="4800" b="1" dirty="0"/>
              <a:t>】</a:t>
            </a:r>
            <a:r>
              <a:rPr lang="ja-JP" altLang="en-US" sz="4800" b="1" dirty="0"/>
              <a:t>と</a:t>
            </a:r>
            <a:r>
              <a:rPr lang="en-US" altLang="ja-JP" sz="4800" b="1" dirty="0"/>
              <a:t>【</a:t>
            </a:r>
            <a:r>
              <a:rPr lang="ja-JP" altLang="en-US" sz="4800" b="1" dirty="0"/>
              <a:t>Ｂ</a:t>
            </a:r>
            <a:r>
              <a:rPr lang="en-US" altLang="ja-JP" sz="4800" b="1" dirty="0"/>
              <a:t>】</a:t>
            </a:r>
          </a:p>
          <a:p>
            <a:pPr marL="0" indent="0">
              <a:lnSpc>
                <a:spcPct val="160000"/>
              </a:lnSpc>
              <a:buNone/>
            </a:pPr>
            <a:r>
              <a:rPr lang="ja-JP" altLang="en-US" sz="4800" b="1" dirty="0"/>
              <a:t>どちらの意味だと思いますか？</a:t>
            </a:r>
            <a:br>
              <a:rPr lang="en-US" altLang="ja-JP" sz="4800" b="1" dirty="0"/>
            </a:br>
            <a:r>
              <a:rPr lang="ja-JP" altLang="en-US" sz="4800" b="1" dirty="0">
                <a:solidFill>
                  <a:srgbClr val="FF0000"/>
                </a:solidFill>
              </a:rPr>
              <a:t>こっち！と思った方</a:t>
            </a:r>
            <a:r>
              <a:rPr lang="ja-JP" altLang="en-US" sz="4800" b="1" dirty="0"/>
              <a:t>に</a:t>
            </a:r>
            <a:endParaRPr lang="en-US" altLang="ja-JP" sz="4800" b="1" dirty="0"/>
          </a:p>
          <a:p>
            <a:pPr marL="0" indent="0">
              <a:lnSpc>
                <a:spcPct val="160000"/>
              </a:lnSpc>
              <a:buNone/>
            </a:pPr>
            <a:r>
              <a:rPr lang="ja-JP" altLang="en-US" sz="4800" b="1" dirty="0"/>
              <a:t>挙手してください。</a:t>
            </a:r>
            <a:endParaRPr lang="en-US" altLang="ja-JP" sz="4800" b="1"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語彙・文法（あいまいな文）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8634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338576" y="1873275"/>
            <a:ext cx="943816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この資料は</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（公財）日本漢字能力検定協会発行の</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endPar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hangingPunct="0">
              <a:spcBef>
                <a:spcPct val="0"/>
              </a:spcBef>
              <a:spcAft>
                <a:spcPct val="0"/>
              </a:spcAft>
            </a:pP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基礎から学べる！文章力ステップ </a:t>
            </a: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級</a:t>
            </a:r>
            <a:r>
              <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spcBef>
                <a:spcPct val="0"/>
              </a:spcBef>
              <a:spcAft>
                <a:spcPct val="0"/>
              </a:spcAft>
            </a:pPr>
            <a:endPar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r>
              <a:rPr lang="ja-JP" altLang="en-US"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の内容に準拠しています。</a:t>
            </a:r>
            <a:endParaRPr lang="en-US" altLang="ja-JP" sz="36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r>
              <a:rPr kumimoji="1" lang="ja-JP" altLang="en-US" dirty="0"/>
              <a:t>　</a:t>
            </a:r>
            <a:br>
              <a:rPr kumimoji="1" lang="en-US" altLang="ja-JP" dirty="0"/>
            </a:br>
            <a:endParaRPr kumimoji="1" lang="ja-JP" altLang="en-US"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1</a:t>
            </a:fld>
            <a:r>
              <a:rPr lang="ja-JP" altLang="en-US" dirty="0"/>
              <a:t>　　　　　　　　　</a:t>
            </a:r>
          </a:p>
        </p:txBody>
      </p:sp>
      <p:sp>
        <p:nvSpPr>
          <p:cNvPr id="8" name="フッター プレースホルダー 2">
            <a:extLst>
              <a:ext uri="{FF2B5EF4-FFF2-40B4-BE49-F238E27FC236}">
                <a16:creationId xmlns:a16="http://schemas.microsoft.com/office/drawing/2014/main" id="{543D366E-1F96-0782-C1D7-97685DAE81F7}"/>
              </a:ext>
            </a:extLst>
          </p:cNvPr>
          <p:cNvSpPr>
            <a:spLocks noGrp="1"/>
          </p:cNvSpPr>
          <p:nvPr>
            <p:ph type="ftr" sz="quarter" idx="11"/>
          </p:nvPr>
        </p:nvSpPr>
        <p:spPr>
          <a:xfrm>
            <a:off x="3402412" y="6381750"/>
            <a:ext cx="3136397" cy="365125"/>
          </a:xfr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4193868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9470" y="2023055"/>
            <a:ext cx="3583825" cy="208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テキスト ボックス 9"/>
          <p:cNvSpPr txBox="1"/>
          <p:nvPr/>
        </p:nvSpPr>
        <p:spPr>
          <a:xfrm>
            <a:off x="292399" y="1049836"/>
            <a:ext cx="8889900"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ぼくは笑いながら踊るおにぎりを見た。</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a:spLocks noGrp="1"/>
          </p:cNvSpPr>
          <p:nvPr>
            <p:ph type="title"/>
          </p:nvPr>
        </p:nvSpPr>
        <p:spPr>
          <a:xfrm>
            <a:off x="552514" y="-819472"/>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12" name="コンテンツ プレースホルダー 11"/>
          <p:cNvSpPr txBox="1">
            <a:spLocks noGrp="1"/>
          </p:cNvSpPr>
          <p:nvPr>
            <p:ph idx="1"/>
          </p:nvPr>
        </p:nvSpPr>
        <p:spPr>
          <a:xfrm>
            <a:off x="452925" y="2147129"/>
            <a:ext cx="4339650" cy="646331"/>
          </a:xfrm>
          <a:prstGeom prst="rect">
            <a:avLst/>
          </a:prstGeom>
          <a:solidFill>
            <a:schemeClr val="bg1"/>
          </a:solidFill>
        </p:spPr>
        <p:txBody>
          <a:bodyPr wrap="none" rtlCol="0">
            <a:spAutoFit/>
          </a:bodyPr>
          <a:lstStyle/>
          <a:p>
            <a:pPr marL="0" indent="0">
              <a:buNone/>
            </a:pPr>
            <a:r>
              <a:rPr lang="ja-JP" altLang="en-US" sz="3600" dirty="0"/>
              <a:t>笑っているのは</a:t>
            </a:r>
            <a:r>
              <a:rPr lang="en-US" altLang="ja-JP" sz="3600" dirty="0"/>
              <a:t>…</a:t>
            </a:r>
            <a:r>
              <a:rPr lang="ja-JP" altLang="en-US" sz="3600" dirty="0"/>
              <a:t>？</a:t>
            </a:r>
            <a:endParaRPr kumimoji="1" lang="ja-JP" altLang="en-US" sz="3600"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3" name="テキスト ボックス 12"/>
          <p:cNvSpPr txBox="1"/>
          <p:nvPr/>
        </p:nvSpPr>
        <p:spPr>
          <a:xfrm>
            <a:off x="454022" y="3116362"/>
            <a:ext cx="8938100" cy="23698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UcPeriod"/>
              <a:tabLst/>
              <a:defRPr/>
            </a:pPr>
            <a:r>
              <a:rPr kumimoji="1" lang="ja-JP" altLang="en-US"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おにぎり</a:t>
            </a:r>
            <a:endPar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5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B. </a:t>
            </a:r>
            <a:r>
              <a:rPr kumimoji="1" lang="ja-JP" altLang="en-US"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ぼく</a:t>
            </a:r>
            <a:endPar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語彙・文法（あいまいな文）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80199" y="3078078"/>
            <a:ext cx="1800200" cy="263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6272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タイトル 1"/>
          <p:cNvSpPr>
            <a:spLocks noGrp="1"/>
          </p:cNvSpPr>
          <p:nvPr>
            <p:ph type="title"/>
          </p:nvPr>
        </p:nvSpPr>
        <p:spPr>
          <a:xfrm>
            <a:off x="521709" y="-603448"/>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語彙・文法（あいまいな文）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k1177\AppData\Local\Microsoft\Windows\INetCache\IE\OOBLLMTW\publicdomainq-0014653dal[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63057" y="2805093"/>
            <a:ext cx="1800200" cy="26811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1177\AppData\Local\Microsoft\Windows\INetCache\IE\ZK4VMOQD\publicdomainq-0012721tfc[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45" y="1942933"/>
            <a:ext cx="1800200" cy="295807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テキスト ボックス 3">
            <a:extLst>
              <a:ext uri="{FF2B5EF4-FFF2-40B4-BE49-F238E27FC236}">
                <a16:creationId xmlns:a16="http://schemas.microsoft.com/office/drawing/2014/main" id="{0AEE53D2-4585-770C-29CC-8BFEF34A87D8}"/>
              </a:ext>
            </a:extLst>
          </p:cNvPr>
          <p:cNvSpPr txBox="1"/>
          <p:nvPr/>
        </p:nvSpPr>
        <p:spPr>
          <a:xfrm>
            <a:off x="454022" y="3116362"/>
            <a:ext cx="8938100" cy="236988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UcPeriod"/>
              <a:tabLst/>
              <a:defRPr/>
            </a:pPr>
            <a:r>
              <a:rPr kumimoji="1" lang="ja-JP" altLang="en-US"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彼</a:t>
            </a:r>
            <a:endPar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5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B. </a:t>
            </a:r>
            <a:r>
              <a:rPr kumimoji="1" lang="ja-JP" altLang="en-US"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彼女</a:t>
            </a:r>
            <a:endParaRPr kumimoji="1" lang="en-US" altLang="ja-JP" sz="5400" b="1" i="0" u="none" strike="noStrike" kern="1200" cap="none" spc="0" normalizeH="0" baseline="0" noProof="0" dirty="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コンテンツ プレースホルダー 11">
            <a:extLst>
              <a:ext uri="{FF2B5EF4-FFF2-40B4-BE49-F238E27FC236}">
                <a16:creationId xmlns:a16="http://schemas.microsoft.com/office/drawing/2014/main" id="{36D348DC-C5F8-5125-24B3-B568F47FEAEC}"/>
              </a:ext>
            </a:extLst>
          </p:cNvPr>
          <p:cNvSpPr txBox="1">
            <a:spLocks/>
          </p:cNvSpPr>
          <p:nvPr/>
        </p:nvSpPr>
        <p:spPr>
          <a:xfrm>
            <a:off x="452925" y="2147129"/>
            <a:ext cx="4339650" cy="646331"/>
          </a:xfrm>
          <a:prstGeom prst="rect">
            <a:avLst/>
          </a:prstGeom>
          <a:solidFill>
            <a:schemeClr val="bg1"/>
          </a:solidFill>
        </p:spPr>
        <p:txBody>
          <a:bodyPr vert="horz" wrap="none" lIns="91440" tIns="45720" rIns="91440" bIns="45720" numCol="1"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泣いているのは</a:t>
            </a:r>
            <a:r>
              <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a:t>
            </a: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a:t>
            </a:r>
          </a:p>
        </p:txBody>
      </p:sp>
      <p:sp>
        <p:nvSpPr>
          <p:cNvPr id="14" name="テキスト ボックス 13">
            <a:extLst>
              <a:ext uri="{FF2B5EF4-FFF2-40B4-BE49-F238E27FC236}">
                <a16:creationId xmlns:a16="http://schemas.microsoft.com/office/drawing/2014/main" id="{8DB7D294-5F93-2E1C-DEB2-2934AA856A99}"/>
              </a:ext>
            </a:extLst>
          </p:cNvPr>
          <p:cNvSpPr txBox="1"/>
          <p:nvPr/>
        </p:nvSpPr>
        <p:spPr>
          <a:xfrm>
            <a:off x="292398" y="1049836"/>
            <a:ext cx="9340327"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彼は泣きながら去って行く彼女をみていた。</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365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txBox="1">
            <a:spLocks/>
          </p:cNvSpPr>
          <p:nvPr/>
        </p:nvSpPr>
        <p:spPr>
          <a:xfrm>
            <a:off x="-3714155" y="1592796"/>
            <a:ext cx="2894645" cy="1800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500" b="0" i="0" u="none" strike="noStrike" kern="1200" cap="none" spc="0" normalizeH="0" baseline="0" noProof="0" dirty="0">
              <a:ln>
                <a:noFill/>
              </a:ln>
              <a:solidFill>
                <a:srgbClr val="04617B">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a:xfrm>
            <a:off x="415702" y="1268760"/>
            <a:ext cx="9721427" cy="4896544"/>
          </a:xfrm>
        </p:spPr>
        <p:txBody>
          <a:bodyPr>
            <a:normAutofit/>
          </a:bodyPr>
          <a:lstStyle/>
          <a:p>
            <a:pPr marL="0" indent="0">
              <a:buNone/>
            </a:pPr>
            <a:r>
              <a:rPr lang="ja-JP" altLang="en-US" sz="3600" dirty="0"/>
              <a:t>このように、あいまいな文では、</a:t>
            </a:r>
            <a:endParaRPr lang="en-US" altLang="ja-JP" sz="3600" dirty="0"/>
          </a:p>
          <a:p>
            <a:pPr marL="0" indent="0">
              <a:buNone/>
            </a:pPr>
            <a:r>
              <a:rPr lang="ja-JP" altLang="en-US" sz="3600" dirty="0"/>
              <a:t>伝えたい内容が、相手に正確に</a:t>
            </a:r>
            <a:endParaRPr lang="en-US" altLang="ja-JP" sz="3600" dirty="0"/>
          </a:p>
          <a:p>
            <a:pPr marL="0" indent="0">
              <a:buNone/>
            </a:pPr>
            <a:r>
              <a:rPr lang="ja-JP" altLang="en-US" sz="3600" dirty="0"/>
              <a:t>伝わらない可能性があります。</a:t>
            </a:r>
            <a:endParaRPr lang="en-US" altLang="ja-JP" sz="3600" dirty="0"/>
          </a:p>
          <a:p>
            <a:pPr marL="0" indent="0">
              <a:buNone/>
            </a:pPr>
            <a:endParaRPr lang="en-US" altLang="ja-JP" sz="2000" dirty="0"/>
          </a:p>
          <a:p>
            <a:pPr marL="0" indent="0">
              <a:buNone/>
            </a:pPr>
            <a:r>
              <a:rPr lang="ja-JP" altLang="en-US" sz="3600" dirty="0">
                <a:solidFill>
                  <a:srgbClr val="FF0000"/>
                </a:solidFill>
              </a:rPr>
              <a:t>たとえば、自己ＰＲ文があいまいだと、</a:t>
            </a:r>
            <a:endParaRPr lang="en-US" altLang="ja-JP" sz="3600" dirty="0">
              <a:solidFill>
                <a:srgbClr val="FF0000"/>
              </a:solidFill>
            </a:endParaRPr>
          </a:p>
          <a:p>
            <a:pPr marL="0" indent="0">
              <a:buNone/>
            </a:pPr>
            <a:r>
              <a:rPr lang="ja-JP" altLang="en-US" sz="3600" dirty="0">
                <a:solidFill>
                  <a:srgbClr val="FF0000"/>
                </a:solidFill>
              </a:rPr>
              <a:t>自分のよさがうまく相手に伝わらず、</a:t>
            </a:r>
            <a:endParaRPr lang="en-US" altLang="ja-JP" sz="3600" dirty="0">
              <a:solidFill>
                <a:srgbClr val="FF0000"/>
              </a:solidFill>
            </a:endParaRPr>
          </a:p>
          <a:p>
            <a:pPr marL="0" indent="0">
              <a:buNone/>
            </a:pPr>
            <a:r>
              <a:rPr lang="ja-JP" altLang="en-US" sz="3600" dirty="0">
                <a:solidFill>
                  <a:srgbClr val="FF0000"/>
                </a:solidFill>
              </a:rPr>
              <a:t>正しく評価してもらえないかもしれません。</a:t>
            </a:r>
            <a:endParaRPr lang="en-US" altLang="ja-JP" sz="3600" dirty="0">
              <a:solidFill>
                <a:srgbClr val="FF0000"/>
              </a:solidFill>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語彙・文法（あいまいな文）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7506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742831" y="2207185"/>
            <a:ext cx="8913972" cy="1364230"/>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以上の内容をふまえて、</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p.14</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を解いてみましょう。</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1239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495220" y="-603448"/>
            <a:ext cx="8913972" cy="311040"/>
          </a:xfrm>
          <a:noFill/>
        </p:spPr>
        <p:txBody>
          <a:bodyPr>
            <a:noAutofit/>
          </a:bodyPr>
          <a:lstStyle/>
          <a:p>
            <a:r>
              <a:rPr kumimoji="1" lang="ja-JP" altLang="en-US" sz="2500" dirty="0"/>
              <a:t>第</a:t>
            </a:r>
            <a:r>
              <a:rPr kumimoji="1" lang="en-US" altLang="ja-JP" sz="2500" dirty="0"/>
              <a:t>1</a:t>
            </a:r>
            <a:r>
              <a:rPr kumimoji="1" lang="ja-JP" altLang="en-US" sz="2500" dirty="0"/>
              <a:t>章</a:t>
            </a:r>
            <a:r>
              <a:rPr lang="ja-JP" altLang="en-US" sz="2500" dirty="0"/>
              <a:t>　</a:t>
            </a:r>
            <a:r>
              <a:rPr kumimoji="1" lang="ja-JP" altLang="en-US" sz="2500" dirty="0"/>
              <a:t>語彙・文法</a:t>
            </a:r>
          </a:p>
        </p:txBody>
      </p:sp>
      <p:sp>
        <p:nvSpPr>
          <p:cNvPr id="9" name="コンテンツ プレースホルダー 2"/>
          <p:cNvSpPr>
            <a:spLocks noGrp="1"/>
          </p:cNvSpPr>
          <p:nvPr>
            <p:ph idx="1"/>
          </p:nvPr>
        </p:nvSpPr>
        <p:spPr>
          <a:xfrm>
            <a:off x="373860" y="1194311"/>
            <a:ext cx="9149886" cy="4525963"/>
          </a:xfrm>
        </p:spPr>
        <p:txBody>
          <a:bodyPr/>
          <a:lstStyle/>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p.14</a:t>
            </a:r>
            <a:r>
              <a:rPr lang="en-US" altLang="ja-JP" dirty="0"/>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15</a:t>
            </a:r>
          </a:p>
          <a:p>
            <a:pPr marL="0" indent="0">
              <a:buNone/>
            </a:pPr>
            <a:endParaRPr kumimoji="1"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「並列表現」</a:t>
            </a:r>
            <a:r>
              <a:rPr lang="ja-JP" altLang="en-US" sz="3600" dirty="0"/>
              <a:t>や</a:t>
            </a:r>
            <a:r>
              <a:rPr lang="ja-JP" altLang="en-US" sz="3600" b="1" dirty="0"/>
              <a:t>「使役」</a:t>
            </a:r>
            <a:r>
              <a:rPr lang="ja-JP" altLang="en-US" sz="3600" dirty="0"/>
              <a:t>など、</a:t>
            </a:r>
            <a:endParaRPr lang="en-US" altLang="ja-JP" sz="3600" dirty="0"/>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見慣れていない</a:t>
            </a:r>
            <a:r>
              <a:rPr lang="ja-JP" altLang="en-US" sz="3600" dirty="0"/>
              <a:t>語句が</a:t>
            </a:r>
            <a:endParaRPr lang="en-US" altLang="ja-JP" sz="3600" dirty="0"/>
          </a:p>
          <a:p>
            <a:pPr marL="0" indent="0">
              <a:buNone/>
            </a:pPr>
            <a:r>
              <a:rPr lang="ja-JP" altLang="en-US" sz="3600" dirty="0"/>
              <a:t>あるかもしれません</a:t>
            </a: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0"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488\Desktop\fukidashi_ogdo01_png\fukidashi_ogdo-2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2407" y="810963"/>
            <a:ext cx="1861625" cy="36004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8662269" y="1916832"/>
            <a:ext cx="509572" cy="2156318"/>
          </a:xfrm>
          <a:prstGeom prst="rect">
            <a:avLst/>
          </a:prstGeom>
          <a:noFill/>
        </p:spPr>
        <p:txBody>
          <a:bodyPr vert="eaVert"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ＤＦＧ教科書体ＲW4" panose="02020400000000000000" pitchFamily="18" charset="-128"/>
                <a:ea typeface="ＤＦＧ教科書体ＲW4" panose="02020400000000000000" pitchFamily="18" charset="-128"/>
                <a:cs typeface="+mn-cs"/>
              </a:rPr>
              <a:t>使役</a:t>
            </a:r>
            <a:r>
              <a:rPr kumimoji="1" lang="en-US" altLang="ja-JP" sz="1800" b="1" i="0" u="none" strike="noStrike" kern="1200" cap="none" spc="0" normalizeH="0" baseline="0" noProof="0" dirty="0">
                <a:ln>
                  <a:noFill/>
                </a:ln>
                <a:solidFill>
                  <a:prstClr val="black"/>
                </a:solidFill>
                <a:effectLst/>
                <a:uLnTx/>
                <a:uFillTx/>
                <a:latin typeface="ＤＦＧ教科書体ＲW4" panose="02020400000000000000" pitchFamily="18" charset="-128"/>
                <a:ea typeface="ＤＦＧ教科書体ＲW4" panose="02020400000000000000" pitchFamily="18" charset="-128"/>
                <a:cs typeface="+mn-cs"/>
              </a:rPr>
              <a:t>…</a:t>
            </a:r>
            <a:r>
              <a:rPr kumimoji="1" lang="ja-JP" altLang="en-US" sz="1800" b="1" i="0" u="none" strike="noStrike" kern="1200" cap="none" spc="0" normalizeH="0" baseline="0" noProof="0" dirty="0">
                <a:ln>
                  <a:noFill/>
                </a:ln>
                <a:solidFill>
                  <a:prstClr val="black"/>
                </a:solidFill>
                <a:effectLst/>
                <a:uLnTx/>
                <a:uFillTx/>
                <a:latin typeface="ＤＦＧ教科書体ＲW4" panose="02020400000000000000" pitchFamily="18" charset="-128"/>
                <a:ea typeface="ＤＦＧ教科書体ＲW4" panose="02020400000000000000" pitchFamily="18" charset="-128"/>
                <a:cs typeface="+mn-cs"/>
              </a:rPr>
              <a:t>とは</a:t>
            </a:r>
            <a:r>
              <a:rPr kumimoji="1" lang="en-US" altLang="ja-JP" sz="1800" b="1" i="0" u="none" strike="noStrike" kern="1200" cap="none" spc="0" normalizeH="0" baseline="0" noProof="0" dirty="0">
                <a:ln>
                  <a:noFill/>
                </a:ln>
                <a:solidFill>
                  <a:prstClr val="black"/>
                </a:solidFill>
                <a:effectLst/>
                <a:uLnTx/>
                <a:uFillTx/>
                <a:latin typeface="ＤＦＧ教科書体ＲW4" panose="02020400000000000000" pitchFamily="18" charset="-128"/>
                <a:ea typeface="ＤＦＧ教科書体ＲW4" panose="02020400000000000000" pitchFamily="18" charset="-128"/>
                <a:cs typeface="+mn-cs"/>
              </a:rPr>
              <a:t>…</a:t>
            </a:r>
            <a:endParaRPr kumimoji="1" lang="ja-JP" altLang="en-US" sz="1800" b="1" i="0" u="none" strike="noStrike" kern="1200" cap="none" spc="0" normalizeH="0" baseline="0" noProof="0" dirty="0">
              <a:ln>
                <a:noFill/>
              </a:ln>
              <a:solidFill>
                <a:prstClr val="black"/>
              </a:solidFill>
              <a:effectLst/>
              <a:uLnTx/>
              <a:uFillTx/>
              <a:latin typeface="ＤＦＧ教科書体ＲW4" panose="02020400000000000000" pitchFamily="18" charset="-128"/>
              <a:ea typeface="ＤＦＧ教科書体ＲW4" panose="02020400000000000000" pitchFamily="18" charset="-128"/>
              <a:cs typeface="+mn-cs"/>
            </a:endParaRPr>
          </a:p>
        </p:txBody>
      </p:sp>
      <p:pic>
        <p:nvPicPr>
          <p:cNvPr id="4098" name="Picture 2" descr="\\File-sv04\011_検定\03_文章検\100_新商品\030_拡散資材\01_イラスト・素材\shojomanga03\color02-shirom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7027" y="1916832"/>
            <a:ext cx="3175112" cy="4033824"/>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551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コンテンツ プレースホルダー 2"/>
          <p:cNvSpPr>
            <a:spLocks noGrp="1"/>
          </p:cNvSpPr>
          <p:nvPr>
            <p:ph idx="1"/>
          </p:nvPr>
        </p:nvSpPr>
        <p:spPr>
          <a:xfrm>
            <a:off x="350686" y="1332552"/>
            <a:ext cx="6693491" cy="5014224"/>
          </a:xfrm>
        </p:spPr>
        <p:txBody>
          <a:bodyPr>
            <a:normAutofit/>
          </a:bodyPr>
          <a:lstStyle/>
          <a:p>
            <a:pPr marL="0" indent="0">
              <a:buNone/>
            </a:pPr>
            <a:r>
              <a:rPr lang="ja-JP" altLang="en-US" sz="4400" b="1" dirty="0">
                <a:solidFill>
                  <a:srgbClr val="FF0000"/>
                </a:solidFill>
              </a:rPr>
              <a:t>問題文の語句が</a:t>
            </a:r>
            <a:endParaRPr lang="en-US" altLang="ja-JP" sz="4400" b="1" dirty="0">
              <a:solidFill>
                <a:srgbClr val="FF0000"/>
              </a:solidFill>
            </a:endParaRPr>
          </a:p>
          <a:p>
            <a:pPr marL="0" indent="0">
              <a:buNone/>
            </a:pPr>
            <a:r>
              <a:rPr kumimoji="1" lang="ja-JP" altLang="en-US"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分からなくても大丈夫！</a:t>
            </a:r>
            <a:endParaRPr kumimoji="1" lang="en-US" altLang="ja-JP" sz="4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テキストの　　　　　　　を</a:t>
            </a:r>
            <a:endParaRPr lang="en-US" altLang="ja-JP" sz="3600" b="1" dirty="0"/>
          </a:p>
          <a:p>
            <a:pPr marL="0" indent="0">
              <a:buNone/>
            </a:pPr>
            <a:r>
              <a:rPr lang="ja-JP" altLang="en-US" sz="3600" b="1" dirty="0"/>
              <a:t>参考にしながら</a:t>
            </a:r>
            <a:r>
              <a:rPr lang="ja-JP" altLang="en-US" sz="3600" dirty="0"/>
              <a:t>、</a:t>
            </a:r>
            <a:endParaRPr lang="en-US" altLang="ja-JP" sz="3600" dirty="0"/>
          </a:p>
          <a:p>
            <a:pPr marL="0" indent="0">
              <a:buNone/>
            </a:pPr>
            <a:r>
              <a:rPr lang="ja-JP" altLang="en-US" dirty="0"/>
              <a:t>選択肢の文章を読んでみましょう。</a:t>
            </a:r>
            <a:endParaRPr lang="en-US" altLang="ja-JP"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語彙・文法</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2" name="Picture 2" descr="\\File-sv04\011_検定\03_文章検\100_新商品\030_拡散資材\01_イラスト・素材\shojomanga\color_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955" y="1488841"/>
            <a:ext cx="2618772" cy="4892909"/>
          </a:xfrm>
          <a:prstGeom prst="rect">
            <a:avLst/>
          </a:prstGeom>
          <a:noFill/>
          <a:scene3d>
            <a:camera prst="orthographicFront">
              <a:rot lat="0" lon="11" rev="0"/>
            </a:camera>
            <a:lightRig rig="threePt" dir="t"/>
          </a:scene3d>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079997" y="2987583"/>
            <a:ext cx="2520280" cy="752412"/>
          </a:xfrm>
          <a:prstGeom prst="roundRect">
            <a:avLst/>
          </a:prstGeom>
          <a:solidFill>
            <a:schemeClr val="accent1"/>
          </a:solidFill>
          <a:ln w="38100">
            <a:solidFill>
              <a:schemeClr val="accent1">
                <a:lumMod val="75000"/>
              </a:schemeClr>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　　</a:t>
            </a:r>
            <a:r>
              <a:rPr kumimoji="1" lang="ja-JP" altLang="en-US" sz="20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考えるヒント</a:t>
            </a:r>
          </a:p>
        </p:txBody>
      </p:sp>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6499" y="3086145"/>
            <a:ext cx="37147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8365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5179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直角三角形 1"/>
          <p:cNvSpPr/>
          <p:nvPr/>
        </p:nvSpPr>
        <p:spPr bwMode="auto">
          <a:xfrm rot="16200000">
            <a:off x="4345611" y="-1790706"/>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357864"/>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8909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実習・実験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履歴書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自己ＰＲ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面接</a:t>
            </a:r>
            <a:r>
              <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4586" y="818076"/>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6">
            <a:extLst>
              <a:ext uri="{FF2B5EF4-FFF2-40B4-BE49-F238E27FC236}">
                <a16:creationId xmlns:a16="http://schemas.microsoft.com/office/drawing/2014/main" id="{B8967145-9634-F22C-CD7F-C1BDA8C94BFC}"/>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8">
            <a:extLst>
              <a:ext uri="{FF2B5EF4-FFF2-40B4-BE49-F238E27FC236}">
                <a16:creationId xmlns:a16="http://schemas.microsoft.com/office/drawing/2014/main" id="{4F4421D3-3B16-9D2C-A436-DC788D6D8BD6}"/>
              </a:ext>
            </a:extLst>
          </p:cNvPr>
          <p:cNvSpPr txBox="1">
            <a:spLocks noChangeArrowheads="1"/>
          </p:cNvSpPr>
          <p:nvPr/>
        </p:nvSpPr>
        <p:spPr bwMode="auto">
          <a:xfrm>
            <a:off x="326272" y="972338"/>
            <a:ext cx="89090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グラフや図表を作成したり分析したりする力は</a:t>
            </a:r>
            <a:endParaRPr kumimoji="1" lang="en-US" altLang="ja-JP"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在校中はもちろん、卒業・就職後も</a:t>
            </a:r>
            <a:endParaRPr kumimoji="1" lang="en-US" altLang="ja-JP"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あなたの味方になってくれます。 　　　　　　　　　　　　　　　　　　　　　　　　　　　　　　</a:t>
            </a:r>
            <a:endParaRPr kumimoji="1" lang="en-US" altLang="ja-JP"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615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493673" y="1003008"/>
            <a:ext cx="9140909" cy="5535905"/>
          </a:xfrm>
        </p:spPr>
        <p:txBody>
          <a:bodyPr>
            <a:normAutofit/>
          </a:bodyPr>
          <a:lstStyle/>
          <a:p>
            <a:pPr marL="0" indent="0">
              <a:buNone/>
            </a:pPr>
            <a:r>
              <a:rPr lang="ja-JP" altLang="en-US" sz="3900" b="1" dirty="0">
                <a:solidFill>
                  <a:srgbClr val="FF0000"/>
                </a:solidFill>
              </a:rPr>
              <a:t>（問）</a:t>
            </a:r>
            <a:r>
              <a:rPr lang="en-US" altLang="ja-JP" sz="3900" b="1" dirty="0">
                <a:solidFill>
                  <a:srgbClr val="FF0000"/>
                </a:solidFill>
              </a:rPr>
              <a:t>20</a:t>
            </a:r>
            <a:r>
              <a:rPr lang="ja-JP" altLang="en-US" sz="3900" b="1" dirty="0">
                <a:solidFill>
                  <a:srgbClr val="FF0000"/>
                </a:solidFill>
              </a:rPr>
              <a:t>代以下の売り上げ比率が</a:t>
            </a:r>
            <a:endParaRPr lang="en-US" altLang="ja-JP" sz="3900" b="1" dirty="0">
              <a:solidFill>
                <a:srgbClr val="FF0000"/>
              </a:solidFill>
            </a:endParaRPr>
          </a:p>
          <a:p>
            <a:pPr marL="0" indent="0">
              <a:buNone/>
            </a:pPr>
            <a:r>
              <a:rPr lang="ja-JP" altLang="en-US" sz="3900" b="1" dirty="0">
                <a:solidFill>
                  <a:srgbClr val="FF0000"/>
                </a:solidFill>
              </a:rPr>
              <a:t>　　　高いのはどの雑誌？</a:t>
            </a:r>
            <a:endParaRPr lang="en-US" altLang="ja-JP" sz="3900" b="1" dirty="0">
              <a:solidFill>
                <a:srgbClr val="FF0000"/>
              </a:solidFill>
            </a:endParaRPr>
          </a:p>
          <a:p>
            <a:pPr marL="0" indent="0">
              <a:buNone/>
            </a:pPr>
            <a:endParaRPr lang="en-US" altLang="ja-JP" sz="1200" b="1" dirty="0"/>
          </a:p>
          <a:p>
            <a:pPr marL="0" indent="0">
              <a:buNone/>
            </a:pPr>
            <a:r>
              <a:rPr lang="ja-JP" altLang="en-US" sz="2800" b="1" dirty="0"/>
              <a:t>雑誌Ａ，雑誌Ｂ，雑誌Ｃの年代別売り上げ数の比率は以下の通り。雑誌Ａは、</a:t>
            </a:r>
            <a:r>
              <a:rPr lang="en-US" altLang="ja-JP" sz="2800" b="1" dirty="0"/>
              <a:t>10</a:t>
            </a:r>
            <a:r>
              <a:rPr lang="ja-JP" altLang="en-US" sz="2800" b="1" dirty="0"/>
              <a:t>代以下が</a:t>
            </a:r>
            <a:r>
              <a:rPr lang="en-US" altLang="ja-JP" sz="2800" b="1" dirty="0"/>
              <a:t>17.0</a:t>
            </a:r>
            <a:r>
              <a:rPr lang="ja-JP" altLang="en-US" sz="2800" b="1" dirty="0"/>
              <a:t>％、</a:t>
            </a:r>
            <a:r>
              <a:rPr lang="en-US" altLang="ja-JP" sz="2800" b="1" dirty="0"/>
              <a:t>20</a:t>
            </a:r>
            <a:r>
              <a:rPr lang="ja-JP" altLang="en-US" sz="2800" b="1" dirty="0"/>
              <a:t>代が</a:t>
            </a:r>
            <a:r>
              <a:rPr lang="en-US" altLang="ja-JP" sz="2800" b="1" dirty="0"/>
              <a:t>20.0</a:t>
            </a:r>
            <a:r>
              <a:rPr lang="ja-JP" altLang="en-US" sz="2800" b="1" dirty="0"/>
              <a:t>％、</a:t>
            </a:r>
            <a:r>
              <a:rPr lang="en-US" altLang="ja-JP" sz="2800" b="1" dirty="0"/>
              <a:t>30</a:t>
            </a:r>
            <a:r>
              <a:rPr lang="ja-JP" altLang="en-US" sz="2800" b="1" dirty="0"/>
              <a:t>代が</a:t>
            </a:r>
            <a:r>
              <a:rPr lang="en-US" altLang="ja-JP" sz="2800" b="1" dirty="0"/>
              <a:t>19.0</a:t>
            </a:r>
            <a:r>
              <a:rPr lang="ja-JP" altLang="en-US" sz="2800" b="1" dirty="0"/>
              <a:t>％、</a:t>
            </a:r>
            <a:r>
              <a:rPr lang="en-US" altLang="ja-JP" sz="2800" b="1" dirty="0"/>
              <a:t>40</a:t>
            </a:r>
            <a:r>
              <a:rPr lang="ja-JP" altLang="en-US" sz="2800" b="1" dirty="0"/>
              <a:t>代が</a:t>
            </a:r>
            <a:r>
              <a:rPr lang="en-US" altLang="ja-JP" sz="2800" b="1" dirty="0"/>
              <a:t>21.0</a:t>
            </a:r>
            <a:r>
              <a:rPr lang="ja-JP" altLang="en-US" sz="2800" b="1" dirty="0"/>
              <a:t>％、</a:t>
            </a:r>
            <a:r>
              <a:rPr lang="en-US" altLang="ja-JP" sz="2800" b="1" dirty="0"/>
              <a:t>50</a:t>
            </a:r>
            <a:r>
              <a:rPr lang="ja-JP" altLang="en-US" sz="2800" b="1" dirty="0"/>
              <a:t>代以上が</a:t>
            </a:r>
            <a:r>
              <a:rPr lang="en-US" altLang="ja-JP" sz="2800" b="1" dirty="0"/>
              <a:t>23.0</a:t>
            </a:r>
            <a:r>
              <a:rPr lang="ja-JP" altLang="en-US" sz="2800" b="1" dirty="0"/>
              <a:t>％で、雑誌Ｂは</a:t>
            </a:r>
            <a:r>
              <a:rPr lang="en-US" altLang="ja-JP" sz="2800" b="1" dirty="0"/>
              <a:t>10</a:t>
            </a:r>
            <a:r>
              <a:rPr lang="ja-JP" altLang="en-US" sz="2800" b="1" dirty="0"/>
              <a:t>代以下が</a:t>
            </a:r>
            <a:r>
              <a:rPr lang="en-US" altLang="ja-JP" sz="2800" b="1" dirty="0"/>
              <a:t>9.0</a:t>
            </a:r>
            <a:r>
              <a:rPr lang="ja-JP" altLang="en-US" sz="2800" b="1" dirty="0"/>
              <a:t>％、</a:t>
            </a:r>
            <a:r>
              <a:rPr lang="en-US" altLang="ja-JP" sz="2800" b="1" dirty="0"/>
              <a:t>20</a:t>
            </a:r>
            <a:r>
              <a:rPr lang="ja-JP" altLang="en-US" sz="2800" b="1" dirty="0"/>
              <a:t>代が</a:t>
            </a:r>
            <a:r>
              <a:rPr lang="en-US" altLang="ja-JP" sz="2800" b="1" dirty="0"/>
              <a:t>12.0</a:t>
            </a:r>
            <a:r>
              <a:rPr lang="ja-JP" altLang="en-US" sz="2800" b="1" dirty="0"/>
              <a:t>％、</a:t>
            </a:r>
            <a:r>
              <a:rPr lang="en-US" altLang="ja-JP" sz="2800" b="1" dirty="0"/>
              <a:t>30</a:t>
            </a:r>
            <a:r>
              <a:rPr lang="ja-JP" altLang="en-US" sz="2800" b="1" dirty="0"/>
              <a:t>代が</a:t>
            </a:r>
            <a:r>
              <a:rPr lang="en-US" altLang="ja-JP" sz="2800" b="1" dirty="0"/>
              <a:t>10.0</a:t>
            </a:r>
            <a:r>
              <a:rPr lang="ja-JP" altLang="en-US" sz="2800" b="1" dirty="0"/>
              <a:t>％、</a:t>
            </a:r>
            <a:r>
              <a:rPr lang="en-US" altLang="ja-JP" sz="2800" b="1" dirty="0"/>
              <a:t>40</a:t>
            </a:r>
            <a:r>
              <a:rPr lang="ja-JP" altLang="en-US" sz="2800" b="1" dirty="0"/>
              <a:t>代が</a:t>
            </a:r>
            <a:r>
              <a:rPr lang="en-US" altLang="ja-JP" sz="2800" b="1" dirty="0"/>
              <a:t>36.0</a:t>
            </a:r>
            <a:r>
              <a:rPr lang="ja-JP" altLang="en-US" sz="2800" b="1" dirty="0"/>
              <a:t>％、</a:t>
            </a:r>
            <a:r>
              <a:rPr lang="en-US" altLang="ja-JP" sz="2800" b="1" dirty="0"/>
              <a:t>50</a:t>
            </a:r>
            <a:r>
              <a:rPr lang="ja-JP" altLang="en-US" sz="2800" b="1" dirty="0"/>
              <a:t>代以上が</a:t>
            </a:r>
            <a:r>
              <a:rPr lang="en-US" altLang="ja-JP" sz="2800" b="1" dirty="0"/>
              <a:t>33.0</a:t>
            </a:r>
            <a:r>
              <a:rPr lang="ja-JP" altLang="en-US" sz="2800" b="1" dirty="0"/>
              <a:t>％で、雑誌Ｃは</a:t>
            </a:r>
            <a:r>
              <a:rPr lang="en-US" altLang="ja-JP" sz="2800" b="1" dirty="0"/>
              <a:t>10</a:t>
            </a:r>
            <a:r>
              <a:rPr lang="ja-JP" altLang="en-US" sz="2800" b="1" dirty="0"/>
              <a:t>代以下が</a:t>
            </a:r>
            <a:r>
              <a:rPr lang="en-US" altLang="ja-JP" sz="2800" b="1" dirty="0"/>
              <a:t>32.0</a:t>
            </a:r>
            <a:r>
              <a:rPr lang="ja-JP" altLang="en-US" sz="2800" b="1" dirty="0"/>
              <a:t>％、</a:t>
            </a:r>
            <a:r>
              <a:rPr lang="en-US" altLang="ja-JP" sz="2800" b="1" dirty="0"/>
              <a:t>20</a:t>
            </a:r>
            <a:r>
              <a:rPr lang="ja-JP" altLang="en-US" sz="2800" b="1" dirty="0"/>
              <a:t>代が</a:t>
            </a:r>
            <a:r>
              <a:rPr lang="en-US" altLang="ja-JP" sz="2800" b="1" dirty="0"/>
              <a:t>29.0</a:t>
            </a:r>
            <a:r>
              <a:rPr lang="ja-JP" altLang="en-US" sz="2800" b="1" dirty="0"/>
              <a:t>％、</a:t>
            </a:r>
            <a:r>
              <a:rPr lang="en-US" altLang="ja-JP" sz="2800" b="1" dirty="0"/>
              <a:t>30</a:t>
            </a:r>
            <a:r>
              <a:rPr lang="ja-JP" altLang="en-US" sz="2800" b="1" dirty="0"/>
              <a:t>代が</a:t>
            </a:r>
            <a:r>
              <a:rPr lang="en-US" altLang="ja-JP" sz="2800" b="1" dirty="0"/>
              <a:t>18.0</a:t>
            </a:r>
            <a:r>
              <a:rPr lang="ja-JP" altLang="en-US" sz="2800" b="1" dirty="0"/>
              <a:t>％、</a:t>
            </a:r>
            <a:r>
              <a:rPr lang="en-US" altLang="ja-JP" sz="2800" b="1" dirty="0"/>
              <a:t>40</a:t>
            </a:r>
            <a:r>
              <a:rPr lang="ja-JP" altLang="en-US" sz="2800" b="1" dirty="0"/>
              <a:t>代が</a:t>
            </a:r>
            <a:r>
              <a:rPr lang="en-US" altLang="ja-JP" sz="2800" b="1" dirty="0"/>
              <a:t>14.0</a:t>
            </a:r>
            <a:r>
              <a:rPr lang="ja-JP" altLang="en-US" sz="2800" b="1" dirty="0"/>
              <a:t>％、</a:t>
            </a:r>
            <a:r>
              <a:rPr lang="en-US" altLang="ja-JP" sz="2800" b="1" dirty="0"/>
              <a:t>50</a:t>
            </a:r>
            <a:r>
              <a:rPr lang="ja-JP" altLang="en-US" sz="2800" b="1" dirty="0"/>
              <a:t>代以上が</a:t>
            </a:r>
            <a:r>
              <a:rPr lang="en-US" altLang="ja-JP" sz="2800" b="1" dirty="0"/>
              <a:t>7.0</a:t>
            </a:r>
            <a:r>
              <a:rPr lang="ja-JP" altLang="en-US" sz="2800" b="1" dirty="0"/>
              <a:t>％である。</a:t>
            </a:r>
            <a:endParaRPr lang="en-US" altLang="ja-JP" sz="2800" b="1" dirty="0"/>
          </a:p>
          <a:p>
            <a:pPr marL="0" indent="0">
              <a:buNone/>
            </a:pPr>
            <a:endParaRPr lang="en-US" altLang="ja-JP" sz="900" b="1" dirty="0"/>
          </a:p>
          <a:p>
            <a:pPr marL="0" indent="0">
              <a:buNone/>
            </a:pPr>
            <a:endParaRPr lang="en-US" altLang="ja-JP" sz="900" b="1" dirty="0"/>
          </a:p>
          <a:p>
            <a:pPr marL="0" indent="0">
              <a:buNone/>
            </a:pPr>
            <a:endParaRPr lang="en-US" altLang="ja-JP" sz="900" b="1" dirty="0"/>
          </a:p>
          <a:p>
            <a:pPr marL="0" indent="0">
              <a:buNone/>
            </a:pPr>
            <a:endParaRPr lang="en-US" altLang="ja-JP" sz="4300" b="1" dirty="0"/>
          </a:p>
          <a:p>
            <a:pPr marL="0" indent="0">
              <a:buNone/>
            </a:pPr>
            <a:endPar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100242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631726" y="764704"/>
            <a:ext cx="8913972" cy="5328592"/>
          </a:xfrm>
        </p:spPr>
        <p:txBody>
          <a:bodyPr>
            <a:normAutofit fontScale="92500" lnSpcReduction="10000"/>
          </a:bodyPr>
          <a:lstStyle/>
          <a:p>
            <a:pPr marL="0" indent="0">
              <a:buNone/>
            </a:pPr>
            <a:endParaRPr lang="en-US" altLang="ja-JP" sz="2000" b="1" dirty="0"/>
          </a:p>
          <a:p>
            <a:pPr marL="0" indent="0">
              <a:buNone/>
            </a:pPr>
            <a:endParaRPr lang="en-US" altLang="ja-JP" sz="2000" b="1" dirty="0"/>
          </a:p>
          <a:p>
            <a:pPr marL="0" indent="0">
              <a:buNone/>
            </a:pPr>
            <a:endParaRPr lang="en-US" altLang="ja-JP" sz="900" b="1" dirty="0"/>
          </a:p>
          <a:p>
            <a:pPr marL="0" indent="0">
              <a:buNone/>
            </a:pPr>
            <a:endParaRPr lang="en-US" altLang="ja-JP" sz="900" b="1" dirty="0"/>
          </a:p>
          <a:p>
            <a:pPr marL="0" indent="0">
              <a:buNone/>
            </a:pPr>
            <a:endParaRPr lang="en-US" altLang="ja-JP" sz="900" b="1" dirty="0"/>
          </a:p>
          <a:p>
            <a:pPr marL="0" indent="0">
              <a:buNone/>
            </a:pPr>
            <a:r>
              <a:rPr lang="ja-JP" altLang="en-US" sz="6000" b="1" dirty="0">
                <a:solidFill>
                  <a:srgbClr val="FF0000"/>
                </a:solidFill>
              </a:rPr>
              <a:t>数字がごちゃごちゃして</a:t>
            </a:r>
            <a:endParaRPr lang="en-US" altLang="ja-JP" sz="6000" b="1" dirty="0">
              <a:solidFill>
                <a:srgbClr val="FF0000"/>
              </a:solidFill>
            </a:endParaRPr>
          </a:p>
          <a:p>
            <a:pPr marL="0" indent="0">
              <a:buNone/>
            </a:pPr>
            <a:r>
              <a:rPr lang="ja-JP" altLang="en-US" sz="6000" b="1" dirty="0">
                <a:solidFill>
                  <a:srgbClr val="FF0000"/>
                </a:solidFill>
              </a:rPr>
              <a:t>わかりにくい！！</a:t>
            </a:r>
            <a:endParaRPr lang="en-US" altLang="ja-JP" sz="6000" b="1" dirty="0">
              <a:solidFill>
                <a:srgbClr val="FF0000"/>
              </a:solidFill>
            </a:endParaRPr>
          </a:p>
          <a:p>
            <a:pPr marL="0" indent="0">
              <a:buNone/>
            </a:pPr>
            <a:endParaRPr lang="en-US" altLang="ja-JP" sz="4300" b="1" dirty="0"/>
          </a:p>
          <a:p>
            <a:pPr marL="0" indent="0">
              <a:buNone/>
            </a:pPr>
            <a:r>
              <a:rPr lang="ja-JP" altLang="en-US" sz="4300" b="1" dirty="0"/>
              <a:t>と、思いませんか？</a:t>
            </a:r>
            <a:endParaRPr lang="en-US" altLang="ja-JP" sz="4300" b="1" dirty="0"/>
          </a:p>
          <a:p>
            <a:pPr marL="0" indent="0">
              <a:buNone/>
            </a:pPr>
            <a:r>
              <a:rPr lang="ja-JP" altLang="en-US" sz="4300" b="1" dirty="0"/>
              <a:t>これをグラフにすると</a:t>
            </a:r>
            <a:r>
              <a:rPr lang="en-US" altLang="ja-JP" sz="4300" b="1" dirty="0"/>
              <a:t>…</a:t>
            </a:r>
          </a:p>
          <a:p>
            <a:pPr marL="0" indent="0">
              <a:buNone/>
            </a:pPr>
            <a:endPar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092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63280" y="1412776"/>
            <a:ext cx="89090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■はじめに  ・・・・・・・・ </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章（語彙・文法）・・・</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12</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章（資料分析）・・・・</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25</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章（文章読解）・・・・</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43</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章（手紙文）・・・・・</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65</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章（意見文）・・・・・</a:t>
            </a:r>
            <a:r>
              <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84</a:t>
            </a:r>
          </a:p>
          <a:p>
            <a:r>
              <a:rPr lang="ja-JP" altLang="en-US"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r>
              <a:rPr lang="en-US" altLang="ja-JP" sz="400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123</a:t>
            </a:r>
            <a:endParaRPr lang="en-US" altLang="ja-JP" sz="4000"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p:txBody>
          <a:bodyPr/>
          <a:lstStyle/>
          <a:p>
            <a:r>
              <a:rPr kumimoji="1" lang="ja-JP" altLang="en-US" dirty="0"/>
              <a:t>　</a:t>
            </a:r>
            <a:br>
              <a:rPr kumimoji="1" lang="en-US" altLang="ja-JP" dirty="0"/>
            </a:br>
            <a:endParaRPr kumimoji="1" lang="ja-JP" altLang="en-US" dirty="0"/>
          </a:p>
        </p:txBody>
      </p:sp>
      <p:sp>
        <p:nvSpPr>
          <p:cNvPr id="3" name="スライド番号プレースホルダー 2"/>
          <p:cNvSpPr>
            <a:spLocks noGrp="1"/>
          </p:cNvSpPr>
          <p:nvPr>
            <p:ph type="sldNum" sz="quarter" idx="12"/>
          </p:nvPr>
        </p:nvSpPr>
        <p:spPr/>
        <p:txBody>
          <a:bodyPr>
            <a:normAutofit/>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2</a:t>
            </a:fld>
            <a:r>
              <a:rPr lang="ja-JP" altLang="en-US" dirty="0"/>
              <a:t>　　　　　　　　　</a:t>
            </a:r>
          </a:p>
        </p:txBody>
      </p:sp>
      <p:sp>
        <p:nvSpPr>
          <p:cNvPr id="6" name="Text Box 6"/>
          <p:cNvSpPr txBox="1">
            <a:spLocks noChangeArrowheads="1"/>
          </p:cNvSpPr>
          <p:nvPr/>
        </p:nvSpPr>
        <p:spPr bwMode="auto">
          <a:xfrm>
            <a:off x="3685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▮目次</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ッター プレースホルダー 2">
            <a:extLst>
              <a:ext uri="{FF2B5EF4-FFF2-40B4-BE49-F238E27FC236}">
                <a16:creationId xmlns:a16="http://schemas.microsoft.com/office/drawing/2014/main" id="{1E698A9B-28A0-2AC8-26B3-60072F7D9D79}"/>
              </a:ext>
            </a:extLst>
          </p:cNvPr>
          <p:cNvSpPr>
            <a:spLocks noGrp="1"/>
          </p:cNvSpPr>
          <p:nvPr>
            <p:ph type="ftr" sz="quarter" idx="11"/>
          </p:nvPr>
        </p:nvSpPr>
        <p:spPr>
          <a:xfrm>
            <a:off x="3402412" y="6381750"/>
            <a:ext cx="3136397" cy="365125"/>
          </a:xfrm>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3498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775742" y="764704"/>
            <a:ext cx="8913972" cy="5688632"/>
          </a:xfrm>
        </p:spPr>
        <p:txBody>
          <a:bodyPr>
            <a:normAutofit fontScale="55000" lnSpcReduction="20000"/>
          </a:bodyPr>
          <a:lstStyle/>
          <a:p>
            <a:pPr marL="0" indent="0">
              <a:buNone/>
            </a:pPr>
            <a:endParaRPr kumimoji="1" lang="en-US" altLang="ja-JP" dirty="0"/>
          </a:p>
          <a:p>
            <a:pPr marL="0" indent="0">
              <a:buNone/>
            </a:pPr>
            <a:r>
              <a:rPr lang="ja-JP" altLang="en-US" dirty="0"/>
              <a:t>　　　　　　　　　　　　　　　　　　　　　</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b="1" dirty="0">
              <a:solidFill>
                <a:srgbClr val="FF0000"/>
              </a:solidFill>
            </a:endParaRPr>
          </a:p>
          <a:p>
            <a:pPr marL="0" indent="0">
              <a:buNone/>
            </a:pPr>
            <a:r>
              <a:rPr kumimoji="1" lang="ja-JP" altLang="en-US" b="1" dirty="0">
                <a:solidFill>
                  <a:srgbClr val="FF0000"/>
                </a:solidFill>
              </a:rPr>
              <a:t>　　　　　　　　　　　　　　　　　　　　</a:t>
            </a:r>
            <a:endParaRPr kumimoji="1" lang="en-US" altLang="ja-JP" b="1" dirty="0">
              <a:solidFill>
                <a:srgbClr val="FF0000"/>
              </a:solidFill>
            </a:endParaRPr>
          </a:p>
          <a:p>
            <a:pPr marL="0" indent="0">
              <a:buNone/>
            </a:pPr>
            <a:endParaRPr lang="en-US" altLang="ja-JP" b="1" dirty="0">
              <a:solidFill>
                <a:srgbClr val="FF0000"/>
              </a:solidFill>
            </a:endParaRPr>
          </a:p>
          <a:p>
            <a:pPr marL="0" indent="0">
              <a:buNone/>
            </a:pPr>
            <a:endParaRPr kumimoji="1" lang="en-US" altLang="ja-JP" b="1" dirty="0">
              <a:solidFill>
                <a:srgbClr val="FF0000"/>
              </a:solidFill>
            </a:endParaRPr>
          </a:p>
          <a:p>
            <a:pPr marL="0" indent="0">
              <a:buNone/>
            </a:pPr>
            <a:endParaRPr kumimoji="1" lang="en-US" altLang="ja-JP" sz="4000" b="1" dirty="0">
              <a:solidFill>
                <a:srgbClr val="FF0000"/>
              </a:solidFill>
            </a:endParaRPr>
          </a:p>
          <a:p>
            <a:pPr marL="0" indent="0">
              <a:buNone/>
            </a:pPr>
            <a:endParaRPr lang="en-US" altLang="ja-JP" sz="4000" b="1" dirty="0">
              <a:solidFill>
                <a:srgbClr val="FF0000"/>
              </a:solidFill>
            </a:endParaRPr>
          </a:p>
          <a:p>
            <a:pPr marL="0" indent="0">
              <a:buNone/>
            </a:pPr>
            <a:endParaRPr kumimoji="1" lang="en-US" altLang="ja-JP" sz="4000" b="1" dirty="0">
              <a:solidFill>
                <a:srgbClr val="FF0000"/>
              </a:solidFill>
            </a:endParaRPr>
          </a:p>
          <a:p>
            <a:pPr marL="0" indent="0">
              <a:buNone/>
            </a:pPr>
            <a:endParaRPr lang="en-US" altLang="ja-JP" sz="4000" b="1" dirty="0">
              <a:solidFill>
                <a:srgbClr val="FF0000"/>
              </a:solidFill>
            </a:endParaRPr>
          </a:p>
          <a:p>
            <a:pPr marL="0" indent="0">
              <a:buNone/>
            </a:pPr>
            <a:r>
              <a:rPr kumimoji="1" lang="ja-JP" altLang="en-US" sz="4000" b="1" dirty="0">
                <a:solidFill>
                  <a:srgbClr val="FF0000"/>
                </a:solidFill>
              </a:rPr>
              <a:t>　  正解：雑誌Ｃ　　　　　　</a:t>
            </a:r>
            <a:r>
              <a:rPr kumimoji="1" lang="ja-JP" altLang="en-US" b="1" dirty="0">
                <a:solidFill>
                  <a:srgbClr val="FF0000"/>
                </a:solidFill>
              </a:rPr>
              <a:t>　　　</a:t>
            </a:r>
            <a:endParaRPr kumimoji="1" lang="en-US" altLang="ja-JP" b="1" dirty="0">
              <a:solidFill>
                <a:srgbClr val="FF0000"/>
              </a:solidFill>
            </a:endParaRPr>
          </a:p>
          <a:p>
            <a:pPr marL="0" indent="0" algn="ctr">
              <a:buNone/>
            </a:pPr>
            <a:r>
              <a:rPr lang="ja-JP" altLang="en-US" sz="5100" b="1" dirty="0">
                <a:solidFill>
                  <a:srgbClr val="FF0000"/>
                </a:solidFill>
              </a:rPr>
              <a:t>文字だけより、グラフにした方が分かりやすい！</a:t>
            </a:r>
            <a:endParaRPr kumimoji="1" lang="en-US" altLang="ja-JP" sz="5100" b="1" dirty="0">
              <a:solidFill>
                <a:srgbClr val="FF0000"/>
              </a:solidFill>
            </a:endParaRPr>
          </a:p>
          <a:p>
            <a:pPr marL="0" indent="0">
              <a:buNone/>
            </a:pPr>
            <a:endParaRPr kumimoji="1" lang="ja-JP" altLang="en-US" sz="4100" b="1" dirty="0">
              <a:solidFill>
                <a:srgbClr val="FF0000"/>
              </a:solidFill>
            </a:endParaRPr>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29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2" name="グラフ 1"/>
          <p:cNvGraphicFramePr/>
          <p:nvPr/>
        </p:nvGraphicFramePr>
        <p:xfrm>
          <a:off x="1195551" y="764704"/>
          <a:ext cx="777686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円/楕円 2"/>
          <p:cNvSpPr/>
          <p:nvPr/>
        </p:nvSpPr>
        <p:spPr bwMode="auto">
          <a:xfrm>
            <a:off x="980852" y="4149080"/>
            <a:ext cx="4395891" cy="914400"/>
          </a:xfrm>
          <a:prstGeom prst="ellipse">
            <a:avLst/>
          </a:prstGeom>
          <a:noFill/>
          <a:ln w="34925">
            <a:solidFill>
              <a:srgbClr val="FF0000"/>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4769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xEl>
                                              <p:pRg st="16" end="16"/>
                                            </p:txEl>
                                          </p:spTgt>
                                        </p:tgtEl>
                                        <p:attrNameLst>
                                          <p:attrName>style.visibility</p:attrName>
                                        </p:attrNameLst>
                                      </p:cBhvr>
                                      <p:to>
                                        <p:strVal val="visible"/>
                                      </p:to>
                                    </p:set>
                                    <p:animEffect transition="in" filter="fade">
                                      <p:cBhvr>
                                        <p:cTn id="11" dur="500"/>
                                        <p:tgtEl>
                                          <p:spTgt spid="13">
                                            <p:txEl>
                                              <p:pRg st="16" end="1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17" end="17"/>
                                            </p:txEl>
                                          </p:spTgt>
                                        </p:tgtEl>
                                        <p:attrNameLst>
                                          <p:attrName>style.visibility</p:attrName>
                                        </p:attrNameLst>
                                      </p:cBhvr>
                                      <p:to>
                                        <p:strVal val="visible"/>
                                      </p:to>
                                    </p:set>
                                    <p:animEffect transition="in" filter="fade">
                                      <p:cBhvr>
                                        <p:cTn id="16" dur="500"/>
                                        <p:tgtEl>
                                          <p:spTgt spid="1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タイトル 1"/>
          <p:cNvSpPr>
            <a:spLocks noGrp="1"/>
          </p:cNvSpPr>
          <p:nvPr>
            <p:ph type="title"/>
          </p:nvPr>
        </p:nvSpPr>
        <p:spPr>
          <a:xfrm>
            <a:off x="127671" y="-1467544"/>
            <a:ext cx="5256584" cy="332656"/>
          </a:xfrm>
        </p:spPr>
        <p:txBody>
          <a:bodyPr>
            <a:noAutofit/>
          </a:bodyPr>
          <a:lstStyle/>
          <a:p>
            <a:r>
              <a:rPr lang="ja-JP" altLang="en-US" sz="2500" dirty="0"/>
              <a:t>　</a:t>
            </a:r>
            <a:br>
              <a:rPr lang="en-US" altLang="ja-JP" sz="2500" dirty="0"/>
            </a:br>
            <a:endParaRPr kumimoji="1" lang="ja-JP" altLang="en-US" sz="2500" dirty="0"/>
          </a:p>
        </p:txBody>
      </p:sp>
      <p:sp>
        <p:nvSpPr>
          <p:cNvPr id="11" name="コンテンツ プレースホルダー 2"/>
          <p:cNvSpPr>
            <a:spLocks noGrp="1"/>
          </p:cNvSpPr>
          <p:nvPr>
            <p:ph idx="1"/>
          </p:nvPr>
        </p:nvSpPr>
        <p:spPr>
          <a:xfrm>
            <a:off x="343694" y="998808"/>
            <a:ext cx="9361039" cy="5085541"/>
          </a:xfrm>
        </p:spPr>
        <p:txBody>
          <a:bodyPr>
            <a:normAutofit/>
          </a:bodyPr>
          <a:lstStyle/>
          <a:p>
            <a:pPr marL="0" indent="0">
              <a:buNone/>
            </a:pPr>
            <a:r>
              <a:rPr lang="ja-JP" altLang="en-US" sz="3600" b="1" dirty="0"/>
              <a:t>このように、統計データなど、</a:t>
            </a:r>
            <a:endParaRPr lang="en-US" altLang="ja-JP" sz="3600" b="1" dirty="0"/>
          </a:p>
          <a:p>
            <a:pPr marL="0" indent="0">
              <a:buNone/>
            </a:pPr>
            <a:r>
              <a:rPr lang="ja-JP" altLang="en-US" sz="3600" b="1" dirty="0">
                <a:solidFill>
                  <a:srgbClr val="FF0000"/>
                </a:solidFill>
              </a:rPr>
              <a:t>言葉だけで説明するのが大変な場合は、</a:t>
            </a:r>
            <a:endParaRPr lang="en-US" altLang="ja-JP" sz="3600" b="1" dirty="0">
              <a:solidFill>
                <a:srgbClr val="FF0000"/>
              </a:solidFill>
            </a:endParaRPr>
          </a:p>
          <a:p>
            <a:pPr marL="0" indent="0">
              <a:buNone/>
            </a:pPr>
            <a:r>
              <a:rPr lang="ja-JP" altLang="en-US" sz="3600" b="1" dirty="0">
                <a:solidFill>
                  <a:srgbClr val="FF0000"/>
                </a:solidFill>
              </a:rPr>
              <a:t>図表を使います。</a:t>
            </a:r>
            <a:endParaRPr lang="en-US" altLang="ja-JP" sz="3600" b="1" dirty="0">
              <a:solidFill>
                <a:srgbClr val="FF0000"/>
              </a:solidFill>
            </a:endParaRPr>
          </a:p>
          <a:p>
            <a:pPr marL="0" indent="0">
              <a:buNone/>
            </a:pPr>
            <a:endParaRPr lang="en-US" altLang="ja-JP" sz="1300" b="1" dirty="0"/>
          </a:p>
          <a:p>
            <a:pPr marL="0" indent="0">
              <a:buNone/>
            </a:pPr>
            <a:r>
              <a:rPr lang="ja-JP" altLang="en-US" sz="3600" b="1" dirty="0"/>
              <a:t>図表には、表・グラフ・フローチャート・</a:t>
            </a:r>
            <a:endParaRPr lang="en-US" altLang="ja-JP" sz="3600" b="1" dirty="0"/>
          </a:p>
          <a:p>
            <a:pPr marL="0" indent="0">
              <a:buNone/>
            </a:pPr>
            <a:r>
              <a:rPr lang="ja-JP" altLang="en-US" sz="3600" b="1" dirty="0"/>
              <a:t>地図など、いろいろな種類があります。</a:t>
            </a:r>
            <a:endParaRPr lang="en-US" altLang="ja-JP" sz="3600" b="1" dirty="0"/>
          </a:p>
          <a:p>
            <a:pPr marL="0" indent="0">
              <a:buNone/>
            </a:pPr>
            <a:endParaRPr lang="en-US" altLang="ja-JP" sz="1200" b="1" dirty="0"/>
          </a:p>
          <a:p>
            <a:pPr marL="0" indent="0">
              <a:buNone/>
            </a:pPr>
            <a:r>
              <a:rPr lang="ja-JP" altLang="en-US" sz="3600" b="1" dirty="0"/>
              <a:t>次のスライドから、代表的なグラフを</a:t>
            </a:r>
            <a:endParaRPr lang="en-US" altLang="ja-JP" sz="3600" b="1" dirty="0"/>
          </a:p>
          <a:p>
            <a:pPr marL="0" indent="0">
              <a:buNone/>
            </a:pPr>
            <a:r>
              <a:rPr lang="ja-JP" altLang="en-US" sz="3600" b="1" dirty="0"/>
              <a:t>紹介します。</a:t>
            </a:r>
            <a:endParaRPr lang="en-US" altLang="ja-JP" sz="3600" b="1"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371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3029153" y="-274340"/>
            <a:ext cx="3512047" cy="548680"/>
          </a:xfrm>
          <a:noFill/>
        </p:spPr>
        <p:txBody>
          <a:bodyPr>
            <a:noAutofit/>
          </a:bodyPr>
          <a:lstStyle/>
          <a:p>
            <a:r>
              <a:rPr kumimoji="1" lang="ja-JP" altLang="en-US" sz="2500" dirty="0"/>
              <a:t>　</a:t>
            </a:r>
            <a:br>
              <a:rPr kumimoji="1" lang="en-US" altLang="ja-JP" sz="2500" dirty="0"/>
            </a:br>
            <a:endParaRPr kumimoji="1" lang="ja-JP" altLang="en-US" sz="2500" dirty="0"/>
          </a:p>
        </p:txBody>
      </p:sp>
      <p:sp>
        <p:nvSpPr>
          <p:cNvPr id="11" name="コンテンツ プレースホルダー 2"/>
          <p:cNvSpPr>
            <a:spLocks noGrp="1"/>
          </p:cNvSpPr>
          <p:nvPr>
            <p:ph idx="1"/>
          </p:nvPr>
        </p:nvSpPr>
        <p:spPr>
          <a:xfrm>
            <a:off x="269033" y="872505"/>
            <a:ext cx="9359540" cy="2808312"/>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数の大小を比較したい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棒グラフ</a:t>
            </a: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12" name="グラフ 11"/>
          <p:cNvGraphicFramePr/>
          <p:nvPr/>
        </p:nvGraphicFramePr>
        <p:xfrm>
          <a:off x="1351806" y="2204864"/>
          <a:ext cx="70567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86401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338185" y="859977"/>
            <a:ext cx="9221235" cy="4896866"/>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時間の経過による移り変わりを表したい</a:t>
            </a:r>
            <a:endParaRPr lang="en-US" altLang="ja-JP" sz="31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折れ線グラフ</a:t>
            </a:r>
            <a:endParaRPr kumimoji="1" lang="en-US" altLang="ja-JP"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3" name="グラフ 2"/>
          <p:cNvGraphicFramePr/>
          <p:nvPr/>
        </p:nvGraphicFramePr>
        <p:xfrm>
          <a:off x="1528423" y="2223339"/>
          <a:ext cx="6840760" cy="3999841"/>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1639838" y="2523719"/>
            <a:ext cx="80021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8406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p:cNvSpPr>
            <a:spLocks noGrp="1"/>
          </p:cNvSpPr>
          <p:nvPr>
            <p:ph idx="1"/>
          </p:nvPr>
        </p:nvSpPr>
        <p:spPr>
          <a:xfrm>
            <a:off x="415702" y="854909"/>
            <a:ext cx="8901935" cy="2160339"/>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全体のうち各項目の割合を示したい</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kumimoji="1"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円グラフ</a:t>
            </a: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15" name="グラフ 14"/>
          <p:cNvGraphicFramePr/>
          <p:nvPr/>
        </p:nvGraphicFramePr>
        <p:xfrm>
          <a:off x="1495822" y="2276872"/>
          <a:ext cx="7056784"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4483818" y="1630103"/>
            <a:ext cx="54205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endParaRPr kumimoji="1" lang="en-US" altLang="ja-JP"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項目をすべて足すと常に</a:t>
            </a:r>
            <a:r>
              <a:rPr kumimoji="1" lang="en-US" altLang="ja-JP" sz="18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8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en-US" altLang="ja-JP" sz="18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654618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コンテンツ プレースホルダー 2"/>
          <p:cNvSpPr>
            <a:spLocks noGrp="1"/>
          </p:cNvSpPr>
          <p:nvPr>
            <p:ph idx="1"/>
          </p:nvPr>
        </p:nvSpPr>
        <p:spPr>
          <a:xfrm>
            <a:off x="271686" y="841501"/>
            <a:ext cx="8913972" cy="4525963"/>
          </a:xfrm>
        </p:spPr>
        <p:txBody>
          <a:bodyPr/>
          <a:lstStyle/>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各項目の構成比を比較したい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anose="05000000000000000000" pitchFamily="2" charset="2"/>
              <a:buChar char="Ø"/>
            </a:pPr>
            <a:r>
              <a:rPr lang="ja-JP" altLang="en-US" sz="4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帯グラフ</a:t>
            </a:r>
          </a:p>
          <a:p>
            <a:pPr marL="0" indent="0">
              <a:buNone/>
            </a:pPr>
            <a:endParaRPr kumimoji="1"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ja-JP" altLang="en-US" dirty="0"/>
          </a:p>
        </p:txBody>
      </p:sp>
      <p:sp>
        <p:nvSpPr>
          <p:cNvPr id="6" name="スライド番号プレースホルダー 5"/>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2" name="グラフ 1"/>
          <p:cNvGraphicFramePr/>
          <p:nvPr/>
        </p:nvGraphicFramePr>
        <p:xfrm>
          <a:off x="1351806" y="2154759"/>
          <a:ext cx="705678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7368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タイトル 1"/>
          <p:cNvSpPr>
            <a:spLocks noGrp="1"/>
          </p:cNvSpPr>
          <p:nvPr>
            <p:ph type="title"/>
          </p:nvPr>
        </p:nvSpPr>
        <p:spPr>
          <a:xfrm>
            <a:off x="127671" y="-1467544"/>
            <a:ext cx="5256584" cy="332656"/>
          </a:xfrm>
        </p:spPr>
        <p:txBody>
          <a:bodyPr>
            <a:noAutofit/>
          </a:bodyPr>
          <a:lstStyle/>
          <a:p>
            <a:r>
              <a:rPr lang="ja-JP" altLang="en-US" sz="2500" dirty="0"/>
              <a:t>　</a:t>
            </a:r>
            <a:br>
              <a:rPr lang="en-US" altLang="ja-JP" sz="2500" dirty="0"/>
            </a:br>
            <a:endParaRPr kumimoji="1" lang="ja-JP" altLang="en-US" sz="2500" dirty="0"/>
          </a:p>
        </p:txBody>
      </p:sp>
      <p:sp>
        <p:nvSpPr>
          <p:cNvPr id="11" name="コンテンツ プレースホルダー 2"/>
          <p:cNvSpPr>
            <a:spLocks noGrp="1"/>
          </p:cNvSpPr>
          <p:nvPr>
            <p:ph idx="1"/>
          </p:nvPr>
        </p:nvSpPr>
        <p:spPr>
          <a:xfrm>
            <a:off x="415702" y="1615318"/>
            <a:ext cx="9361039" cy="3960440"/>
          </a:xfrm>
        </p:spPr>
        <p:txBody>
          <a:bodyPr>
            <a:normAutofit/>
          </a:bodyPr>
          <a:lstStyle/>
          <a:p>
            <a:pPr marL="0" indent="0" algn="ctr">
              <a:buNone/>
            </a:pPr>
            <a:r>
              <a:rPr lang="ja-JP" altLang="en-US" sz="5400" dirty="0"/>
              <a:t>今見たもの以外にも、</a:t>
            </a:r>
            <a:endParaRPr lang="en-US" altLang="ja-JP" sz="5400" dirty="0"/>
          </a:p>
          <a:p>
            <a:pPr marL="0" indent="0" algn="ctr">
              <a:buNone/>
            </a:pPr>
            <a:r>
              <a:rPr lang="ja-JP" altLang="en-US" sz="5400" dirty="0"/>
              <a:t>いろんな図表があります。</a:t>
            </a:r>
            <a:endParaRPr lang="en-US" altLang="ja-JP" sz="5400" dirty="0"/>
          </a:p>
          <a:p>
            <a:pPr marL="0" indent="0" algn="ctr">
              <a:buNone/>
            </a:pPr>
            <a:r>
              <a:rPr lang="ja-JP" altLang="en-US" sz="5400" dirty="0">
                <a:solidFill>
                  <a:srgbClr val="FF0000"/>
                </a:solidFill>
              </a:rPr>
              <a:t>何をしたいかを考えて、</a:t>
            </a:r>
            <a:r>
              <a:rPr lang="ja-JP" altLang="en-US" sz="5400" dirty="0"/>
              <a:t>　</a:t>
            </a:r>
            <a:endParaRPr lang="en-US" altLang="ja-JP" sz="5400" dirty="0"/>
          </a:p>
          <a:p>
            <a:pPr marL="0" indent="0" algn="ctr">
              <a:buNone/>
            </a:pPr>
            <a:r>
              <a:rPr lang="ja-JP" altLang="en-US" sz="5400" dirty="0"/>
              <a:t>使う図表を選びましょう。</a:t>
            </a:r>
            <a:endParaRPr lang="en-US" altLang="ja-JP" sz="5400" dirty="0"/>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00558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513950" y="2628357"/>
            <a:ext cx="8913972" cy="1944216"/>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p.18</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23</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4862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85884" y="1210549"/>
            <a:ext cx="8913972" cy="5184775"/>
          </a:xfrm>
        </p:spPr>
        <p:txBody>
          <a:bodyPr>
            <a:normAutofit/>
          </a:bodyPr>
          <a:lstStyle/>
          <a:p>
            <a:pPr marL="0" indent="0">
              <a:buNone/>
            </a:pPr>
            <a:r>
              <a:rPr lang="ja-JP" altLang="en-US" sz="3600" b="1" dirty="0"/>
              <a:t>★ヒント★</a:t>
            </a:r>
            <a:endParaRPr lang="en-US" altLang="ja-JP" sz="3600" b="1" dirty="0"/>
          </a:p>
          <a:p>
            <a:pPr marL="0" indent="0">
              <a:buNone/>
            </a:pPr>
            <a:endParaRPr lang="en-US" altLang="ja-JP" sz="1600" b="1" dirty="0"/>
          </a:p>
          <a:p>
            <a:pPr marL="0" indent="0">
              <a:buNone/>
            </a:pPr>
            <a:r>
              <a:rPr lang="en-US" altLang="ja-JP" b="1" dirty="0"/>
              <a:t>p.18,19</a:t>
            </a:r>
          </a:p>
          <a:p>
            <a:pPr marL="0" indent="0">
              <a:buNone/>
            </a:pPr>
            <a:r>
              <a:rPr lang="en-US" altLang="ja-JP" b="1" dirty="0"/>
              <a:t>【</a:t>
            </a:r>
            <a:r>
              <a:rPr lang="ja-JP" altLang="en-US" b="1" dirty="0"/>
              <a:t>問</a:t>
            </a:r>
            <a:r>
              <a:rPr lang="en-US" altLang="ja-JP" b="1" dirty="0"/>
              <a:t>1】</a:t>
            </a:r>
            <a:r>
              <a:rPr lang="ja-JP" altLang="en-US" b="1" dirty="0"/>
              <a:t>空欄の前に何と書いてある？</a:t>
            </a:r>
            <a:endParaRPr lang="en-US" altLang="ja-JP" b="1" dirty="0"/>
          </a:p>
          <a:p>
            <a:pPr marL="0" indent="0">
              <a:buNone/>
            </a:pPr>
            <a:r>
              <a:rPr lang="en-US" altLang="ja-JP" b="1" dirty="0"/>
              <a:t>【</a:t>
            </a:r>
            <a:r>
              <a:rPr lang="ja-JP" altLang="en-US" b="1" dirty="0"/>
              <a:t>問</a:t>
            </a:r>
            <a:r>
              <a:rPr lang="en-US" altLang="ja-JP" b="1" dirty="0"/>
              <a:t>2】</a:t>
            </a:r>
            <a:r>
              <a:rPr lang="ja-JP" altLang="en-US" b="1" dirty="0"/>
              <a:t>段落全体の内容をもれなく</a:t>
            </a:r>
            <a:endParaRPr lang="en-US" altLang="ja-JP" b="1" dirty="0"/>
          </a:p>
          <a:p>
            <a:pPr marL="0" indent="0">
              <a:buNone/>
            </a:pPr>
            <a:r>
              <a:rPr lang="ja-JP" altLang="en-US" b="1" dirty="0"/>
              <a:t>　　　含んでいるものはどれ？</a:t>
            </a:r>
            <a:endParaRPr lang="en-US" altLang="ja-JP" b="1" dirty="0"/>
          </a:p>
          <a:p>
            <a:pPr marL="0" indent="0">
              <a:buNone/>
            </a:pPr>
            <a:r>
              <a:rPr lang="en-US" altLang="ja-JP" b="1" dirty="0"/>
              <a:t>【</a:t>
            </a:r>
            <a:r>
              <a:rPr lang="ja-JP" altLang="en-US" b="1" dirty="0"/>
              <a:t>問</a:t>
            </a:r>
            <a:r>
              <a:rPr lang="en-US" altLang="ja-JP" b="1" dirty="0"/>
              <a:t>3】</a:t>
            </a:r>
            <a:r>
              <a:rPr lang="ja-JP" altLang="en-US" b="1" dirty="0"/>
              <a:t>「事実」や「分かったこと」は主張？</a:t>
            </a:r>
            <a:endParaRPr lang="en-US" altLang="ja-JP" b="1" dirty="0"/>
          </a:p>
          <a:p>
            <a:pPr marL="0" indent="0">
              <a:buNone/>
            </a:pPr>
            <a:r>
              <a:rPr lang="ja-JP" altLang="en-US" b="1" dirty="0"/>
              <a:t>　　  </a:t>
            </a:r>
            <a:endParaRPr lang="en-US" altLang="ja-JP" b="1" dirty="0"/>
          </a:p>
          <a:p>
            <a:pPr marL="0" indent="0">
              <a:buNone/>
            </a:pPr>
            <a:endParaRPr lang="en-US" altLang="ja-JP" sz="1100" b="1" dirty="0"/>
          </a:p>
          <a:p>
            <a:pPr marL="0" indent="0">
              <a:buNone/>
            </a:pPr>
            <a:endParaRPr lang="en-US" altLang="ja-JP" sz="4000" b="1"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1" lang="ja-JP" altLang="en-US" sz="24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endPar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Text Box 6">
            <a:extLst>
              <a:ext uri="{FF2B5EF4-FFF2-40B4-BE49-F238E27FC236}">
                <a16:creationId xmlns:a16="http://schemas.microsoft.com/office/drawing/2014/main" id="{911A9023-3353-76C9-80AC-E623C3532162}"/>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9298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63728" y="1226896"/>
            <a:ext cx="8932686" cy="5184776"/>
          </a:xfrm>
        </p:spPr>
        <p:txBody>
          <a:bodyPr>
            <a:noAutofit/>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p.20</a:t>
            </a:r>
            <a:r>
              <a:rPr lang="en-US" altLang="ja-JP" b="1" dirty="0"/>
              <a:t>,</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21</a:t>
            </a:r>
          </a:p>
          <a:p>
            <a:pPr marL="0" indent="0">
              <a:buNone/>
            </a:pPr>
            <a:r>
              <a:rPr lang="en-US" altLang="ja-JP" b="1" dirty="0"/>
              <a:t>【</a:t>
            </a:r>
            <a:r>
              <a:rPr lang="ja-JP" altLang="en-US" b="1" dirty="0"/>
              <a:t>問</a:t>
            </a:r>
            <a:r>
              <a:rPr lang="en-US" altLang="ja-JP" b="1" dirty="0"/>
              <a:t>1】</a:t>
            </a:r>
            <a:r>
              <a:rPr lang="ja-JP" altLang="en-US" b="1" dirty="0"/>
              <a:t>名詞の比率は表のどこを見ればよい？</a:t>
            </a:r>
            <a:endParaRPr lang="en-US" altLang="ja-JP" b="1" dirty="0"/>
          </a:p>
          <a:p>
            <a:pPr marL="0" indent="0">
              <a:buNone/>
            </a:pPr>
            <a:r>
              <a:rPr lang="en-US" altLang="ja-JP" b="1" dirty="0"/>
              <a:t>【</a:t>
            </a:r>
            <a:r>
              <a:rPr lang="ja-JP" altLang="en-US" b="1" dirty="0"/>
              <a:t>問</a:t>
            </a:r>
            <a:r>
              <a:rPr lang="en-US" altLang="ja-JP" b="1" dirty="0"/>
              <a:t>2】</a:t>
            </a:r>
            <a:r>
              <a:rPr lang="ja-JP" altLang="en-US" b="1" dirty="0"/>
              <a:t>「体言」は名詞や代名詞のこと。</a:t>
            </a:r>
            <a:endParaRPr lang="en-US" altLang="ja-JP" b="1" dirty="0"/>
          </a:p>
          <a:p>
            <a:pPr marL="0" indent="0">
              <a:buNone/>
            </a:pPr>
            <a:r>
              <a:rPr lang="en-US" altLang="ja-JP" b="1" dirty="0"/>
              <a:t>【</a:t>
            </a:r>
            <a:r>
              <a:rPr lang="ja-JP" altLang="en-US" b="1" dirty="0"/>
              <a:t>問</a:t>
            </a:r>
            <a:r>
              <a:rPr lang="en-US" altLang="ja-JP" b="1" dirty="0"/>
              <a:t>3】</a:t>
            </a:r>
            <a:r>
              <a:rPr lang="ja-JP" altLang="en-US" b="1" dirty="0"/>
              <a:t>各段落には何が書かれている？</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15347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0" y="2492896"/>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3" name="フッター プレースホルダー 2">
            <a:extLst>
              <a:ext uri="{FF2B5EF4-FFF2-40B4-BE49-F238E27FC236}">
                <a16:creationId xmlns:a16="http://schemas.microsoft.com/office/drawing/2014/main" id="{B3C06708-6E0D-CEAB-AB6B-C2648D468CE3}"/>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52448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63728" y="1226896"/>
            <a:ext cx="8932686" cy="5184776"/>
          </a:xfrm>
        </p:spPr>
        <p:txBody>
          <a:bodyPr>
            <a:noAutofit/>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p.22</a:t>
            </a:r>
            <a:r>
              <a:rPr lang="en-US" altLang="ja-JP" b="1" dirty="0"/>
              <a:t>,</a:t>
            </a:r>
            <a:r>
              <a:rPr kumimoji="1" lang="en-US" altLang="ja-JP" b="1" dirty="0">
                <a:latin typeface="メイリオ" panose="020B0604030504040204" pitchFamily="50" charset="-128"/>
                <a:ea typeface="メイリオ" panose="020B0604030504040204" pitchFamily="50" charset="-128"/>
                <a:cs typeface="メイリオ" panose="020B0604030504040204" pitchFamily="50" charset="-128"/>
              </a:rPr>
              <a:t>23</a:t>
            </a:r>
          </a:p>
          <a:p>
            <a:pPr marL="0" indent="0">
              <a:buNone/>
            </a:pPr>
            <a:r>
              <a:rPr lang="en-US" altLang="ja-JP" b="1" dirty="0"/>
              <a:t>【</a:t>
            </a:r>
            <a:r>
              <a:rPr lang="ja-JP" altLang="en-US" b="1" dirty="0"/>
              <a:t>問</a:t>
            </a:r>
            <a:r>
              <a:rPr lang="en-US" altLang="ja-JP" b="1" dirty="0"/>
              <a:t>1】</a:t>
            </a:r>
            <a:r>
              <a:rPr lang="ja-JP" altLang="en-US" b="1" dirty="0"/>
              <a:t>グラフで示されている数値は</a:t>
            </a:r>
            <a:endParaRPr lang="en-US" altLang="ja-JP" b="1" dirty="0"/>
          </a:p>
          <a:p>
            <a:pPr marL="0" indent="0">
              <a:buNone/>
            </a:pPr>
            <a:r>
              <a:rPr lang="ja-JP" altLang="en-US" b="1" dirty="0"/>
              <a:t>　　人数ではなく比率。</a:t>
            </a:r>
            <a:endParaRPr lang="en-US" altLang="ja-JP" b="1" dirty="0"/>
          </a:p>
          <a:p>
            <a:pPr marL="0" indent="0">
              <a:buNone/>
            </a:pPr>
            <a:r>
              <a:rPr lang="en-US" altLang="ja-JP" b="1" dirty="0"/>
              <a:t>【</a:t>
            </a:r>
            <a:r>
              <a:rPr lang="ja-JP" altLang="en-US" b="1" dirty="0"/>
              <a:t>問</a:t>
            </a:r>
            <a:r>
              <a:rPr lang="en-US" altLang="ja-JP" b="1" dirty="0"/>
              <a:t>2】</a:t>
            </a:r>
            <a:r>
              <a:rPr lang="ja-JP" altLang="en-US" b="1" dirty="0"/>
              <a:t>文章で説明しているのは、</a:t>
            </a:r>
            <a:endParaRPr lang="en-US" altLang="ja-JP" b="1" dirty="0"/>
          </a:p>
          <a:p>
            <a:pPr marL="0" indent="0">
              <a:buNone/>
            </a:pPr>
            <a:r>
              <a:rPr lang="ja-JP" altLang="en-US" b="1" dirty="0"/>
              <a:t>　　グラフのどの部分？</a:t>
            </a:r>
            <a:endParaRPr lang="en-US" altLang="ja-JP" b="1" dirty="0"/>
          </a:p>
          <a:p>
            <a:pPr marL="0" indent="0">
              <a:buNone/>
            </a:pPr>
            <a:r>
              <a:rPr lang="en-US" altLang="ja-JP" b="1" dirty="0"/>
              <a:t>【</a:t>
            </a:r>
            <a:r>
              <a:rPr lang="ja-JP" altLang="en-US" b="1" dirty="0"/>
              <a:t>問</a:t>
            </a:r>
            <a:r>
              <a:rPr lang="en-US" altLang="ja-JP" b="1" dirty="0"/>
              <a:t>3】</a:t>
            </a:r>
            <a:r>
              <a:rPr lang="ja-JP" altLang="en-US" b="1" dirty="0"/>
              <a:t>アルバイト経験者の考え方は？</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6441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0" y="1916832"/>
            <a:ext cx="8913972" cy="2732382"/>
          </a:xfrm>
        </p:spPr>
        <p:txBody>
          <a:bodyPr>
            <a:noAutofit/>
          </a:bodyPr>
          <a:lstStyle/>
          <a:p>
            <a:pPr marL="0" indent="0" algn="ctr">
              <a:buNone/>
            </a:pP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p.24</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00" b="1" dirty="0">
                <a:solidFill>
                  <a:srgbClr val="FF0000"/>
                </a:solidFill>
              </a:rPr>
              <a:t>27</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990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509958" y="1010757"/>
            <a:ext cx="8889898" cy="5179416"/>
          </a:xfrm>
        </p:spPr>
        <p:txBody>
          <a:bodyPr>
            <a:normAutofit/>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p.24</a:t>
            </a:r>
            <a:r>
              <a:rPr lang="en-US" altLang="ja-JP" sz="3600" b="1" dirty="0"/>
              <a:t>,</a:t>
            </a: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25</a:t>
            </a:r>
          </a:p>
          <a:p>
            <a:pPr marL="0" indent="0">
              <a:buNone/>
            </a:pPr>
            <a:r>
              <a:rPr lang="en-US" altLang="ja-JP" sz="3600" b="1" dirty="0"/>
              <a:t>【</a:t>
            </a:r>
            <a:r>
              <a:rPr lang="ja-JP" altLang="en-US" sz="3600" b="1" dirty="0"/>
              <a:t>問</a:t>
            </a:r>
            <a:r>
              <a:rPr lang="en-US" altLang="ja-JP" sz="3600" b="1" dirty="0"/>
              <a:t>1】</a:t>
            </a:r>
            <a:r>
              <a:rPr lang="ja-JP" altLang="en-US" sz="3600" b="1" dirty="0"/>
              <a:t>割合が逆転したのは、</a:t>
            </a:r>
            <a:endParaRPr lang="en-US" altLang="ja-JP" sz="3600" b="1" dirty="0"/>
          </a:p>
          <a:p>
            <a:pPr marL="0" indent="0">
              <a:buNone/>
            </a:pPr>
            <a:r>
              <a:rPr lang="ja-JP" altLang="en-US" sz="3600" b="1" dirty="0"/>
              <a:t>　　　グラフが交差している年</a:t>
            </a:r>
            <a:endParaRPr lang="en-US" altLang="ja-JP" sz="3600" b="1" dirty="0"/>
          </a:p>
          <a:p>
            <a:pPr marL="0" indent="0">
              <a:buNone/>
            </a:pPr>
            <a:r>
              <a:rPr lang="en-US" altLang="ja-JP" sz="3600" b="1" dirty="0"/>
              <a:t>【</a:t>
            </a:r>
            <a:r>
              <a:rPr lang="ja-JP" altLang="en-US" sz="3600" b="1" dirty="0"/>
              <a:t>問</a:t>
            </a:r>
            <a:r>
              <a:rPr lang="en-US" altLang="ja-JP" sz="3600" b="1" dirty="0"/>
              <a:t>2】</a:t>
            </a:r>
            <a:r>
              <a:rPr lang="ja-JP" altLang="en-US" sz="3600" b="1" dirty="0"/>
              <a:t>②と③に注目。</a:t>
            </a:r>
            <a:endParaRPr lang="en-US" altLang="ja-JP" sz="3600" b="1" dirty="0"/>
          </a:p>
          <a:p>
            <a:pPr marL="0" indent="0">
              <a:buNone/>
            </a:pPr>
            <a:r>
              <a:rPr lang="en-US" altLang="ja-JP" sz="3600" b="1" dirty="0"/>
              <a:t>【</a:t>
            </a:r>
            <a:r>
              <a:rPr lang="ja-JP" altLang="en-US" sz="3600" b="1" dirty="0"/>
              <a:t>問</a:t>
            </a:r>
            <a:r>
              <a:rPr lang="en-US" altLang="ja-JP" sz="3600" b="1" dirty="0"/>
              <a:t>3】10</a:t>
            </a:r>
            <a:r>
              <a:rPr lang="ja-JP" altLang="en-US" sz="3600" b="1" dirty="0"/>
              <a:t>年前から今年までと同様に</a:t>
            </a:r>
            <a:endParaRPr lang="en-US" altLang="ja-JP" sz="3600" b="1" dirty="0"/>
          </a:p>
          <a:p>
            <a:pPr marL="0" indent="0">
              <a:buNone/>
            </a:pPr>
            <a:r>
              <a:rPr lang="ja-JP" altLang="en-US" sz="3600" b="1" dirty="0"/>
              <a:t>　　　比率が増減し続けたら、</a:t>
            </a:r>
            <a:r>
              <a:rPr lang="en-US" altLang="ja-JP" sz="3600" b="1" dirty="0"/>
              <a:t>5</a:t>
            </a:r>
            <a:r>
              <a:rPr lang="ja-JP" altLang="en-US" sz="3600" b="1" dirty="0"/>
              <a:t>年後は？</a:t>
            </a:r>
            <a:endParaRPr lang="en-US" altLang="ja-JP" sz="36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10752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503854" y="1010757"/>
            <a:ext cx="8889898" cy="5179416"/>
          </a:xfrm>
        </p:spPr>
        <p:txBody>
          <a:bodyPr>
            <a:normAutofit lnSpcReduction="10000"/>
          </a:bodyPr>
          <a:lstStyle/>
          <a:p>
            <a:pPr marL="0" indent="0">
              <a:buNone/>
            </a:pPr>
            <a:r>
              <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★ヒント★</a:t>
            </a:r>
            <a:endPar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p.26</a:t>
            </a:r>
            <a:r>
              <a:rPr lang="en-US" altLang="ja-JP" sz="3600" b="1" dirty="0"/>
              <a:t>,</a:t>
            </a:r>
            <a:r>
              <a:rPr kumimoji="1" lang="en-US" altLang="ja-JP" sz="3600" b="1" dirty="0">
                <a:latin typeface="メイリオ" panose="020B0604030504040204" pitchFamily="50" charset="-128"/>
                <a:ea typeface="メイリオ" panose="020B0604030504040204" pitchFamily="50" charset="-128"/>
                <a:cs typeface="メイリオ" panose="020B0604030504040204" pitchFamily="50" charset="-128"/>
              </a:rPr>
              <a:t>27</a:t>
            </a:r>
          </a:p>
          <a:p>
            <a:pPr marL="0" indent="0">
              <a:buNone/>
            </a:pPr>
            <a:r>
              <a:rPr lang="en-US" altLang="ja-JP" sz="3600" b="1" dirty="0"/>
              <a:t>【</a:t>
            </a:r>
            <a:r>
              <a:rPr lang="ja-JP" altLang="en-US" sz="3600" b="1" dirty="0"/>
              <a:t>問</a:t>
            </a:r>
            <a:r>
              <a:rPr lang="en-US" altLang="ja-JP" sz="3600" b="1" dirty="0"/>
              <a:t>1】</a:t>
            </a:r>
            <a:r>
              <a:rPr lang="ja-JP" altLang="en-US" sz="3600" b="1" dirty="0"/>
              <a:t>次の段落で述べていることを</a:t>
            </a:r>
            <a:endParaRPr lang="en-US" altLang="ja-JP" sz="3600" b="1" dirty="0"/>
          </a:p>
          <a:p>
            <a:pPr marL="0" indent="0">
              <a:buNone/>
            </a:pPr>
            <a:r>
              <a:rPr lang="ja-JP" altLang="en-US" sz="3600" b="1" dirty="0"/>
              <a:t>　　　①にいれるのは最適ではない。</a:t>
            </a:r>
            <a:endParaRPr lang="en-US" altLang="ja-JP" sz="3600" b="1" dirty="0"/>
          </a:p>
          <a:p>
            <a:pPr marL="0" indent="0">
              <a:buNone/>
            </a:pPr>
            <a:r>
              <a:rPr lang="en-US" altLang="ja-JP" sz="3600" b="1" dirty="0"/>
              <a:t>【</a:t>
            </a:r>
            <a:r>
              <a:rPr lang="ja-JP" altLang="en-US" sz="3600" b="1" dirty="0"/>
              <a:t>問</a:t>
            </a:r>
            <a:r>
              <a:rPr lang="en-US" altLang="ja-JP" sz="3600" b="1" dirty="0"/>
              <a:t>2】</a:t>
            </a:r>
            <a:r>
              <a:rPr lang="ja-JP" altLang="en-US" sz="3600" b="1" dirty="0"/>
              <a:t>グラフの数値を男女別に</a:t>
            </a:r>
            <a:endParaRPr lang="en-US" altLang="ja-JP" sz="3600" b="1" dirty="0"/>
          </a:p>
          <a:p>
            <a:pPr marL="0" indent="0">
              <a:buNone/>
            </a:pPr>
            <a:r>
              <a:rPr lang="ja-JP" altLang="en-US" sz="3600" b="1" dirty="0"/>
              <a:t>　　　しっかり見よう。</a:t>
            </a:r>
            <a:endParaRPr lang="en-US" altLang="ja-JP" sz="3600" b="1" dirty="0"/>
          </a:p>
          <a:p>
            <a:pPr marL="0" indent="0">
              <a:buNone/>
            </a:pPr>
            <a:r>
              <a:rPr lang="en-US" altLang="ja-JP" sz="3600" b="1" dirty="0"/>
              <a:t>【</a:t>
            </a:r>
            <a:r>
              <a:rPr lang="ja-JP" altLang="en-US" sz="3600" b="1" dirty="0"/>
              <a:t>問</a:t>
            </a:r>
            <a:r>
              <a:rPr lang="en-US" altLang="ja-JP" sz="3600" b="1" dirty="0"/>
              <a:t>3】</a:t>
            </a:r>
            <a:r>
              <a:rPr lang="ja-JP" altLang="en-US" sz="3600" b="1" dirty="0"/>
              <a:t>第２段落で、睡眠時間が</a:t>
            </a:r>
            <a:endParaRPr lang="en-US" altLang="ja-JP" sz="3600" b="1" dirty="0"/>
          </a:p>
          <a:p>
            <a:pPr marL="0" indent="0">
              <a:buNone/>
            </a:pPr>
            <a:r>
              <a:rPr lang="ja-JP" altLang="en-US" sz="3600" b="1" dirty="0"/>
              <a:t>　　　短い理由は何だと言っていた？</a:t>
            </a:r>
            <a:endParaRPr lang="en-US" altLang="ja-JP" sz="36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資料分析</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912522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278961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直角三角形 1"/>
          <p:cNvSpPr/>
          <p:nvPr/>
        </p:nvSpPr>
        <p:spPr bwMode="auto">
          <a:xfrm rot="16200000">
            <a:off x="4345611" y="-1790706"/>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357864"/>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8909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実習・実験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履歴書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自己ＰＲ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　</a:t>
            </a: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面接</a:t>
            </a:r>
            <a:r>
              <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0579" y="2045750"/>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9" name="Text Box 8">
            <a:extLst>
              <a:ext uri="{FF2B5EF4-FFF2-40B4-BE49-F238E27FC236}">
                <a16:creationId xmlns:a16="http://schemas.microsoft.com/office/drawing/2014/main" id="{4F4421D3-3B16-9D2C-A436-DC788D6D8BD6}"/>
              </a:ext>
            </a:extLst>
          </p:cNvPr>
          <p:cNvSpPr txBox="1">
            <a:spLocks noChangeArrowheads="1"/>
          </p:cNvSpPr>
          <p:nvPr/>
        </p:nvSpPr>
        <p:spPr bwMode="auto">
          <a:xfrm>
            <a:off x="271686" y="896527"/>
            <a:ext cx="890905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文章読解力を身につけると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教科書や授業の内容が分かるようになります。</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さらに、国家試験の問題文も</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読めるようになります！</a:t>
            </a:r>
            <a:endParaRPr kumimoji="1" lang="en-US" altLang="ja-JP" sz="29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6">
            <a:extLst>
              <a:ext uri="{FF2B5EF4-FFF2-40B4-BE49-F238E27FC236}">
                <a16:creationId xmlns:a16="http://schemas.microsoft.com/office/drawing/2014/main" id="{799B5342-8D9B-511E-89BC-3B5273AE0585}"/>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0542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9" name="タイトル 1"/>
          <p:cNvSpPr>
            <a:spLocks noGrp="1"/>
          </p:cNvSpPr>
          <p:nvPr>
            <p:ph type="title"/>
          </p:nvPr>
        </p:nvSpPr>
        <p:spPr>
          <a:xfrm>
            <a:off x="7522420" y="-2187624"/>
            <a:ext cx="2368754" cy="367041"/>
          </a:xfrm>
        </p:spPr>
        <p:txBody>
          <a:bodyPr>
            <a:noAutofit/>
          </a:bodyPr>
          <a:lstStyle/>
          <a:p>
            <a:r>
              <a:rPr kumimoji="1" lang="en-US" altLang="ja-JP" sz="2500" dirty="0"/>
              <a:t>  </a:t>
            </a:r>
            <a:endParaRPr kumimoji="1" lang="ja-JP" altLang="en-US" sz="2500" dirty="0"/>
          </a:p>
        </p:txBody>
      </p:sp>
      <p:sp>
        <p:nvSpPr>
          <p:cNvPr id="10" name="コンテンツ プレースホルダー 2"/>
          <p:cNvSpPr>
            <a:spLocks noGrp="1"/>
          </p:cNvSpPr>
          <p:nvPr>
            <p:ph idx="1"/>
          </p:nvPr>
        </p:nvSpPr>
        <p:spPr>
          <a:xfrm>
            <a:off x="506424" y="1197174"/>
            <a:ext cx="8891563" cy="5184576"/>
          </a:xfrm>
        </p:spPr>
        <p:txBody>
          <a:bodyPr>
            <a:noAutofit/>
          </a:bodyPr>
          <a:lstStyle/>
          <a:p>
            <a:pPr marL="0" indent="0">
              <a:buNone/>
            </a:pPr>
            <a:r>
              <a:rPr lang="ja-JP" altLang="en-US" sz="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文章</a:t>
            </a:r>
            <a:endParaRPr lang="ja-JP" altLang="en-US" sz="5400" dirty="0">
              <a:solidFill>
                <a:schemeClr val="bg1"/>
              </a:solidFill>
            </a:endParaRPr>
          </a:p>
          <a:p>
            <a:pPr marL="0" indent="0" algn="ctr">
              <a:buNone/>
            </a:pPr>
            <a:endParaRPr lang="en-US" altLang="ja-JP" sz="5400" b="1" dirty="0">
              <a:solidFill>
                <a:srgbClr val="FF0000"/>
              </a:solidFill>
            </a:endParaRPr>
          </a:p>
          <a:p>
            <a:pPr marL="0" indent="0" algn="ctr">
              <a:buNone/>
            </a:pPr>
            <a:r>
              <a:rPr lang="ja-JP" altLang="en-US" sz="5400" b="1" dirty="0">
                <a:solidFill>
                  <a:srgbClr val="FF0000"/>
                </a:solidFill>
              </a:rPr>
              <a:t>まずは力試しに、</a:t>
            </a:r>
            <a:endParaRPr lang="en-US" altLang="ja-JP" sz="5400" b="1" dirty="0">
              <a:solidFill>
                <a:srgbClr val="FF0000"/>
              </a:solidFill>
            </a:endParaRPr>
          </a:p>
          <a:p>
            <a:pPr marL="0" indent="0" algn="ctr">
              <a:buNone/>
            </a:pPr>
            <a:r>
              <a:rPr lang="ja-JP" altLang="en-US" sz="5400" b="1" dirty="0">
                <a:solidFill>
                  <a:srgbClr val="FF0000"/>
                </a:solidFill>
              </a:rPr>
              <a:t>テキスト（</a:t>
            </a:r>
            <a:r>
              <a:rPr lang="en-US" altLang="ja-JP" sz="5400" b="1" dirty="0">
                <a:solidFill>
                  <a:srgbClr val="FF0000"/>
                </a:solidFill>
              </a:rPr>
              <a:t>p.28</a:t>
            </a:r>
            <a:r>
              <a:rPr lang="ja-JP" altLang="en-US" sz="5400" b="1" dirty="0">
                <a:solidFill>
                  <a:srgbClr val="FF0000"/>
                </a:solidFill>
              </a:rPr>
              <a:t>～</a:t>
            </a:r>
            <a:r>
              <a:rPr lang="en-US" altLang="ja-JP" sz="5400" b="1" dirty="0">
                <a:solidFill>
                  <a:srgbClr val="FF0000"/>
                </a:solidFill>
              </a:rPr>
              <a:t>29</a:t>
            </a:r>
            <a:r>
              <a:rPr lang="ja-JP" altLang="en-US" sz="5400" b="1" dirty="0">
                <a:solidFill>
                  <a:srgbClr val="FF0000"/>
                </a:solidFill>
              </a:rPr>
              <a:t>）を</a:t>
            </a:r>
            <a:endParaRPr lang="en-US" altLang="ja-JP" sz="5400" b="1" dirty="0">
              <a:solidFill>
                <a:srgbClr val="FF0000"/>
              </a:solidFill>
            </a:endParaRPr>
          </a:p>
          <a:p>
            <a:pPr marL="0" indent="0" algn="ctr">
              <a:buNone/>
            </a:pPr>
            <a:r>
              <a:rPr lang="ja-JP" altLang="en-US" sz="5400" b="1" dirty="0">
                <a:solidFill>
                  <a:srgbClr val="FF0000"/>
                </a:solidFill>
              </a:rPr>
              <a:t>解いてみましょう。</a:t>
            </a:r>
            <a:endParaRPr lang="en-US" altLang="ja-JP" sz="5400" b="1" dirty="0">
              <a:solidFill>
                <a:srgbClr val="FF0000"/>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16316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537412" y="994297"/>
            <a:ext cx="8889898" cy="5544616"/>
          </a:xfrm>
        </p:spPr>
        <p:txBody>
          <a:bodyPr>
            <a:noAutofit/>
          </a:bodyPr>
          <a:lstStyle/>
          <a:p>
            <a:pPr marL="0" indent="0">
              <a:buNone/>
            </a:pPr>
            <a:r>
              <a:rPr kumimoji="1" lang="ja-JP" altLang="en-US" sz="2800" b="1" dirty="0"/>
              <a:t>★ヒント★</a:t>
            </a:r>
            <a:endParaRPr kumimoji="1" lang="en-US" altLang="ja-JP" sz="2800" b="1" dirty="0"/>
          </a:p>
          <a:p>
            <a:pPr marL="0" indent="0">
              <a:buNone/>
            </a:pPr>
            <a:r>
              <a:rPr lang="ja-JP" altLang="en-US" sz="2800" b="1" dirty="0"/>
              <a:t>分からない言葉が出てきたら</a:t>
            </a:r>
            <a:r>
              <a:rPr lang="en-US" altLang="ja-JP" sz="2800" b="1" dirty="0"/>
              <a:t>…</a:t>
            </a:r>
          </a:p>
          <a:p>
            <a:pPr marL="0" indent="0">
              <a:buNone/>
            </a:pPr>
            <a:r>
              <a:rPr lang="ja-JP" altLang="en-US" sz="2800" b="1" dirty="0"/>
              <a:t>・前後の文脈から推測</a:t>
            </a:r>
            <a:endParaRPr lang="en-US" altLang="ja-JP" sz="2800" b="1" dirty="0"/>
          </a:p>
          <a:p>
            <a:pPr marL="0" indent="0">
              <a:buNone/>
            </a:pPr>
            <a:r>
              <a:rPr lang="ja-JP" altLang="en-US" sz="2800" b="1" dirty="0"/>
              <a:t>・文章の中に言い換え表現がないか探す</a:t>
            </a:r>
            <a:endParaRPr lang="en-US" altLang="ja-JP" sz="2800" b="1" dirty="0"/>
          </a:p>
          <a:p>
            <a:pPr marL="0" indent="0">
              <a:buNone/>
            </a:pPr>
            <a:endParaRPr kumimoji="1" lang="en-US" altLang="ja-JP" sz="1800" b="1" dirty="0"/>
          </a:p>
          <a:p>
            <a:pPr marL="0" indent="0">
              <a:buNone/>
            </a:pPr>
            <a:r>
              <a:rPr lang="en-US" altLang="ja-JP" sz="2800" b="1" dirty="0"/>
              <a:t>【</a:t>
            </a:r>
            <a:r>
              <a:rPr lang="ja-JP" altLang="en-US" sz="2800" b="1" dirty="0"/>
              <a:t>問</a:t>
            </a:r>
            <a:r>
              <a:rPr lang="en-US" altLang="ja-JP" sz="2800" b="1" dirty="0"/>
              <a:t>1】</a:t>
            </a:r>
            <a:r>
              <a:rPr lang="ja-JP" altLang="en-US" sz="2800" b="1" dirty="0"/>
              <a:t>狭き門のイメージは？</a:t>
            </a:r>
            <a:endParaRPr lang="en-US" altLang="ja-JP" sz="2800" b="1" dirty="0"/>
          </a:p>
          <a:p>
            <a:pPr marL="0" indent="0">
              <a:buNone/>
            </a:pPr>
            <a:r>
              <a:rPr lang="ja-JP" altLang="en-US" sz="2800" b="1" dirty="0"/>
              <a:t>　　　入りやすい？入りにくい？</a:t>
            </a:r>
            <a:endParaRPr lang="en-US" altLang="ja-JP" sz="2800" b="1" dirty="0"/>
          </a:p>
          <a:p>
            <a:pPr marL="0" indent="0">
              <a:buNone/>
            </a:pPr>
            <a:r>
              <a:rPr lang="en-US" altLang="ja-JP" sz="2800" b="1" dirty="0"/>
              <a:t>【</a:t>
            </a:r>
            <a:r>
              <a:rPr lang="ja-JP" altLang="en-US" sz="2800" b="1" dirty="0"/>
              <a:t>問</a:t>
            </a:r>
            <a:r>
              <a:rPr lang="en-US" altLang="ja-JP" sz="2800" b="1" dirty="0"/>
              <a:t>2】</a:t>
            </a:r>
            <a:r>
              <a:rPr lang="ja-JP" altLang="en-US" sz="2800" b="1" dirty="0"/>
              <a:t>こういうときの決まり文句</a:t>
            </a:r>
            <a:endParaRPr lang="en-US" altLang="ja-JP" sz="2800" b="1" dirty="0"/>
          </a:p>
          <a:p>
            <a:pPr marL="0" indent="0">
              <a:buNone/>
            </a:pPr>
            <a:r>
              <a:rPr lang="en-US" altLang="ja-JP" sz="2800" b="1" dirty="0"/>
              <a:t>【</a:t>
            </a:r>
            <a:r>
              <a:rPr lang="ja-JP" altLang="en-US" sz="2800" b="1" dirty="0"/>
              <a:t>問</a:t>
            </a:r>
            <a:r>
              <a:rPr lang="en-US" altLang="ja-JP" sz="2800" b="1" dirty="0"/>
              <a:t>3】</a:t>
            </a:r>
            <a:r>
              <a:rPr lang="ja-JP" altLang="en-US" sz="2800" b="1" dirty="0"/>
              <a:t>過言（かごん）</a:t>
            </a:r>
            <a:endParaRPr lang="en-US" altLang="ja-JP" sz="2800" b="1" dirty="0"/>
          </a:p>
          <a:p>
            <a:pPr marL="0" indent="0">
              <a:buNone/>
            </a:pPr>
            <a:r>
              <a:rPr lang="ja-JP" altLang="en-US" sz="2800" b="1" dirty="0"/>
              <a:t>　　　</a:t>
            </a:r>
            <a:r>
              <a:rPr lang="en-US" altLang="ja-JP" sz="2800" b="1" dirty="0"/>
              <a:t>…</a:t>
            </a:r>
            <a:r>
              <a:rPr lang="ja-JP" altLang="en-US" sz="2800" b="1" dirty="0"/>
              <a:t>漢字の前後を入れ替えると？</a:t>
            </a:r>
            <a:endParaRPr lang="en-US" altLang="ja-JP" sz="28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▮第３章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39727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99838" y="1075259"/>
            <a:ext cx="9704735" cy="5544616"/>
          </a:xfrm>
        </p:spPr>
        <p:txBody>
          <a:bodyPr>
            <a:noAutofit/>
          </a:bodyPr>
          <a:lstStyle/>
          <a:p>
            <a:pPr marL="0" indent="0">
              <a:buNone/>
            </a:pPr>
            <a:r>
              <a:rPr lang="ja-JP" altLang="en-US" sz="4000" b="1" dirty="0"/>
              <a:t>（問）下の文の（　　　）に入るのは、</a:t>
            </a:r>
            <a:endParaRPr lang="en-US" altLang="ja-JP" sz="4000" b="1" dirty="0"/>
          </a:p>
          <a:p>
            <a:pPr marL="0" indent="0">
              <a:buNone/>
            </a:pPr>
            <a:r>
              <a:rPr lang="ja-JP" altLang="en-US" sz="4000" b="1" dirty="0"/>
              <a:t>　　「だから」？「なのに」？</a:t>
            </a:r>
            <a:endParaRPr lang="en-US" altLang="ja-JP" sz="4000" b="1" dirty="0"/>
          </a:p>
          <a:p>
            <a:pPr marL="0" indent="0">
              <a:buNone/>
            </a:pPr>
            <a:endParaRPr lang="en-US" altLang="ja-JP" sz="2000" b="1" dirty="0"/>
          </a:p>
          <a:p>
            <a:pPr marL="0" indent="0">
              <a:buNone/>
            </a:pPr>
            <a:r>
              <a:rPr lang="ja-JP" altLang="en-US" sz="4800" b="1" dirty="0"/>
              <a:t>　ギャル●根は、</a:t>
            </a:r>
            <a:endParaRPr lang="en-US" altLang="ja-JP" sz="4800" b="1" dirty="0"/>
          </a:p>
          <a:p>
            <a:pPr marL="0" indent="0">
              <a:buNone/>
            </a:pPr>
            <a:r>
              <a:rPr lang="ja-JP" altLang="en-US" sz="4800" b="1" dirty="0"/>
              <a:t>　</a:t>
            </a:r>
            <a:r>
              <a:rPr lang="ja-JP" altLang="en-US" sz="5400" b="1" dirty="0">
                <a:solidFill>
                  <a:srgbClr val="FF0000"/>
                </a:solidFill>
              </a:rPr>
              <a:t>大食い（　　）</a:t>
            </a:r>
            <a:endParaRPr lang="en-US" altLang="ja-JP" sz="4800" b="1" dirty="0">
              <a:solidFill>
                <a:srgbClr val="FF0000"/>
              </a:solidFill>
            </a:endParaRPr>
          </a:p>
          <a:p>
            <a:pPr marL="0" indent="0">
              <a:buNone/>
            </a:pPr>
            <a:r>
              <a:rPr lang="ja-JP" altLang="en-US" sz="4800" b="1" dirty="0"/>
              <a:t>　やせている。</a:t>
            </a:r>
            <a:endParaRPr lang="en-US" altLang="ja-JP" sz="48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30601"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▮第３章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3" descr="C:\Users\k1177\AppData\Local\Microsoft\Windows\INetCache\IE\OOBLLMTW\20090810149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6342" y="3512519"/>
            <a:ext cx="3048338" cy="2286254"/>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97787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343694" y="1196752"/>
            <a:ext cx="9704735" cy="5544616"/>
          </a:xfrm>
        </p:spPr>
        <p:txBody>
          <a:bodyPr>
            <a:noAutofit/>
          </a:bodyPr>
          <a:lstStyle/>
          <a:p>
            <a:pPr marL="0" indent="0">
              <a:buNone/>
            </a:pPr>
            <a:r>
              <a:rPr lang="ja-JP" altLang="en-US" sz="4000" b="1" dirty="0"/>
              <a:t>★答え★</a:t>
            </a:r>
            <a:endParaRPr lang="en-US" altLang="ja-JP" sz="4800" b="1" dirty="0"/>
          </a:p>
          <a:p>
            <a:pPr marL="0" indent="0">
              <a:buNone/>
            </a:pPr>
            <a:r>
              <a:rPr lang="ja-JP" altLang="en-US" sz="4800" b="1" dirty="0"/>
              <a:t>ギャル●根は、</a:t>
            </a:r>
            <a:endParaRPr lang="en-US" altLang="ja-JP" sz="4800" b="1" dirty="0"/>
          </a:p>
          <a:p>
            <a:pPr marL="0" indent="0">
              <a:buNone/>
            </a:pPr>
            <a:r>
              <a:rPr lang="ja-JP" altLang="en-US" sz="4800" b="1" dirty="0"/>
              <a:t>大食い（</a:t>
            </a:r>
            <a:r>
              <a:rPr lang="ja-JP" altLang="en-US" sz="4800" b="1" dirty="0">
                <a:solidFill>
                  <a:srgbClr val="FF0000"/>
                </a:solidFill>
              </a:rPr>
              <a:t>なのに</a:t>
            </a:r>
            <a:r>
              <a:rPr lang="ja-JP" altLang="en-US" sz="4800" b="1" dirty="0"/>
              <a:t>）やせている。</a:t>
            </a:r>
            <a:endParaRPr lang="en-US" altLang="ja-JP" sz="4800" b="1" dirty="0"/>
          </a:p>
          <a:p>
            <a:pPr marL="0" indent="0">
              <a:buNone/>
            </a:pPr>
            <a:endParaRPr lang="en-US" altLang="ja-JP" sz="2000" b="1" dirty="0"/>
          </a:p>
          <a:p>
            <a:pPr marL="0" indent="0">
              <a:buNone/>
            </a:pPr>
            <a:r>
              <a:rPr lang="ja-JP" altLang="en-US" sz="2400" b="1" dirty="0"/>
              <a:t>「だから」は</a:t>
            </a:r>
            <a:r>
              <a:rPr lang="ja-JP" altLang="en-US" sz="2400" b="1" dirty="0">
                <a:solidFill>
                  <a:srgbClr val="FF0000"/>
                </a:solidFill>
              </a:rPr>
              <a:t>順接</a:t>
            </a:r>
            <a:r>
              <a:rPr lang="ja-JP" altLang="en-US" sz="2400" b="1" dirty="0"/>
              <a:t>の接続詞、「なのに」は</a:t>
            </a:r>
            <a:r>
              <a:rPr lang="ja-JP" altLang="en-US" sz="2400" b="1" dirty="0">
                <a:solidFill>
                  <a:srgbClr val="FF0000"/>
                </a:solidFill>
              </a:rPr>
              <a:t>逆接</a:t>
            </a:r>
            <a:r>
              <a:rPr lang="ja-JP" altLang="en-US" sz="2400" b="1" dirty="0"/>
              <a:t>の接続詞です。</a:t>
            </a:r>
            <a:endParaRPr lang="en-US" altLang="ja-JP" sz="2400" b="1" dirty="0"/>
          </a:p>
          <a:p>
            <a:pPr marL="0" indent="0">
              <a:buNone/>
            </a:pPr>
            <a:r>
              <a:rPr lang="ja-JP" altLang="en-US" sz="2400" b="1" dirty="0"/>
              <a:t>「大食い」と「やせている」は、逆接の関係です。</a:t>
            </a:r>
            <a:endParaRPr lang="en-US" altLang="ja-JP" sz="2400" b="1" dirty="0"/>
          </a:p>
          <a:p>
            <a:pPr marL="0" indent="0">
              <a:buNone/>
            </a:pPr>
            <a:r>
              <a:rPr lang="ja-JP" altLang="en-US" sz="2400" b="1" dirty="0"/>
              <a:t>したがって、（　　　）には、「なのに」が入ります。</a:t>
            </a:r>
            <a:endParaRPr lang="en-US" altLang="ja-JP" sz="2400" b="1" dirty="0"/>
          </a:p>
          <a:p>
            <a:pPr marL="0" indent="0">
              <a:buNone/>
            </a:pPr>
            <a:endParaRPr lang="en-US" altLang="ja-JP" sz="24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30601"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▮第３章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99937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直角三角形 1"/>
          <p:cNvSpPr/>
          <p:nvPr/>
        </p:nvSpPr>
        <p:spPr bwMode="auto">
          <a:xfrm rot="16200000">
            <a:off x="4345611" y="-1790706"/>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357864"/>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1983031" cy="1938992"/>
          </a:xfrm>
          <a:prstGeom prst="rect">
            <a:avLst/>
          </a:prstGeom>
          <a:noFill/>
          <a:ln>
            <a:noFill/>
          </a:ln>
          <a:effec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a:t>
            </a:r>
            <a:endParaRPr kumimoji="1" lang="en-US" altLang="ja-JP" sz="4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163" y="2278731"/>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265485" y="911622"/>
            <a:ext cx="8909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これから、みなさんが</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挑戦するさまざまなこと</a:t>
            </a:r>
            <a:r>
              <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8">
            <a:extLst>
              <a:ext uri="{FF2B5EF4-FFF2-40B4-BE49-F238E27FC236}">
                <a16:creationId xmlns:a16="http://schemas.microsoft.com/office/drawing/2014/main" id="{3DB24E1F-844B-5896-2F53-C15CD58AEB2F}"/>
              </a:ext>
            </a:extLst>
          </p:cNvPr>
          <p:cNvSpPr txBox="1">
            <a:spLocks noChangeArrowheads="1"/>
          </p:cNvSpPr>
          <p:nvPr/>
        </p:nvSpPr>
        <p:spPr bwMode="auto">
          <a:xfrm>
            <a:off x="3007990" y="4116448"/>
            <a:ext cx="302124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実習・実験</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8">
            <a:extLst>
              <a:ext uri="{FF2B5EF4-FFF2-40B4-BE49-F238E27FC236}">
                <a16:creationId xmlns:a16="http://schemas.microsoft.com/office/drawing/2014/main" id="{E24301D5-3E1C-BF37-EAC7-85D24EFF416F}"/>
              </a:ext>
            </a:extLst>
          </p:cNvPr>
          <p:cNvSpPr txBox="1">
            <a:spLocks noChangeArrowheads="1"/>
          </p:cNvSpPr>
          <p:nvPr/>
        </p:nvSpPr>
        <p:spPr bwMode="auto">
          <a:xfrm>
            <a:off x="6577500" y="4116448"/>
            <a:ext cx="28082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履歴書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　　</a:t>
            </a:r>
            <a:endPar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a:t>
            </a:r>
            <a:r>
              <a:rPr kumimoji="1" lang="en-US" altLang="ja-JP" sz="4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descr="C:\Users\k1177\AppData\Local\Microsoft\Windows\INetCache\IE\IHA7OHZ7\publicdomainq-0008708qaqllk[1].png">
            <a:extLst>
              <a:ext uri="{FF2B5EF4-FFF2-40B4-BE49-F238E27FC236}">
                <a16:creationId xmlns:a16="http://schemas.microsoft.com/office/drawing/2014/main" id="{39B04459-DBA9-BB2F-503D-15E35AEE5E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821" y="1899094"/>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pic>
        <p:nvPicPr>
          <p:cNvPr id="11" name="Picture 2" descr="C:\Users\k1177\AppData\Local\Microsoft\Windows\INetCache\IE\IHA7OHZ7\publicdomainq-0008708qaqllk[1].png">
            <a:extLst>
              <a:ext uri="{FF2B5EF4-FFF2-40B4-BE49-F238E27FC236}">
                <a16:creationId xmlns:a16="http://schemas.microsoft.com/office/drawing/2014/main" id="{24FBEF4A-8679-D0A2-28B0-4CB8704E19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72486" y="1448836"/>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6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287846" y="845461"/>
            <a:ext cx="9328719" cy="5861320"/>
          </a:xfrm>
        </p:spPr>
        <p:txBody>
          <a:bodyPr>
            <a:noAutofit/>
          </a:bodyPr>
          <a:lstStyle/>
          <a:p>
            <a:pPr marL="0" indent="0">
              <a:buNone/>
            </a:pPr>
            <a:r>
              <a:rPr lang="ja-JP" altLang="en-US" sz="2800" b="1" dirty="0">
                <a:solidFill>
                  <a:srgbClr val="FF0000"/>
                </a:solidFill>
              </a:rPr>
              <a:t>「順接」の例</a:t>
            </a:r>
            <a:r>
              <a:rPr lang="ja-JP" altLang="en-US" sz="2800" b="1" dirty="0"/>
              <a:t>　　　　　　　　　　　　</a:t>
            </a:r>
            <a:endParaRPr lang="en-US" altLang="ja-JP" sz="2800" b="1" dirty="0"/>
          </a:p>
          <a:p>
            <a:pPr marL="0" indent="0">
              <a:buNone/>
            </a:pPr>
            <a:r>
              <a:rPr lang="ja-JP" altLang="en-US" sz="2800" b="1" dirty="0"/>
              <a:t>寝坊した</a:t>
            </a:r>
            <a:r>
              <a:rPr lang="ja-JP" altLang="en-US" sz="2800" b="1" dirty="0">
                <a:solidFill>
                  <a:srgbClr val="FF0000"/>
                </a:solidFill>
              </a:rPr>
              <a:t>から</a:t>
            </a:r>
            <a:r>
              <a:rPr lang="ja-JP" altLang="en-US" sz="2800" b="1" dirty="0"/>
              <a:t>、遅刻した。　　　</a:t>
            </a:r>
            <a:endParaRPr lang="en-US" altLang="ja-JP" sz="2800" b="1" dirty="0"/>
          </a:p>
          <a:p>
            <a:pPr marL="0" indent="0">
              <a:buNone/>
            </a:pPr>
            <a:r>
              <a:rPr lang="ja-JP" altLang="en-US" sz="2800" b="1" dirty="0"/>
              <a:t>徹夜で遊ん</a:t>
            </a:r>
            <a:r>
              <a:rPr lang="ja-JP" altLang="en-US" sz="2800" b="1" dirty="0">
                <a:solidFill>
                  <a:srgbClr val="004E6D"/>
                </a:solidFill>
              </a:rPr>
              <a:t>だ</a:t>
            </a:r>
            <a:r>
              <a:rPr lang="ja-JP" altLang="en-US" sz="2800" b="1" dirty="0">
                <a:solidFill>
                  <a:srgbClr val="FF0000"/>
                </a:solidFill>
              </a:rPr>
              <a:t>から</a:t>
            </a:r>
            <a:r>
              <a:rPr lang="ja-JP" altLang="en-US" sz="2800" b="1" dirty="0"/>
              <a:t>眠い。　　　　</a:t>
            </a:r>
            <a:endParaRPr lang="en-US" altLang="ja-JP" sz="2800" b="1" dirty="0"/>
          </a:p>
          <a:p>
            <a:pPr marL="0" indent="0">
              <a:buNone/>
            </a:pPr>
            <a:r>
              <a:rPr lang="ja-JP" altLang="en-US" sz="2800" b="1" dirty="0"/>
              <a:t>雨が降っている</a:t>
            </a:r>
            <a:r>
              <a:rPr lang="ja-JP" altLang="en-US" sz="2800" b="1" dirty="0">
                <a:solidFill>
                  <a:srgbClr val="FF0000"/>
                </a:solidFill>
              </a:rPr>
              <a:t>から</a:t>
            </a:r>
            <a:r>
              <a:rPr lang="ja-JP" altLang="en-US" sz="2800" b="1" dirty="0"/>
              <a:t>花火大会が中止になった。</a:t>
            </a:r>
            <a:endParaRPr lang="en-US" altLang="ja-JP" sz="2800" b="1" dirty="0"/>
          </a:p>
          <a:p>
            <a:pPr marL="0" indent="0">
              <a:buNone/>
            </a:pPr>
            <a:r>
              <a:rPr lang="ja-JP" altLang="en-US" sz="2800" b="1" dirty="0"/>
              <a:t>ダイエットをした</a:t>
            </a:r>
            <a:r>
              <a:rPr lang="ja-JP" altLang="en-US" sz="2800" b="1" dirty="0">
                <a:solidFill>
                  <a:srgbClr val="FF0000"/>
                </a:solidFill>
              </a:rPr>
              <a:t>から</a:t>
            </a:r>
            <a:r>
              <a:rPr lang="ja-JP" altLang="en-US" sz="2800" b="1" dirty="0"/>
              <a:t>体重が減った。</a:t>
            </a:r>
            <a:endParaRPr lang="en-US" altLang="ja-JP" sz="2800" b="1" dirty="0"/>
          </a:p>
          <a:p>
            <a:pPr marL="0" indent="0">
              <a:buNone/>
            </a:pPr>
            <a:endParaRPr lang="en-US" altLang="ja-JP" sz="1200" b="1" dirty="0"/>
          </a:p>
          <a:p>
            <a:pPr marL="0" indent="0">
              <a:buNone/>
            </a:pPr>
            <a:r>
              <a:rPr lang="ja-JP" altLang="en-US" sz="2800" b="1" dirty="0">
                <a:solidFill>
                  <a:srgbClr val="FF0000"/>
                </a:solidFill>
              </a:rPr>
              <a:t>「逆接」の例</a:t>
            </a:r>
            <a:endParaRPr lang="en-US" altLang="ja-JP" sz="2800" b="1" dirty="0">
              <a:solidFill>
                <a:srgbClr val="FF0000"/>
              </a:solidFill>
            </a:endParaRPr>
          </a:p>
          <a:p>
            <a:pPr marL="0" indent="0">
              <a:buNone/>
            </a:pPr>
            <a:r>
              <a:rPr lang="ja-JP" altLang="en-US" sz="2800" b="1" dirty="0"/>
              <a:t>寝坊した</a:t>
            </a:r>
            <a:r>
              <a:rPr lang="ja-JP" altLang="en-US" sz="2800" b="1" dirty="0">
                <a:solidFill>
                  <a:srgbClr val="FF0000"/>
                </a:solidFill>
              </a:rPr>
              <a:t>のに</a:t>
            </a:r>
            <a:r>
              <a:rPr lang="ja-JP" altLang="en-US" sz="2800" b="1" dirty="0"/>
              <a:t>遅刻しなかった。</a:t>
            </a:r>
            <a:endParaRPr lang="en-US" altLang="ja-JP" sz="2800" b="1" dirty="0"/>
          </a:p>
          <a:p>
            <a:pPr marL="0" indent="0">
              <a:buNone/>
            </a:pPr>
            <a:r>
              <a:rPr lang="ja-JP" altLang="en-US" sz="2800" b="1" dirty="0"/>
              <a:t>徹夜で遊んだ</a:t>
            </a:r>
            <a:r>
              <a:rPr lang="ja-JP" altLang="en-US" sz="2800" b="1" dirty="0">
                <a:solidFill>
                  <a:srgbClr val="FF0000"/>
                </a:solidFill>
              </a:rPr>
              <a:t>のに</a:t>
            </a:r>
            <a:r>
              <a:rPr lang="ja-JP" altLang="en-US" sz="2800" b="1" dirty="0"/>
              <a:t>眠くない。</a:t>
            </a:r>
            <a:endParaRPr lang="en-US" altLang="ja-JP" sz="2800" b="1" dirty="0"/>
          </a:p>
          <a:p>
            <a:pPr marL="0" indent="0">
              <a:buNone/>
            </a:pPr>
            <a:r>
              <a:rPr lang="ja-JP" altLang="en-US" sz="2800" b="1" dirty="0">
                <a:solidFill>
                  <a:srgbClr val="004E6D"/>
                </a:solidFill>
              </a:rPr>
              <a:t>ご飯を食べたばかり</a:t>
            </a:r>
            <a:r>
              <a:rPr lang="ja-JP" altLang="en-US" sz="2800" b="1" dirty="0">
                <a:solidFill>
                  <a:srgbClr val="FF0000"/>
                </a:solidFill>
              </a:rPr>
              <a:t>なのに</a:t>
            </a:r>
            <a:r>
              <a:rPr lang="ja-JP" altLang="en-US" sz="2800" b="1" dirty="0"/>
              <a:t>お腹がぺこぺこだ。</a:t>
            </a:r>
            <a:endParaRPr lang="en-US" altLang="ja-JP" sz="2800" b="1" dirty="0"/>
          </a:p>
          <a:p>
            <a:pPr marL="0" indent="0">
              <a:buNone/>
            </a:pPr>
            <a:r>
              <a:rPr lang="ja-JP" altLang="en-US" sz="2800" b="1" dirty="0"/>
              <a:t>ダイエットをした</a:t>
            </a:r>
            <a:r>
              <a:rPr lang="ja-JP" altLang="en-US" sz="2800" b="1" dirty="0">
                <a:solidFill>
                  <a:srgbClr val="FF0000"/>
                </a:solidFill>
              </a:rPr>
              <a:t>のに</a:t>
            </a:r>
            <a:r>
              <a:rPr lang="ja-JP" altLang="en-US" sz="2800" b="1" dirty="0"/>
              <a:t>体重が増えた。</a:t>
            </a:r>
            <a:endParaRPr lang="en-US" altLang="ja-JP" sz="2800" b="1" dirty="0"/>
          </a:p>
          <a:p>
            <a:pPr marL="0" indent="0">
              <a:buNone/>
            </a:pPr>
            <a:endParaRPr lang="en-US" altLang="ja-JP" sz="2400" b="1" dirty="0"/>
          </a:p>
          <a:p>
            <a:pPr marL="0" indent="0">
              <a:buNone/>
            </a:pPr>
            <a:endParaRPr lang="en-US" altLang="ja-JP" sz="2400" b="1" dirty="0"/>
          </a:p>
          <a:p>
            <a:pPr marL="0" indent="0">
              <a:buNone/>
            </a:pPr>
            <a:endParaRPr lang="en-US" altLang="ja-JP" sz="2400" b="1"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49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30601"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▮第３章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481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fade">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8" end="8"/>
                                            </p:txEl>
                                          </p:spTgt>
                                        </p:tgtEl>
                                        <p:attrNameLst>
                                          <p:attrName>style.visibility</p:attrName>
                                        </p:attrNameLst>
                                      </p:cBhvr>
                                      <p:to>
                                        <p:strVal val="visible"/>
                                      </p:to>
                                    </p:set>
                                    <p:animEffect transition="in" filter="fade">
                                      <p:cBhvr>
                                        <p:cTn id="32" dur="500"/>
                                        <p:tgtEl>
                                          <p:spTgt spid="1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9" end="9"/>
                                            </p:txEl>
                                          </p:spTgt>
                                        </p:tgtEl>
                                        <p:attrNameLst>
                                          <p:attrName>style.visibility</p:attrName>
                                        </p:attrNameLst>
                                      </p:cBhvr>
                                      <p:to>
                                        <p:strVal val="visible"/>
                                      </p:to>
                                    </p:set>
                                    <p:animEffect transition="in" filter="fade">
                                      <p:cBhvr>
                                        <p:cTn id="37" dur="500"/>
                                        <p:tgtEl>
                                          <p:spTgt spid="1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10" end="10"/>
                                            </p:txEl>
                                          </p:spTgt>
                                        </p:tgtEl>
                                        <p:attrNameLst>
                                          <p:attrName>style.visibility</p:attrName>
                                        </p:attrNameLst>
                                      </p:cBhvr>
                                      <p:to>
                                        <p:strVal val="visible"/>
                                      </p:to>
                                    </p:set>
                                    <p:animEffect transition="in" filter="fade">
                                      <p:cBhvr>
                                        <p:cTn id="42" dur="500"/>
                                        <p:tgtEl>
                                          <p:spTgt spid="1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1466\Desktop\37858\378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8510" y="4738066"/>
            <a:ext cx="1854257"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942135" y="-1179512"/>
            <a:ext cx="8913972" cy="394425"/>
          </a:xfrm>
        </p:spPr>
        <p:txBody>
          <a:bodyPr>
            <a:noAutofit/>
          </a:bodyPr>
          <a:lstStyle/>
          <a:p>
            <a:r>
              <a:rPr kumimoji="1" lang="ja-JP" altLang="en-US" sz="2500" b="1" dirty="0"/>
              <a:t>第</a:t>
            </a:r>
            <a:r>
              <a:rPr lang="en-US" altLang="ja-JP" sz="2500" b="1" dirty="0"/>
              <a:t>3</a:t>
            </a:r>
            <a:r>
              <a:rPr kumimoji="1" lang="ja-JP" altLang="en-US" sz="2500" b="1" dirty="0"/>
              <a:t>章</a:t>
            </a:r>
          </a:p>
        </p:txBody>
      </p:sp>
      <p:sp>
        <p:nvSpPr>
          <p:cNvPr id="10" name="コンテンツ プレースホルダー 2"/>
          <p:cNvSpPr>
            <a:spLocks noGrp="1"/>
          </p:cNvSpPr>
          <p:nvPr>
            <p:ph idx="1"/>
          </p:nvPr>
        </p:nvSpPr>
        <p:spPr>
          <a:xfrm>
            <a:off x="252532" y="1200375"/>
            <a:ext cx="8909050" cy="4365783"/>
          </a:xfrm>
          <a:noFill/>
          <a:effectLst/>
        </p:spPr>
        <p:txBody>
          <a:bodyPr>
            <a:normAutofit/>
          </a:bodyPr>
          <a:lstStyle/>
          <a:p>
            <a:pPr marL="0" indent="0">
              <a:buNone/>
            </a:pPr>
            <a:r>
              <a:rPr lang="ja-JP" altLang="en-US" sz="4000" dirty="0"/>
              <a:t>接続語は、ほかにもたくさんあります。</a:t>
            </a:r>
            <a:endParaRPr lang="en-US" altLang="ja-JP" sz="4000" dirty="0"/>
          </a:p>
          <a:p>
            <a:pPr marL="0" indent="0">
              <a:buNone/>
            </a:pPr>
            <a:r>
              <a:rPr lang="ja-JP" altLang="en-US" sz="4000" dirty="0"/>
              <a:t>次のスライドから、主な接続語を</a:t>
            </a:r>
            <a:endParaRPr lang="en-US" altLang="ja-JP" sz="4000" dirty="0"/>
          </a:p>
          <a:p>
            <a:pPr marL="0" indent="0">
              <a:buNone/>
            </a:pPr>
            <a:r>
              <a:rPr lang="ja-JP" altLang="en-US" sz="4000" dirty="0"/>
              <a:t>紹介します。</a:t>
            </a:r>
            <a:endParaRPr lang="en-US" altLang="ja-JP" sz="4000" dirty="0"/>
          </a:p>
          <a:p>
            <a:pPr marL="0" indent="0">
              <a:buNone/>
            </a:pPr>
            <a:r>
              <a:rPr lang="ja-JP" altLang="en-US" sz="4000" dirty="0"/>
              <a:t>スライド内容を参考にしながら、</a:t>
            </a:r>
            <a:endParaRPr lang="en-US" altLang="ja-JP" sz="4000" dirty="0"/>
          </a:p>
          <a:p>
            <a:pPr marL="0" indent="0">
              <a:buNone/>
            </a:pPr>
            <a:r>
              <a:rPr lang="ja-JP" altLang="en-US" sz="4000" dirty="0"/>
              <a:t>文脈にふさわしい接続語を正しく</a:t>
            </a:r>
            <a:endParaRPr lang="en-US" altLang="ja-JP" sz="4000" dirty="0"/>
          </a:p>
          <a:p>
            <a:pPr marL="0" indent="0">
              <a:buNone/>
            </a:pPr>
            <a:r>
              <a:rPr lang="ja-JP" altLang="en-US" sz="4000" dirty="0"/>
              <a:t>選べるようにしておきましょう。</a:t>
            </a:r>
            <a:endParaRPr kumimoji="1" lang="en-US" altLang="ja-JP" sz="4000" dirty="0"/>
          </a:p>
          <a:p>
            <a:pPr marL="0" indent="0">
              <a:buNone/>
            </a:pP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555242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10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r" eaLnBrk="0" fontAlgn="base" hangingPunct="0">
              <a:spcBef>
                <a:spcPct val="0"/>
              </a:spcBef>
              <a:spcAft>
                <a:spcPct val="0"/>
              </a:spcAft>
            </a:pP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8" name="タイトル 1"/>
          <p:cNvSpPr>
            <a:spLocks noGrp="1"/>
          </p:cNvSpPr>
          <p:nvPr>
            <p:ph type="title"/>
          </p:nvPr>
        </p:nvSpPr>
        <p:spPr>
          <a:xfrm>
            <a:off x="713873" y="-891480"/>
            <a:ext cx="8980764" cy="404664"/>
          </a:xfrm>
        </p:spPr>
        <p:txBody>
          <a:bodyPr>
            <a:noAutofit/>
          </a:bodyPr>
          <a:lstStyle/>
          <a:p>
            <a:r>
              <a:rPr kumimoji="1" lang="ja-JP" altLang="en-US" sz="2500" dirty="0"/>
              <a:t>第</a:t>
            </a:r>
            <a:r>
              <a:rPr lang="en-US" altLang="ja-JP" sz="2500" dirty="0"/>
              <a:t>3</a:t>
            </a:r>
            <a:r>
              <a:rPr kumimoji="1" lang="ja-JP" altLang="en-US" sz="2500" dirty="0"/>
              <a:t>章</a:t>
            </a:r>
          </a:p>
        </p:txBody>
      </p:sp>
      <p:sp>
        <p:nvSpPr>
          <p:cNvPr id="10" name="コンテンツ プレースホルダー 2"/>
          <p:cNvSpPr>
            <a:spLocks noGrp="1"/>
          </p:cNvSpPr>
          <p:nvPr>
            <p:ph idx="1"/>
          </p:nvPr>
        </p:nvSpPr>
        <p:spPr>
          <a:xfrm>
            <a:off x="4064465" y="5649343"/>
            <a:ext cx="5630172" cy="432065"/>
          </a:xfrm>
        </p:spPr>
        <p:txBody>
          <a:bodyPr>
            <a:normAutofit lnSpcReduction="10000"/>
          </a:bodyPr>
          <a:lstStyle/>
          <a:p>
            <a:pPr marL="0" indent="0">
              <a:buNone/>
            </a:pPr>
            <a:r>
              <a:rPr lang="ja-JP" altLang="en-US" sz="1100" dirty="0"/>
              <a:t>引用・参考：デジタル大辞泉、</a:t>
            </a:r>
            <a:r>
              <a:rPr lang="zh-CN" altLang="en-US" sz="1100" dirty="0"/>
              <a:t>大辞林 第三版</a:t>
            </a:r>
            <a:r>
              <a:rPr lang="ja-JP" altLang="en-US" sz="1100" dirty="0"/>
              <a:t>、ブリタニカ国際大百科事典 小項目事典</a:t>
            </a:r>
            <a:endParaRPr lang="en-US" altLang="ja-JP" sz="1100" dirty="0"/>
          </a:p>
          <a:p>
            <a:pPr marL="0" indent="0">
              <a:buNone/>
            </a:pPr>
            <a:r>
              <a:rPr lang="ja-JP" altLang="en-US" sz="1100" dirty="0"/>
              <a:t>　　　小論文学習塾ポトス　</a:t>
            </a:r>
            <a:r>
              <a:rPr lang="en-US" altLang="ja-JP" sz="1100" dirty="0"/>
              <a:t>https://pothos.blue/setuzokusi.htm</a:t>
            </a:r>
            <a:endParaRPr kumimoji="1" lang="en-US" altLang="ja-JP" sz="1100" dirty="0"/>
          </a:p>
          <a:p>
            <a:pPr marL="0" indent="0">
              <a:buNone/>
            </a:pPr>
            <a:endParaRPr kumimoji="1" lang="en-US" altLang="ja-JP" sz="1100" dirty="0"/>
          </a:p>
          <a:p>
            <a:pPr marL="0" indent="0">
              <a:buNone/>
            </a:pPr>
            <a:endParaRPr kumimoji="1" lang="ja-JP" altLang="en-US" sz="11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51</a:t>
            </a:fld>
            <a:r>
              <a:rPr lang="ja-JP" altLang="en-US" dirty="0"/>
              <a:t>　　　　　　　　　</a:t>
            </a:r>
          </a:p>
        </p:txBody>
      </p:sp>
      <p:graphicFrame>
        <p:nvGraphicFramePr>
          <p:cNvPr id="11" name="表 10"/>
          <p:cNvGraphicFramePr>
            <a:graphicFrameLocks noGrp="1"/>
          </p:cNvGraphicFramePr>
          <p:nvPr/>
        </p:nvGraphicFramePr>
        <p:xfrm>
          <a:off x="487363" y="1772816"/>
          <a:ext cx="8909050" cy="3816212"/>
        </p:xfrm>
        <a:graphic>
          <a:graphicData uri="http://schemas.openxmlformats.org/drawingml/2006/table">
            <a:tbl>
              <a:tblPr firstRow="1" bandRow="1">
                <a:tableStyleId>{00A15C55-8517-42AA-B614-E9B94910E393}</a:tableStyleId>
              </a:tblPr>
              <a:tblGrid>
                <a:gridCol w="775055">
                  <a:extLst>
                    <a:ext uri="{9D8B030D-6E8A-4147-A177-3AD203B41FA5}">
                      <a16:colId xmlns:a16="http://schemas.microsoft.com/office/drawing/2014/main" val="20000"/>
                    </a:ext>
                  </a:extLst>
                </a:gridCol>
                <a:gridCol w="4882851">
                  <a:extLst>
                    <a:ext uri="{9D8B030D-6E8A-4147-A177-3AD203B41FA5}">
                      <a16:colId xmlns:a16="http://schemas.microsoft.com/office/drawing/2014/main" val="20001"/>
                    </a:ext>
                  </a:extLst>
                </a:gridCol>
                <a:gridCol w="3251144">
                  <a:extLst>
                    <a:ext uri="{9D8B030D-6E8A-4147-A177-3AD203B41FA5}">
                      <a16:colId xmlns:a16="http://schemas.microsoft.com/office/drawing/2014/main" val="20002"/>
                    </a:ext>
                  </a:extLst>
                </a:gridCol>
              </a:tblGrid>
              <a:tr h="388420">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631928">
                <a:tc>
                  <a:txBody>
                    <a:bodyPr/>
                    <a:lstStyle/>
                    <a:p>
                      <a:r>
                        <a:rPr kumimoji="1" lang="ja-JP" altLang="en-US" sz="2000" dirty="0">
                          <a:solidFill>
                            <a:schemeClr val="accent2">
                              <a:lumMod val="50000"/>
                            </a:schemeClr>
                          </a:solidFill>
                        </a:rPr>
                        <a:t>順接</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前の事柄が原因・理由となり、後の事柄が結果・結論となることを表す。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私は花粉症</a:t>
                      </a:r>
                      <a:r>
                        <a:rPr kumimoji="1" lang="ja-JP" altLang="en-US" sz="1600" kern="1200" dirty="0">
                          <a:solidFill>
                            <a:srgbClr val="FF0000"/>
                          </a:solidFill>
                          <a:effectLst/>
                        </a:rPr>
                        <a:t>だから</a:t>
                      </a:r>
                      <a:r>
                        <a:rPr kumimoji="1" lang="ja-JP" altLang="en-US" sz="1600" kern="1200" dirty="0">
                          <a:solidFill>
                            <a:schemeClr val="accent2">
                              <a:lumMod val="50000"/>
                            </a:schemeClr>
                          </a:solidFill>
                          <a:effectLst/>
                        </a:rPr>
                        <a:t>毎日マスクをしている</a:t>
                      </a:r>
                      <a:r>
                        <a:rPr kumimoji="1" lang="ja-JP" altLang="en-US" sz="1400" kern="1200" dirty="0">
                          <a:solidFill>
                            <a:schemeClr val="accent2">
                              <a:lumMod val="50000"/>
                            </a:schemeClr>
                          </a:solidFill>
                          <a:effectLst/>
                        </a:rPr>
                        <a:t>。</a:t>
                      </a:r>
                      <a:endParaRPr kumimoji="1" lang="ja-JP" altLang="en-US" sz="14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だから</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それで</a:t>
                      </a:r>
                      <a:r>
                        <a:rPr kumimoji="1" lang="ja-JP" altLang="en-US" sz="2000" kern="1200" dirty="0">
                          <a:solidFill>
                            <a:schemeClr val="accent2">
                              <a:lumMod val="50000"/>
                            </a:schemeClr>
                          </a:solidFill>
                          <a:effectLst/>
                        </a:rPr>
                        <a:t>、ゆえに、</a:t>
                      </a:r>
                      <a:r>
                        <a:rPr kumimoji="1" lang="ja-JP" altLang="en-US" sz="2000" u="none" strike="noStrike" kern="1200" dirty="0">
                          <a:solidFill>
                            <a:schemeClr val="accent2">
                              <a:lumMod val="50000"/>
                            </a:schemeClr>
                          </a:solidFill>
                          <a:effectLst/>
                        </a:rPr>
                        <a:t>そのため</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そこで</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したがって、すると、</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795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latin typeface="+mn-lt"/>
                          <a:ea typeface="+mn-ea"/>
                          <a:cs typeface="+mn-cs"/>
                        </a:rPr>
                        <a:t>逆接</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前の事柄から予想される結果とは</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逆の結果になることを示す。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春になった</a:t>
                      </a:r>
                      <a:r>
                        <a:rPr kumimoji="1" lang="ja-JP" altLang="en-US" sz="1600" kern="1200" dirty="0">
                          <a:solidFill>
                            <a:srgbClr val="FF0000"/>
                          </a:solidFill>
                          <a:effectLst/>
                        </a:rPr>
                        <a:t>とはいうものの</a:t>
                      </a:r>
                      <a:r>
                        <a:rPr kumimoji="1" lang="ja-JP" altLang="en-US" sz="1600" kern="1200" dirty="0">
                          <a:solidFill>
                            <a:schemeClr val="accent2">
                              <a:lumMod val="50000"/>
                            </a:schemeClr>
                          </a:solidFill>
                          <a:effectLst/>
                        </a:rPr>
                        <a:t>、寒い日が続いている。</a:t>
                      </a:r>
                      <a:endParaRPr kumimoji="1" lang="ja-JP" altLang="en-US" sz="16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しかし、が、けれども</a:t>
                      </a:r>
                      <a:r>
                        <a:rPr kumimoji="1" lang="ja-JP" altLang="en-US" sz="2000" kern="1200" dirty="0">
                          <a:solidFill>
                            <a:schemeClr val="accent2">
                              <a:lumMod val="50000"/>
                            </a:schemeClr>
                          </a:solidFill>
                          <a:effectLst/>
                        </a:rPr>
                        <a:t>、</a:t>
                      </a:r>
                      <a:br>
                        <a:rPr kumimoji="1" lang="en-US" altLang="ja-JP" sz="2000" kern="1200" dirty="0">
                          <a:solidFill>
                            <a:schemeClr val="accent2">
                              <a:lumMod val="50000"/>
                            </a:schemeClr>
                          </a:solidFill>
                          <a:effectLst/>
                        </a:rPr>
                      </a:br>
                      <a:r>
                        <a:rPr kumimoji="1" lang="ja-JP" altLang="en-US" sz="2000" u="none" strike="noStrike" kern="1200" dirty="0">
                          <a:solidFill>
                            <a:schemeClr val="accent2">
                              <a:lumMod val="50000"/>
                            </a:schemeClr>
                          </a:solidFill>
                          <a:effectLst/>
                        </a:rPr>
                        <a:t>ところが</a:t>
                      </a:r>
                      <a:r>
                        <a:rPr kumimoji="1" lang="ja-JP" altLang="en-US" sz="2000" kern="1200" dirty="0">
                          <a:solidFill>
                            <a:schemeClr val="accent2">
                              <a:lumMod val="50000"/>
                            </a:schemeClr>
                          </a:solidFill>
                          <a:effectLst/>
                        </a:rPr>
                        <a:t>、とはいえ、</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にもかかわらず、</a:t>
                      </a:r>
                      <a:endParaRPr kumimoji="1" lang="en-US" altLang="ja-JP" sz="2000" u="none" strike="noStrike"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とはいうものの、</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bl>
          </a:graphicData>
        </a:graphic>
      </p:graphicFrame>
      <p:sp>
        <p:nvSpPr>
          <p:cNvPr id="12" name="コンテンツ プレースホルダー 2"/>
          <p:cNvSpPr txBox="1">
            <a:spLocks/>
          </p:cNvSpPr>
          <p:nvPr/>
        </p:nvSpPr>
        <p:spPr>
          <a:xfrm>
            <a:off x="508110" y="1196975"/>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b="1" dirty="0">
                <a:solidFill>
                  <a:srgbClr val="FF0000"/>
                </a:solidFill>
              </a:rPr>
              <a:t>接続語一覧表１</a:t>
            </a:r>
            <a:endParaRPr lang="en-US" altLang="ja-JP" b="1" dirty="0">
              <a:solidFill>
                <a:srgbClr val="FF0000"/>
              </a:solidFill>
            </a:endParaRP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13"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157759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noGrp="1"/>
          </p:cNvSpPr>
          <p:nvPr>
            <p:ph type="title"/>
          </p:nvPr>
        </p:nvSpPr>
        <p:spPr>
          <a:xfrm>
            <a:off x="520534" y="-1179512"/>
            <a:ext cx="8980764" cy="404664"/>
          </a:xfrm>
        </p:spPr>
        <p:txBody>
          <a:bodyPr>
            <a:noAutofit/>
          </a:bodyPr>
          <a:lstStyle/>
          <a:p>
            <a:r>
              <a:rPr kumimoji="1" lang="ja-JP" altLang="en-US" sz="2500" dirty="0"/>
              <a:t>第</a:t>
            </a:r>
            <a:r>
              <a:rPr lang="en-US" altLang="ja-JP" sz="2500" dirty="0"/>
              <a:t>3</a:t>
            </a:r>
            <a:r>
              <a:rPr kumimoji="1" lang="ja-JP" altLang="en-US" sz="2500" dirty="0"/>
              <a:t>章</a:t>
            </a: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graphicFrame>
        <p:nvGraphicFramePr>
          <p:cNvPr id="11" name="表 10"/>
          <p:cNvGraphicFramePr>
            <a:graphicFrameLocks noGrp="1"/>
          </p:cNvGraphicFramePr>
          <p:nvPr/>
        </p:nvGraphicFramePr>
        <p:xfrm>
          <a:off x="493884" y="1379810"/>
          <a:ext cx="8903268" cy="4752305"/>
        </p:xfrm>
        <a:graphic>
          <a:graphicData uri="http://schemas.openxmlformats.org/drawingml/2006/table">
            <a:tbl>
              <a:tblPr firstRow="1" bandRow="1">
                <a:tableStyleId>{00A15C55-8517-42AA-B614-E9B94910E393}</a:tableStyleId>
              </a:tblPr>
              <a:tblGrid>
                <a:gridCol w="791352">
                  <a:extLst>
                    <a:ext uri="{9D8B030D-6E8A-4147-A177-3AD203B41FA5}">
                      <a16:colId xmlns:a16="http://schemas.microsoft.com/office/drawing/2014/main" val="20000"/>
                    </a:ext>
                  </a:extLst>
                </a:gridCol>
                <a:gridCol w="4985517">
                  <a:extLst>
                    <a:ext uri="{9D8B030D-6E8A-4147-A177-3AD203B41FA5}">
                      <a16:colId xmlns:a16="http://schemas.microsoft.com/office/drawing/2014/main" val="20001"/>
                    </a:ext>
                  </a:extLst>
                </a:gridCol>
                <a:gridCol w="3126399">
                  <a:extLst>
                    <a:ext uri="{9D8B030D-6E8A-4147-A177-3AD203B41FA5}">
                      <a16:colId xmlns:a16="http://schemas.microsoft.com/office/drawing/2014/main" val="20002"/>
                    </a:ext>
                  </a:extLst>
                </a:gridCol>
              </a:tblGrid>
              <a:tr h="431825">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675220">
                <a:tc>
                  <a:txBody>
                    <a:bodyPr/>
                    <a:lstStyle/>
                    <a:p>
                      <a:r>
                        <a:rPr kumimoji="1" lang="ja-JP" altLang="en-US" sz="2000" dirty="0">
                          <a:solidFill>
                            <a:schemeClr val="accent2">
                              <a:lumMod val="50000"/>
                            </a:schemeClr>
                          </a:solidFill>
                        </a:rPr>
                        <a:t>添加</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前の事柄に後の事柄を付け加える。</a:t>
                      </a:r>
                    </a:p>
                    <a:p>
                      <a:endParaRPr kumimoji="1" lang="en-US" altLang="ja-JP" sz="1800" dirty="0">
                        <a:solidFill>
                          <a:schemeClr val="accent2">
                            <a:lumMod val="50000"/>
                          </a:schemeClr>
                        </a:solidFill>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accent2">
                              <a:lumMod val="50000"/>
                            </a:schemeClr>
                          </a:solidFill>
                        </a:rPr>
                        <a:t>私の飼っているウサギはかわいい。</a:t>
                      </a:r>
                      <a:r>
                        <a:rPr kumimoji="1" lang="ja-JP" altLang="en-US" sz="1600" dirty="0">
                          <a:solidFill>
                            <a:srgbClr val="FF0000"/>
                          </a:solidFill>
                        </a:rPr>
                        <a:t>そればかりでなく</a:t>
                      </a:r>
                      <a:r>
                        <a:rPr kumimoji="1" lang="ja-JP" altLang="en-US" sz="1600" dirty="0">
                          <a:solidFill>
                            <a:schemeClr val="accent2">
                              <a:lumMod val="50000"/>
                            </a:schemeClr>
                          </a:solidFill>
                        </a:rPr>
                        <a:t>賢い。</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そして</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それにしても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それから</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しかも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そのうえ</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それどころか、そればかりでなく</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428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並列</a:t>
                      </a:r>
                      <a:endParaRPr kumimoji="1" lang="en-US" altLang="ja-JP" sz="20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前の事柄に後の事柄を並べる。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accent2">
                              <a:lumMod val="50000"/>
                            </a:schemeClr>
                          </a:solidFill>
                          <a:effectLst/>
                        </a:rPr>
                        <a:t>【</a:t>
                      </a:r>
                      <a:r>
                        <a:rPr kumimoji="1" lang="ja-JP" altLang="en-US" sz="1600" kern="1200" dirty="0">
                          <a:solidFill>
                            <a:schemeClr val="accent2">
                              <a:lumMod val="50000"/>
                            </a:schemeClr>
                          </a:solidFill>
                          <a:effectLst/>
                        </a:rPr>
                        <a:t>例文</a:t>
                      </a:r>
                      <a:r>
                        <a:rPr kumimoji="1" lang="en-US" altLang="ja-JP" sz="1600" kern="1200" dirty="0">
                          <a:solidFill>
                            <a:schemeClr val="accent2">
                              <a:lumMod val="50000"/>
                            </a:schemeClr>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accent2">
                              <a:lumMod val="50000"/>
                            </a:schemeClr>
                          </a:solidFill>
                          <a:effectLst/>
                        </a:rPr>
                        <a:t>あの映画は笑えて、</a:t>
                      </a:r>
                      <a:r>
                        <a:rPr kumimoji="1" lang="ja-JP" altLang="en-US" sz="1600" kern="1200" dirty="0">
                          <a:solidFill>
                            <a:srgbClr val="FF0000"/>
                          </a:solidFill>
                          <a:effectLst/>
                        </a:rPr>
                        <a:t>かつ</a:t>
                      </a:r>
                      <a:r>
                        <a:rPr kumimoji="1" lang="ja-JP" altLang="en-US" sz="1600" kern="1200" dirty="0">
                          <a:solidFill>
                            <a:schemeClr val="accent2">
                              <a:lumMod val="50000"/>
                            </a:schemeClr>
                          </a:solidFill>
                          <a:effectLst/>
                        </a:rPr>
                        <a:t>、泣けるストーリーだ。</a:t>
                      </a:r>
                      <a:endParaRPr kumimoji="1" lang="ja-JP" altLang="en-US" sz="1600"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また</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および</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かつ</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ならびに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同じく</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1216276">
                <a:tc>
                  <a:txBody>
                    <a:bodyPr/>
                    <a:lstStyle/>
                    <a:p>
                      <a:r>
                        <a:rPr kumimoji="1" lang="ja-JP" altLang="en-US" sz="2000" dirty="0">
                          <a:solidFill>
                            <a:schemeClr val="accent2">
                              <a:lumMod val="50000"/>
                            </a:schemeClr>
                          </a:solidFill>
                        </a:rPr>
                        <a:t>対比</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前の事柄と後の事柄を比べる。</a:t>
                      </a:r>
                      <a:endParaRPr kumimoji="1" lang="en-US" altLang="ja-JP" sz="2000" kern="1200" dirty="0">
                        <a:solidFill>
                          <a:schemeClr val="accent2">
                            <a:lumMod val="50000"/>
                          </a:schemeClr>
                        </a:solidFill>
                        <a:effectLst/>
                      </a:endParaRPr>
                    </a:p>
                    <a:p>
                      <a:endParaRPr kumimoji="1" lang="en-US" altLang="ja-JP" sz="2000" dirty="0">
                        <a:solidFill>
                          <a:schemeClr val="accent2">
                            <a:lumMod val="50000"/>
                          </a:schemeClr>
                        </a:solidFill>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accent2">
                              <a:lumMod val="50000"/>
                            </a:schemeClr>
                          </a:solidFill>
                        </a:rPr>
                        <a:t>姉は慎重な性格だ。</a:t>
                      </a:r>
                      <a:r>
                        <a:rPr kumimoji="1" lang="ja-JP" altLang="en-US" sz="1600" dirty="0">
                          <a:solidFill>
                            <a:srgbClr val="FF0000"/>
                          </a:solidFill>
                        </a:rPr>
                        <a:t>一方、</a:t>
                      </a:r>
                      <a:r>
                        <a:rPr kumimoji="1" lang="ja-JP" altLang="en-US" sz="1600" dirty="0">
                          <a:solidFill>
                            <a:schemeClr val="tx2"/>
                          </a:solidFill>
                        </a:rPr>
                        <a:t>妹は大胆な性格だ。</a:t>
                      </a:r>
                      <a:endParaRPr kumimoji="1" lang="en-US" altLang="ja-JP" sz="1600" dirty="0">
                        <a:solidFill>
                          <a:schemeClr val="tx2"/>
                        </a:solidFill>
                      </a:endParaRPr>
                    </a:p>
                  </a:txBody>
                  <a:tcPr marL="99044" marR="99044"/>
                </a:tc>
                <a:tc>
                  <a:txBody>
                    <a:bodyPr/>
                    <a:lstStyle/>
                    <a:p>
                      <a:r>
                        <a:rPr kumimoji="1" lang="ja-JP" altLang="en-US" sz="2000" u="none" strike="noStrike" kern="1200" dirty="0">
                          <a:solidFill>
                            <a:schemeClr val="accent2">
                              <a:lumMod val="50000"/>
                            </a:schemeClr>
                          </a:solidFill>
                          <a:effectLst/>
                        </a:rPr>
                        <a:t>一方</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他方</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反対に</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504825" y="875754"/>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0000"/>
                </a:solidFill>
                <a:effectLst/>
                <a:uLnTx/>
                <a:uFillTx/>
                <a:latin typeface="メイリオ"/>
                <a:ea typeface="メイリオ"/>
                <a:cs typeface="+mn-cs"/>
              </a:rPr>
              <a:t>接続語一覧表２</a:t>
            </a:r>
            <a:endParaRPr kumimoji="1" lang="en-US" altLang="ja-JP" sz="3200" b="1" i="0" u="none" strike="noStrike" kern="1200" cap="none" spc="0" normalizeH="0" baseline="0" noProof="0" dirty="0">
              <a:ln>
                <a:noFill/>
              </a:ln>
              <a:solidFill>
                <a:srgbClr val="FF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8006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graphicFrame>
        <p:nvGraphicFramePr>
          <p:cNvPr id="13" name="表 12"/>
          <p:cNvGraphicFramePr>
            <a:graphicFrameLocks noGrp="1"/>
          </p:cNvGraphicFramePr>
          <p:nvPr/>
        </p:nvGraphicFramePr>
        <p:xfrm>
          <a:off x="470142" y="1325620"/>
          <a:ext cx="8889901" cy="4911692"/>
        </p:xfrm>
        <a:graphic>
          <a:graphicData uri="http://schemas.openxmlformats.org/drawingml/2006/table">
            <a:tbl>
              <a:tblPr firstRow="1" bandRow="1">
                <a:tableStyleId>{00A15C55-8517-42AA-B614-E9B94910E393}</a:tableStyleId>
              </a:tblPr>
              <a:tblGrid>
                <a:gridCol w="814908">
                  <a:extLst>
                    <a:ext uri="{9D8B030D-6E8A-4147-A177-3AD203B41FA5}">
                      <a16:colId xmlns:a16="http://schemas.microsoft.com/office/drawing/2014/main" val="20000"/>
                    </a:ext>
                  </a:extLst>
                </a:gridCol>
                <a:gridCol w="4593115">
                  <a:extLst>
                    <a:ext uri="{9D8B030D-6E8A-4147-A177-3AD203B41FA5}">
                      <a16:colId xmlns:a16="http://schemas.microsoft.com/office/drawing/2014/main" val="20001"/>
                    </a:ext>
                  </a:extLst>
                </a:gridCol>
                <a:gridCol w="3481878">
                  <a:extLst>
                    <a:ext uri="{9D8B030D-6E8A-4147-A177-3AD203B41FA5}">
                      <a16:colId xmlns:a16="http://schemas.microsoft.com/office/drawing/2014/main" val="20002"/>
                    </a:ext>
                  </a:extLst>
                </a:gridCol>
              </a:tblGrid>
              <a:tr h="328323">
                <a:tc>
                  <a:txBody>
                    <a:bodyPr/>
                    <a:lstStyle/>
                    <a:p>
                      <a:r>
                        <a:rPr kumimoji="1" lang="ja-JP" altLang="en-US" dirty="0"/>
                        <a:t>種類</a:t>
                      </a:r>
                    </a:p>
                  </a:txBody>
                  <a:tcPr marL="99044" marR="99044"/>
                </a:tc>
                <a:tc>
                  <a:txBody>
                    <a:bodyPr/>
                    <a:lstStyle/>
                    <a:p>
                      <a:r>
                        <a:rPr kumimoji="1" lang="ja-JP" altLang="en-US" dirty="0"/>
                        <a:t>意味</a:t>
                      </a:r>
                    </a:p>
                  </a:txBody>
                  <a:tcPr marL="99044" marR="99044"/>
                </a:tc>
                <a:tc>
                  <a:txBody>
                    <a:bodyPr/>
                    <a:lstStyle/>
                    <a:p>
                      <a:r>
                        <a:rPr kumimoji="1" lang="ja-JP" altLang="en-US" dirty="0"/>
                        <a:t>接続語（一部）</a:t>
                      </a:r>
                      <a:endParaRPr kumimoji="1" lang="en-US" altLang="ja-JP" dirty="0"/>
                    </a:p>
                  </a:txBody>
                  <a:tcPr marL="99044" marR="99044"/>
                </a:tc>
                <a:extLst>
                  <a:ext uri="{0D108BD9-81ED-4DB2-BD59-A6C34878D82A}">
                    <a16:rowId xmlns:a16="http://schemas.microsoft.com/office/drawing/2014/main" val="10000"/>
                  </a:ext>
                </a:extLst>
              </a:tr>
              <a:tr h="1436972">
                <a:tc>
                  <a:txBody>
                    <a:bodyPr/>
                    <a:lstStyle/>
                    <a:p>
                      <a:r>
                        <a:rPr kumimoji="1" lang="ja-JP" altLang="en-US" sz="2000" dirty="0">
                          <a:solidFill>
                            <a:schemeClr val="accent2">
                              <a:lumMod val="50000"/>
                            </a:schemeClr>
                          </a:solidFill>
                        </a:rPr>
                        <a:t>選択</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前の事柄と後の事柄を選択する。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600" dirty="0">
                          <a:solidFill>
                            <a:schemeClr val="accent2">
                              <a:lumMod val="50000"/>
                            </a:schemeClr>
                          </a:solidFill>
                        </a:rPr>
                        <a:t>【</a:t>
                      </a:r>
                      <a:r>
                        <a:rPr kumimoji="1" lang="ja-JP" altLang="en-US" sz="1600" dirty="0">
                          <a:solidFill>
                            <a:schemeClr val="accent2">
                              <a:lumMod val="50000"/>
                            </a:schemeClr>
                          </a:solidFill>
                        </a:rPr>
                        <a:t>例文</a:t>
                      </a:r>
                      <a:r>
                        <a:rPr kumimoji="1" lang="en-US" altLang="ja-JP" sz="1600" dirty="0">
                          <a:solidFill>
                            <a:schemeClr val="accent2">
                              <a:lumMod val="50000"/>
                            </a:schemeClr>
                          </a:solidFill>
                        </a:rPr>
                        <a:t>】</a:t>
                      </a:r>
                    </a:p>
                    <a:p>
                      <a:r>
                        <a:rPr kumimoji="1" lang="ja-JP" altLang="en-US" sz="1600" dirty="0">
                          <a:solidFill>
                            <a:schemeClr val="tx2"/>
                          </a:solidFill>
                        </a:rPr>
                        <a:t>朝ご飯にはトースト</a:t>
                      </a:r>
                      <a:r>
                        <a:rPr kumimoji="1" lang="ja-JP" altLang="en-US" sz="1600" dirty="0">
                          <a:solidFill>
                            <a:srgbClr val="FF0000"/>
                          </a:solidFill>
                        </a:rPr>
                        <a:t>もしくは</a:t>
                      </a:r>
                      <a:r>
                        <a:rPr kumimoji="1" lang="ja-JP" altLang="en-US" sz="1600" dirty="0">
                          <a:solidFill>
                            <a:schemeClr val="tx2"/>
                          </a:solidFill>
                        </a:rPr>
                        <a:t>シリアルを食べる。</a:t>
                      </a:r>
                      <a:endParaRPr kumimoji="1" lang="en-US" altLang="ja-JP" sz="1600" dirty="0">
                        <a:solidFill>
                          <a:schemeClr val="tx2"/>
                        </a:solidFill>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または</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それとも</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あるいは</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もしくは</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858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説明</a:t>
                      </a:r>
                      <a:endParaRPr kumimoji="1" lang="en-US" altLang="ja-JP" sz="20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 ・</a:t>
                      </a:r>
                      <a:endParaRPr kumimoji="1" lang="en-US" altLang="ja-JP" sz="20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理由</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前の内容についての説明を述べる。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kern="1200" dirty="0">
                          <a:solidFill>
                            <a:schemeClr val="accent2">
                              <a:lumMod val="50000"/>
                            </a:schemeClr>
                          </a:solidFill>
                          <a:effectLst/>
                        </a:rPr>
                        <a:t>私はカラオケにはいかない。</a:t>
                      </a:r>
                      <a:r>
                        <a:rPr kumimoji="1" lang="ja-JP" altLang="en-US" sz="1600" kern="1200" dirty="0">
                          <a:solidFill>
                            <a:srgbClr val="FF0000"/>
                          </a:solidFill>
                          <a:effectLst/>
                        </a:rPr>
                        <a:t>なぜなら</a:t>
                      </a:r>
                      <a:br>
                        <a:rPr kumimoji="1" lang="en-US" altLang="ja-JP" sz="1600" kern="1200" dirty="0">
                          <a:solidFill>
                            <a:schemeClr val="accent2">
                              <a:lumMod val="50000"/>
                            </a:schemeClr>
                          </a:solidFill>
                          <a:effectLst/>
                        </a:rPr>
                      </a:br>
                      <a:r>
                        <a:rPr kumimoji="1" lang="ja-JP" altLang="en-US" sz="1600" kern="1200" dirty="0">
                          <a:solidFill>
                            <a:schemeClr val="accent2">
                              <a:lumMod val="50000"/>
                            </a:schemeClr>
                          </a:solidFill>
                          <a:effectLst/>
                        </a:rPr>
                        <a:t>音痴だからだ。</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1800" u="none" strike="noStrike" kern="1200" dirty="0">
                          <a:solidFill>
                            <a:schemeClr val="accent2">
                              <a:lumMod val="50000"/>
                            </a:schemeClr>
                          </a:solidFill>
                          <a:effectLst/>
                        </a:rPr>
                        <a:t>なぜなら</a:t>
                      </a:r>
                      <a:r>
                        <a:rPr kumimoji="1" lang="ja-JP" altLang="en-US" sz="1800" kern="1200" dirty="0">
                          <a:solidFill>
                            <a:schemeClr val="accent2">
                              <a:lumMod val="50000"/>
                            </a:schemeClr>
                          </a:solidFill>
                          <a:effectLst/>
                        </a:rPr>
                        <a:t>、</a:t>
                      </a:r>
                      <a:r>
                        <a:rPr kumimoji="1" lang="ja-JP" altLang="en-US" sz="1800" u="none" strike="noStrike" kern="1200" dirty="0">
                          <a:solidFill>
                            <a:schemeClr val="accent2">
                              <a:lumMod val="50000"/>
                            </a:schemeClr>
                          </a:solidFill>
                          <a:effectLst/>
                        </a:rPr>
                        <a:t>というのは</a:t>
                      </a:r>
                      <a:endParaRPr kumimoji="1" lang="ja-JP" altLang="en-US"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8589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accent2">
                              <a:lumMod val="50000"/>
                            </a:schemeClr>
                          </a:solidFill>
                        </a:rPr>
                        <a:t>補足</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前の内容について補足したり、</a:t>
                      </a:r>
                      <a:br>
                        <a:rPr kumimoji="1" lang="en-US" altLang="ja-JP" sz="2000" kern="1200" dirty="0">
                          <a:solidFill>
                            <a:schemeClr val="accent2">
                              <a:lumMod val="50000"/>
                            </a:schemeClr>
                          </a:solidFill>
                          <a:effectLst/>
                        </a:rPr>
                      </a:br>
                      <a:r>
                        <a:rPr kumimoji="1" lang="ja-JP" altLang="en-US" sz="2000" kern="1200" dirty="0">
                          <a:solidFill>
                            <a:schemeClr val="accent2">
                              <a:lumMod val="50000"/>
                            </a:schemeClr>
                          </a:solidFill>
                          <a:effectLst/>
                        </a:rPr>
                        <a:t>条件をつけ加えたりする。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私はマンガを読むのが好きだ。</a:t>
                      </a:r>
                      <a:r>
                        <a:rPr kumimoji="1" lang="ja-JP" altLang="en-US" sz="1600" dirty="0">
                          <a:solidFill>
                            <a:srgbClr val="FF0000"/>
                          </a:solidFill>
                        </a:rPr>
                        <a:t>ちなみに</a:t>
                      </a:r>
                      <a:r>
                        <a:rPr kumimoji="1" lang="ja-JP" altLang="en-US" sz="1600" dirty="0">
                          <a:solidFill>
                            <a:schemeClr val="accent2">
                              <a:lumMod val="50000"/>
                            </a:schemeClr>
                          </a:solidFill>
                        </a:rPr>
                        <a:t>アニメを見るのも好きだ。</a:t>
                      </a:r>
                      <a:endParaRPr kumimoji="1" lang="en-US" altLang="ja-JP"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なお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ただし</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ただ</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もっとも</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ちなみに</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そもそも</a:t>
                      </a:r>
                      <a:r>
                        <a:rPr kumimoji="1" lang="ja-JP" altLang="en-US" sz="2000" kern="1200" dirty="0">
                          <a:solidFill>
                            <a:schemeClr val="accent2">
                              <a:lumMod val="50000"/>
                            </a:schemeClr>
                          </a:solidFill>
                          <a:effectLst/>
                        </a:rPr>
                        <a:t>、実は、</a:t>
                      </a:r>
                      <a:r>
                        <a:rPr kumimoji="1" lang="ja-JP" altLang="en-US" sz="2000" u="none" strike="noStrike" kern="1200" dirty="0">
                          <a:solidFill>
                            <a:schemeClr val="accent2">
                              <a:lumMod val="50000"/>
                            </a:schemeClr>
                          </a:solidFill>
                          <a:effectLst/>
                        </a:rPr>
                        <a:t>そのかわり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じつのところ</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txBox="1">
            <a:spLocks/>
          </p:cNvSpPr>
          <p:nvPr/>
        </p:nvSpPr>
        <p:spPr>
          <a:xfrm>
            <a:off x="502730" y="798558"/>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0000"/>
                </a:solidFill>
                <a:effectLst/>
                <a:uLnTx/>
                <a:uFillTx/>
                <a:latin typeface="メイリオ"/>
                <a:ea typeface="メイリオ"/>
                <a:cs typeface="+mn-cs"/>
              </a:rPr>
              <a:t>接続語一覧表</a:t>
            </a:r>
            <a:r>
              <a:rPr kumimoji="1" lang="en-US" altLang="ja-JP" sz="3200" b="1" i="0" u="none" strike="noStrike" kern="1200" cap="none" spc="0" normalizeH="0" baseline="0" noProof="0" dirty="0">
                <a:ln>
                  <a:noFill/>
                </a:ln>
                <a:solidFill>
                  <a:srgbClr val="FF0000"/>
                </a:solidFill>
                <a:effectLst/>
                <a:uLnTx/>
                <a:uFillTx/>
                <a:latin typeface="メイリオ"/>
                <a:ea typeface="メイリオ"/>
                <a:cs typeface="+mn-cs"/>
              </a:rPr>
              <a:t>3</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60472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graphicFrame>
        <p:nvGraphicFramePr>
          <p:cNvPr id="11" name="表 10"/>
          <p:cNvGraphicFramePr>
            <a:graphicFrameLocks noGrp="1"/>
          </p:cNvGraphicFramePr>
          <p:nvPr/>
        </p:nvGraphicFramePr>
        <p:xfrm>
          <a:off x="570600" y="1353135"/>
          <a:ext cx="8864125" cy="4884177"/>
        </p:xfrm>
        <a:graphic>
          <a:graphicData uri="http://schemas.openxmlformats.org/drawingml/2006/table">
            <a:tbl>
              <a:tblPr firstRow="1" bandRow="1">
                <a:tableStyleId>{00A15C55-8517-42AA-B614-E9B94910E393}</a:tableStyleId>
              </a:tblPr>
              <a:tblGrid>
                <a:gridCol w="1296491">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3175146">
                  <a:extLst>
                    <a:ext uri="{9D8B030D-6E8A-4147-A177-3AD203B41FA5}">
                      <a16:colId xmlns:a16="http://schemas.microsoft.com/office/drawing/2014/main" val="20002"/>
                    </a:ext>
                  </a:extLst>
                </a:gridCol>
              </a:tblGrid>
              <a:tr h="288032">
                <a:tc>
                  <a:txBody>
                    <a:bodyPr/>
                    <a:lstStyle/>
                    <a:p>
                      <a:r>
                        <a:rPr kumimoji="1" lang="ja-JP" altLang="en-US" dirty="0"/>
                        <a:t>種類</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dirty="0"/>
                        <a:t>意味</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dirty="0"/>
                        <a:t>接続語</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0"/>
                  </a:ext>
                </a:extLst>
              </a:tr>
              <a:tr h="1578233">
                <a:tc>
                  <a:txBody>
                    <a:bodyPr/>
                    <a:lstStyle/>
                    <a:p>
                      <a:r>
                        <a:rPr kumimoji="1" lang="ja-JP" altLang="en-US" sz="2000" dirty="0">
                          <a:solidFill>
                            <a:schemeClr val="accent2">
                              <a:lumMod val="50000"/>
                            </a:schemeClr>
                          </a:solidFill>
                        </a:rPr>
                        <a:t>言い換え</a:t>
                      </a:r>
                      <a:endParaRPr kumimoji="1" lang="en-US" altLang="ja-JP"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前の内容について詳しく説明したり、</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言い換えたりする</a:t>
                      </a:r>
                      <a:r>
                        <a:rPr kumimoji="1" lang="ja-JP" altLang="en-US" sz="1800" kern="1200" dirty="0">
                          <a:solidFill>
                            <a:schemeClr val="accent2">
                              <a:lumMod val="50000"/>
                            </a:schemeClr>
                          </a:solidFill>
                          <a:effectLst/>
                        </a:rPr>
                        <a:t>。</a:t>
                      </a:r>
                      <a:endParaRPr kumimoji="1" lang="en-US" altLang="ja-JP" sz="1800" kern="1200" dirty="0">
                        <a:solidFill>
                          <a:schemeClr val="accent2">
                            <a:lumMod val="50000"/>
                          </a:schemeClr>
                        </a:solidFill>
                        <a:effectLst/>
                      </a:endParaRPr>
                    </a:p>
                    <a:p>
                      <a:endParaRPr kumimoji="1" lang="en-US" altLang="ja-JP" sz="1400" dirty="0">
                        <a:solidFill>
                          <a:schemeClr val="accent2">
                            <a:lumMod val="50000"/>
                          </a:schemeClr>
                        </a:solidFill>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大阪は彼が生まれ育った場所、</a:t>
                      </a:r>
                      <a:r>
                        <a:rPr kumimoji="1" lang="ja-JP" altLang="en-US" sz="1600" dirty="0">
                          <a:solidFill>
                            <a:srgbClr val="FF0000"/>
                          </a:solidFill>
                        </a:rPr>
                        <a:t>つまり</a:t>
                      </a:r>
                      <a:r>
                        <a:rPr kumimoji="1" lang="ja-JP" altLang="en-US" sz="1600" dirty="0">
                          <a:solidFill>
                            <a:schemeClr val="accent2">
                              <a:lumMod val="50000"/>
                            </a:schemeClr>
                          </a:solidFill>
                        </a:rPr>
                        <a:t>出身地だ</a:t>
                      </a:r>
                      <a:r>
                        <a:rPr kumimoji="1" lang="ja-JP" altLang="en-US" sz="1800" dirty="0">
                          <a:solidFill>
                            <a:schemeClr val="accent2">
                              <a:lumMod val="50000"/>
                            </a:schemeClr>
                          </a:solidFill>
                        </a:rPr>
                        <a:t>。</a:t>
                      </a:r>
                      <a:endParaRPr kumimoji="1" lang="ja-JP" altLang="en-US" sz="18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つまり</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すなわち</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dirty="0">
                          <a:solidFill>
                            <a:schemeClr val="accent2">
                              <a:lumMod val="50000"/>
                            </a:schemeClr>
                          </a:solidFill>
                          <a:effectLst/>
                        </a:rPr>
                        <a:t>要するに</a:t>
                      </a:r>
                      <a:endParaRPr kumimoji="1" lang="ja-JP" altLang="en-US" sz="2000" b="1" kern="1200" dirty="0">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1"/>
                  </a:ext>
                </a:extLst>
              </a:tr>
              <a:tr h="1439937">
                <a:tc>
                  <a:txBody>
                    <a:bodyPr/>
                    <a:lstStyle/>
                    <a:p>
                      <a:r>
                        <a:rPr kumimoji="1" lang="ja-JP" altLang="en-US" sz="2000" dirty="0">
                          <a:solidFill>
                            <a:schemeClr val="accent2">
                              <a:lumMod val="50000"/>
                            </a:schemeClr>
                          </a:solidFill>
                        </a:rPr>
                        <a:t>例示</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前の内容について例を示す。</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私の趣味はスポーツ観戦だ。</a:t>
                      </a:r>
                      <a:r>
                        <a:rPr kumimoji="1" lang="ja-JP" altLang="en-US" sz="1600" dirty="0">
                          <a:solidFill>
                            <a:srgbClr val="FF0000"/>
                          </a:solidFill>
                        </a:rPr>
                        <a:t>とりわけ</a:t>
                      </a:r>
                      <a:r>
                        <a:rPr kumimoji="1" lang="ja-JP" altLang="en-US" sz="1600" dirty="0">
                          <a:solidFill>
                            <a:schemeClr val="accent2">
                              <a:lumMod val="50000"/>
                            </a:schemeClr>
                          </a:solidFill>
                        </a:rPr>
                        <a:t>ラグビーが好きだ。</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例えば</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いわば</a:t>
                      </a:r>
                      <a:r>
                        <a:rPr kumimoji="1" lang="ja-JP" altLang="en-US" sz="2000" kern="1200" dirty="0">
                          <a:solidFill>
                            <a:schemeClr val="accent2">
                              <a:lumMod val="50000"/>
                            </a:schemeClr>
                          </a:solidFill>
                          <a:effectLst/>
                        </a:rPr>
                        <a:t>、</a:t>
                      </a:r>
                      <a:endParaRPr kumimoji="1" lang="en-US" altLang="ja-JP" sz="2000" kern="1200" dirty="0">
                        <a:solidFill>
                          <a:schemeClr val="accent2">
                            <a:lumMod val="50000"/>
                          </a:schemeClr>
                        </a:solidFill>
                        <a:effectLst/>
                      </a:endParaRPr>
                    </a:p>
                    <a:p>
                      <a:r>
                        <a:rPr kumimoji="1" lang="ja-JP" altLang="en-US" sz="2000" u="none" strike="noStrike" kern="1200" dirty="0">
                          <a:solidFill>
                            <a:schemeClr val="accent2">
                              <a:lumMod val="50000"/>
                            </a:schemeClr>
                          </a:solidFill>
                          <a:effectLst/>
                        </a:rPr>
                        <a:t>とりわけ</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2"/>
                  </a:ext>
                </a:extLst>
              </a:tr>
              <a:tr h="691537">
                <a:tc>
                  <a:txBody>
                    <a:bodyPr/>
                    <a:lstStyle/>
                    <a:p>
                      <a:r>
                        <a:rPr kumimoji="1" lang="ja-JP" altLang="en-US" sz="2000" dirty="0">
                          <a:solidFill>
                            <a:schemeClr val="accent2">
                              <a:lumMod val="50000"/>
                            </a:schemeClr>
                          </a:solidFill>
                        </a:rPr>
                        <a:t>転換</a:t>
                      </a:r>
                      <a:endParaRPr kumimoji="1" lang="ja-JP" altLang="en-US" sz="20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a:solidFill>
                            <a:schemeClr val="accent2">
                              <a:lumMod val="50000"/>
                            </a:schemeClr>
                          </a:solidFill>
                          <a:effectLst/>
                        </a:rPr>
                        <a:t>前の内容から話題・状況を変える。</a:t>
                      </a:r>
                      <a:endParaRPr kumimoji="1" lang="en-US" altLang="ja-JP" sz="2000" kern="1200" dirty="0">
                        <a:solidFill>
                          <a:schemeClr val="accent2">
                            <a:lumMod val="50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accent2">
                            <a:lumMod val="50000"/>
                          </a:schemeClr>
                        </a:solidFill>
                        <a:effectLst/>
                      </a:endParaRPr>
                    </a:p>
                    <a:p>
                      <a:r>
                        <a:rPr kumimoji="1" lang="en-US" altLang="ja-JP" sz="1800" dirty="0">
                          <a:solidFill>
                            <a:schemeClr val="accent2">
                              <a:lumMod val="50000"/>
                            </a:schemeClr>
                          </a:solidFill>
                        </a:rPr>
                        <a:t>【</a:t>
                      </a:r>
                      <a:r>
                        <a:rPr kumimoji="1" lang="ja-JP" altLang="en-US" sz="1800" dirty="0">
                          <a:solidFill>
                            <a:schemeClr val="accent2">
                              <a:lumMod val="50000"/>
                            </a:schemeClr>
                          </a:solidFill>
                        </a:rPr>
                        <a:t>例文</a:t>
                      </a:r>
                      <a:r>
                        <a:rPr kumimoji="1" lang="en-US" altLang="ja-JP" sz="1800" dirty="0">
                          <a:solidFill>
                            <a:schemeClr val="accent2">
                              <a:lumMod val="50000"/>
                            </a:schemeClr>
                          </a:solidFill>
                        </a:rPr>
                        <a:t>】</a:t>
                      </a:r>
                    </a:p>
                    <a:p>
                      <a:r>
                        <a:rPr kumimoji="1" lang="ja-JP" altLang="en-US" sz="1600" dirty="0">
                          <a:solidFill>
                            <a:schemeClr val="accent2">
                              <a:lumMod val="50000"/>
                            </a:schemeClr>
                          </a:solidFill>
                        </a:rPr>
                        <a:t>この本面白かったよ。ありがとう。</a:t>
                      </a:r>
                      <a:r>
                        <a:rPr kumimoji="1" lang="ja-JP" altLang="en-US" sz="1600" dirty="0">
                          <a:solidFill>
                            <a:srgbClr val="FF0000"/>
                          </a:solidFill>
                        </a:rPr>
                        <a:t>ところで</a:t>
                      </a:r>
                      <a:r>
                        <a:rPr kumimoji="1" lang="ja-JP" altLang="en-US" sz="1600" dirty="0">
                          <a:solidFill>
                            <a:schemeClr val="accent2">
                              <a:lumMod val="50000"/>
                            </a:schemeClr>
                          </a:solidFill>
                        </a:rPr>
                        <a:t>、明日の予定だけど</a:t>
                      </a:r>
                      <a:r>
                        <a:rPr kumimoji="1" lang="en-US" altLang="ja-JP" sz="1600" dirty="0">
                          <a:solidFill>
                            <a:schemeClr val="accent2">
                              <a:lumMod val="50000"/>
                            </a:schemeClr>
                          </a:solidFill>
                        </a:rPr>
                        <a:t>…</a:t>
                      </a:r>
                      <a:endPar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tc>
                  <a:txBody>
                    <a:bodyPr/>
                    <a:lstStyle/>
                    <a:p>
                      <a:r>
                        <a:rPr kumimoji="1" lang="ja-JP" altLang="en-US" sz="2000" u="none" strike="noStrike" kern="1200" dirty="0">
                          <a:solidFill>
                            <a:schemeClr val="accent2">
                              <a:lumMod val="50000"/>
                            </a:schemeClr>
                          </a:solidFill>
                          <a:effectLst/>
                        </a:rPr>
                        <a:t>さて</a:t>
                      </a:r>
                      <a:r>
                        <a:rPr kumimoji="1" lang="ja-JP" altLang="en-US" sz="2000" kern="1200" dirty="0">
                          <a:solidFill>
                            <a:schemeClr val="accent2">
                              <a:lumMod val="50000"/>
                            </a:schemeClr>
                          </a:solidFill>
                          <a:effectLst/>
                        </a:rPr>
                        <a:t>、</a:t>
                      </a:r>
                      <a:r>
                        <a:rPr kumimoji="1" lang="ja-JP" altLang="en-US" sz="2000" u="none" strike="noStrike" kern="1200" dirty="0">
                          <a:solidFill>
                            <a:schemeClr val="accent2">
                              <a:lumMod val="50000"/>
                            </a:schemeClr>
                          </a:solidFill>
                          <a:effectLst/>
                        </a:rPr>
                        <a:t>ところで</a:t>
                      </a:r>
                      <a:endParaRPr kumimoji="1" lang="ja-JP" altLang="en-US" sz="2000" b="1" dirty="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44" marR="99044"/>
                </a:tc>
                <a:extLst>
                  <a:ext uri="{0D108BD9-81ED-4DB2-BD59-A6C34878D82A}">
                    <a16:rowId xmlns:a16="http://schemas.microsoft.com/office/drawing/2014/main" val="10003"/>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コンテンツ プレースホルダー 2"/>
          <p:cNvSpPr txBox="1">
            <a:spLocks/>
          </p:cNvSpPr>
          <p:nvPr/>
        </p:nvSpPr>
        <p:spPr>
          <a:xfrm>
            <a:off x="519951" y="838473"/>
            <a:ext cx="8913972" cy="648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srgbClr val="FF0000"/>
                </a:solidFill>
                <a:effectLst/>
                <a:uLnTx/>
                <a:uFillTx/>
                <a:latin typeface="メイリオ"/>
                <a:ea typeface="メイリオ"/>
                <a:cs typeface="+mn-cs"/>
              </a:rPr>
              <a:t>接続語一覧表</a:t>
            </a:r>
            <a:r>
              <a:rPr kumimoji="1" lang="en-US" altLang="ja-JP" sz="3200" b="1" i="0" u="none" strike="noStrike" kern="1200" cap="none" spc="0" normalizeH="0" baseline="0" noProof="0" dirty="0">
                <a:ln>
                  <a:noFill/>
                </a:ln>
                <a:solidFill>
                  <a:srgbClr val="FF0000"/>
                </a:solidFill>
                <a:effectLst/>
                <a:uLnTx/>
                <a:uFillTx/>
                <a:latin typeface="メイリオ"/>
                <a:ea typeface="メイリオ"/>
                <a:cs typeface="+mn-cs"/>
              </a:rPr>
              <a:t>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32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ja-JP" altLang="en-US" sz="32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23734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以上を参考にしながら</a:t>
            </a:r>
            <a:endPar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p.30</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960759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55036" y="1196975"/>
            <a:ext cx="9177690" cy="5184775"/>
          </a:xfrm>
        </p:spPr>
        <p:txBody>
          <a:bodyPr>
            <a:normAutofit/>
          </a:bodyPr>
          <a:lstStyle/>
          <a:p>
            <a:pPr marL="0" indent="0">
              <a:buNone/>
            </a:pPr>
            <a:r>
              <a:rPr lang="ja-JP" altLang="en-US" sz="4000" dirty="0"/>
              <a:t>文章全体を理解するには、</a:t>
            </a:r>
            <a:endParaRPr lang="en-US" altLang="ja-JP" sz="4000" dirty="0"/>
          </a:p>
          <a:p>
            <a:pPr marL="0" indent="0">
              <a:buNone/>
            </a:pPr>
            <a:r>
              <a:rPr lang="ja-JP" altLang="en-US" sz="4000" dirty="0"/>
              <a:t>段落ごとの</a:t>
            </a:r>
            <a:r>
              <a:rPr lang="ja-JP" altLang="en-US" sz="4000" b="1" dirty="0">
                <a:solidFill>
                  <a:srgbClr val="FF0000"/>
                </a:solidFill>
              </a:rPr>
              <a:t>要点</a:t>
            </a:r>
            <a:r>
              <a:rPr lang="ja-JP" altLang="en-US" sz="4000" dirty="0"/>
              <a:t>と</a:t>
            </a:r>
            <a:r>
              <a:rPr lang="ja-JP" altLang="en-US" sz="4000" b="1" dirty="0">
                <a:solidFill>
                  <a:srgbClr val="FF0000"/>
                </a:solidFill>
              </a:rPr>
              <a:t>段落の役割</a:t>
            </a:r>
            <a:r>
              <a:rPr lang="ja-JP" altLang="en-US" sz="4000" dirty="0"/>
              <a:t>を</a:t>
            </a:r>
            <a:endParaRPr lang="en-US" altLang="ja-JP" sz="4000" dirty="0"/>
          </a:p>
          <a:p>
            <a:pPr marL="0" indent="0">
              <a:buNone/>
            </a:pPr>
            <a:r>
              <a:rPr lang="ja-JP" altLang="en-US" sz="4000" dirty="0"/>
              <a:t>理解することが大切です。</a:t>
            </a:r>
            <a:endParaRPr lang="en-US" altLang="ja-JP" sz="4000" b="1" dirty="0">
              <a:solidFill>
                <a:srgbClr val="FF0000"/>
              </a:solidFill>
            </a:endParaRPr>
          </a:p>
          <a:p>
            <a:pPr marL="0" indent="0">
              <a:buNone/>
            </a:pPr>
            <a:r>
              <a:rPr lang="ja-JP" altLang="en-US" sz="4000" b="1" dirty="0">
                <a:solidFill>
                  <a:srgbClr val="FF0000"/>
                </a:solidFill>
              </a:rPr>
              <a:t>要点</a:t>
            </a:r>
            <a:r>
              <a:rPr lang="ja-JP" altLang="en-US" sz="4000" dirty="0">
                <a:solidFill>
                  <a:srgbClr val="004E6D"/>
                </a:solidFill>
              </a:rPr>
              <a:t>と</a:t>
            </a:r>
            <a:r>
              <a:rPr lang="ja-JP" altLang="en-US" sz="4000" dirty="0"/>
              <a:t>は、その段落で重要な部分のことです。</a:t>
            </a:r>
            <a:endParaRPr lang="en-US" altLang="ja-JP" sz="4000" dirty="0"/>
          </a:p>
          <a:p>
            <a:pPr marL="0" indent="0">
              <a:buNone/>
            </a:pPr>
            <a:endParaRPr lang="en-US" altLang="ja-JP" sz="2000" dirty="0"/>
          </a:p>
          <a:p>
            <a:pPr marL="0" indent="0">
              <a:buNone/>
            </a:pPr>
            <a:r>
              <a:rPr lang="ja-JP" altLang="en-US" sz="4000" dirty="0"/>
              <a:t>では、例題に挑戦してみましょう。</a:t>
            </a: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52395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59958" y="949191"/>
            <a:ext cx="9177690" cy="5184775"/>
          </a:xfrm>
        </p:spPr>
        <p:txBody>
          <a:bodyPr>
            <a:normAutofit fontScale="92500" lnSpcReduction="10000"/>
          </a:bodyPr>
          <a:lstStyle/>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（問）</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次の①～⑤</a:t>
            </a:r>
            <a:r>
              <a:rPr lang="ja-JP" altLang="en-US" sz="3600" dirty="0"/>
              <a:t>の中で、文章の要点（なくしてしまうと文章の大事な意味が失われてしまう部分）に当たる番号をすべて選びましょう。</a:t>
            </a:r>
            <a:endParaRPr lang="en-US" altLang="ja-JP" sz="3600" dirty="0"/>
          </a:p>
          <a:p>
            <a:pPr marL="0" indent="0">
              <a:buNone/>
            </a:pPr>
            <a:endParaRPr lang="en-US" altLang="ja-JP" sz="17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b="1" dirty="0">
                <a:solidFill>
                  <a:schemeClr val="tx2">
                    <a:lumMod val="50000"/>
                  </a:schemeClr>
                </a:solidFill>
              </a:rPr>
              <a:t>①マンションなどの／②集合住宅には／</a:t>
            </a:r>
            <a:endParaRPr lang="en-US" altLang="ja-JP" sz="4000" b="1" dirty="0">
              <a:solidFill>
                <a:schemeClr val="tx2">
                  <a:lumMod val="50000"/>
                </a:schemeClr>
              </a:solidFill>
            </a:endParaRPr>
          </a:p>
          <a:p>
            <a:pPr marL="0" indent="0">
              <a:buNone/>
            </a:pPr>
            <a:r>
              <a:rPr lang="ja-JP" altLang="en-US" sz="4000" b="1" dirty="0">
                <a:solidFill>
                  <a:schemeClr val="tx2">
                    <a:lumMod val="50000"/>
                  </a:schemeClr>
                </a:solidFill>
              </a:rPr>
              <a:t>③カタカナで書かれた外来語が／④使われ</a:t>
            </a:r>
            <a:endParaRPr lang="en-US" altLang="ja-JP" sz="4000" b="1" dirty="0">
              <a:solidFill>
                <a:schemeClr val="tx2">
                  <a:lumMod val="50000"/>
                </a:schemeClr>
              </a:solidFill>
            </a:endParaRPr>
          </a:p>
          <a:p>
            <a:pPr marL="0" indent="0">
              <a:buNone/>
            </a:pPr>
            <a:r>
              <a:rPr lang="ja-JP" altLang="en-US" sz="4000" b="1" dirty="0">
                <a:solidFill>
                  <a:schemeClr val="tx2">
                    <a:lumMod val="50000"/>
                  </a:schemeClr>
                </a:solidFill>
              </a:rPr>
              <a:t>ることが多い。／⑤たとえば、○○ハイ</a:t>
            </a:r>
            <a:endParaRPr lang="en-US" altLang="ja-JP" sz="4000" b="1" dirty="0">
              <a:solidFill>
                <a:schemeClr val="tx2">
                  <a:lumMod val="50000"/>
                </a:schemeClr>
              </a:solidFill>
            </a:endParaRPr>
          </a:p>
          <a:p>
            <a:pPr marL="0" indent="0">
              <a:buNone/>
            </a:pPr>
            <a:r>
              <a:rPr lang="ja-JP" altLang="en-US" sz="4000" b="1" dirty="0">
                <a:solidFill>
                  <a:schemeClr val="tx2">
                    <a:lumMod val="50000"/>
                  </a:schemeClr>
                </a:solidFill>
              </a:rPr>
              <a:t>ツや○○パレスなどだ。</a:t>
            </a:r>
            <a:endParaRPr lang="en-US" altLang="ja-JP" sz="4000" b="1" dirty="0">
              <a:solidFill>
                <a:schemeClr val="tx2">
                  <a:lumMod val="50000"/>
                </a:schemeClr>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714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63361" y="1008077"/>
            <a:ext cx="9177690" cy="5184775"/>
          </a:xfrm>
        </p:spPr>
        <p:txBody>
          <a:bodyPr>
            <a:normAutofit/>
          </a:bodyPr>
          <a:lstStyle/>
          <a:p>
            <a:pPr marL="0" indent="0">
              <a:buNone/>
            </a:pPr>
            <a:r>
              <a:rPr lang="ja-JP" altLang="en-US"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en-US" altLang="ja-JP" sz="4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1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000" dirty="0"/>
              <a:t>①マンションなどの／</a:t>
            </a:r>
            <a:r>
              <a:rPr lang="ja-JP" altLang="en-US" sz="4000" b="1" dirty="0">
                <a:solidFill>
                  <a:srgbClr val="FF0000"/>
                </a:solidFill>
              </a:rPr>
              <a:t>②集合住宅に</a:t>
            </a:r>
            <a:r>
              <a:rPr lang="ja-JP" altLang="en-US" sz="4000" dirty="0">
                <a:solidFill>
                  <a:srgbClr val="004E6D"/>
                </a:solidFill>
              </a:rPr>
              <a:t>／</a:t>
            </a:r>
            <a:endParaRPr lang="en-US" altLang="ja-JP" sz="4000" dirty="0">
              <a:solidFill>
                <a:srgbClr val="004E6D"/>
              </a:solidFill>
            </a:endParaRPr>
          </a:p>
          <a:p>
            <a:pPr marL="0" indent="0">
              <a:buNone/>
            </a:pPr>
            <a:r>
              <a:rPr lang="ja-JP" altLang="en-US" sz="4000" b="1" dirty="0">
                <a:solidFill>
                  <a:srgbClr val="FF0000"/>
                </a:solidFill>
              </a:rPr>
              <a:t>③カタカナで書かれた外来語が</a:t>
            </a:r>
            <a:r>
              <a:rPr lang="ja-JP" altLang="en-US" sz="4000" dirty="0">
                <a:solidFill>
                  <a:srgbClr val="004E6D"/>
                </a:solidFill>
              </a:rPr>
              <a:t>／</a:t>
            </a:r>
            <a:r>
              <a:rPr lang="ja-JP" altLang="en-US" sz="4000" b="1" dirty="0">
                <a:solidFill>
                  <a:srgbClr val="FF0000"/>
                </a:solidFill>
              </a:rPr>
              <a:t>④使</a:t>
            </a:r>
            <a:endParaRPr lang="en-US" altLang="ja-JP" sz="4000" b="1" dirty="0">
              <a:solidFill>
                <a:srgbClr val="FF0000"/>
              </a:solidFill>
            </a:endParaRPr>
          </a:p>
          <a:p>
            <a:pPr marL="0" indent="0">
              <a:buNone/>
            </a:pPr>
            <a:r>
              <a:rPr lang="ja-JP" altLang="en-US" sz="4000" b="1" dirty="0">
                <a:solidFill>
                  <a:srgbClr val="FF0000"/>
                </a:solidFill>
              </a:rPr>
              <a:t>われることが多い。</a:t>
            </a:r>
            <a:r>
              <a:rPr lang="ja-JP" altLang="en-US" sz="4000" dirty="0">
                <a:solidFill>
                  <a:schemeClr val="tx2">
                    <a:lumMod val="50000"/>
                  </a:schemeClr>
                </a:solidFill>
              </a:rPr>
              <a:t>／⑤たとえば、</a:t>
            </a:r>
            <a:endParaRPr lang="en-US" altLang="ja-JP" sz="4000" dirty="0">
              <a:solidFill>
                <a:schemeClr val="tx2">
                  <a:lumMod val="50000"/>
                </a:schemeClr>
              </a:solidFill>
            </a:endParaRPr>
          </a:p>
          <a:p>
            <a:pPr marL="0" indent="0">
              <a:buNone/>
            </a:pPr>
            <a:r>
              <a:rPr lang="ja-JP" altLang="en-US" sz="4000" dirty="0">
                <a:solidFill>
                  <a:schemeClr val="tx2">
                    <a:lumMod val="50000"/>
                  </a:schemeClr>
                </a:solidFill>
              </a:rPr>
              <a:t>○○ハイツや○○パレスなどだ。</a:t>
            </a:r>
            <a:endParaRPr lang="en-US" altLang="ja-JP" sz="4000" dirty="0">
              <a:solidFill>
                <a:schemeClr val="tx2">
                  <a:lumMod val="50000"/>
                </a:schemeClr>
              </a:solidFill>
            </a:endParaRPr>
          </a:p>
          <a:p>
            <a:pPr marL="0" indent="0">
              <a:buNone/>
            </a:pPr>
            <a:endParaRPr lang="en-US" altLang="ja-JP" sz="1600" b="1" dirty="0">
              <a:solidFill>
                <a:schemeClr val="tx2">
                  <a:lumMod val="50000"/>
                </a:schemeClr>
              </a:solidFill>
            </a:endParaRPr>
          </a:p>
          <a:p>
            <a:pPr marL="0" indent="0">
              <a:buNone/>
            </a:pP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→①⑤はなくても意味が通じる</a:t>
            </a:r>
            <a:endParaRPr lang="en-US" altLang="ja-JP"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726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6130" y="3565805"/>
            <a:ext cx="935949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これらのすべてと文章力は</a:t>
            </a:r>
            <a:endParaRPr kumimoji="1" lang="en-US" altLang="ja-JP"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切っても切り離せません。</a:t>
            </a: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Text Box 8"/>
          <p:cNvSpPr txBox="1">
            <a:spLocks noChangeArrowheads="1"/>
          </p:cNvSpPr>
          <p:nvPr/>
        </p:nvSpPr>
        <p:spPr bwMode="auto">
          <a:xfrm>
            <a:off x="531353" y="1350832"/>
            <a:ext cx="89090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　　実習・実験　履歴書　　報告書　</a:t>
            </a: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　レポート　　自己ＰＲ　企画書　</a:t>
            </a:r>
            <a:endPar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　国家試験　　面接</a:t>
            </a:r>
            <a:r>
              <a:rPr kumimoji="1" lang="en-US" altLang="ja-JP"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プレゼン</a:t>
            </a:r>
            <a:r>
              <a:rPr kumimoji="1" lang="ja-JP" altLang="en-US" sz="32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28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8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フッター プレースホルダー 2">
            <a:extLst>
              <a:ext uri="{FF2B5EF4-FFF2-40B4-BE49-F238E27FC236}">
                <a16:creationId xmlns:a16="http://schemas.microsoft.com/office/drawing/2014/main" id="{B26EA97B-30C1-F969-BA4B-9C7C591E70C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4858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59958" y="1008077"/>
            <a:ext cx="9177690" cy="5184775"/>
          </a:xfrm>
        </p:spPr>
        <p:txBody>
          <a:bodyPr>
            <a:normAutofit lnSpcReduction="10000"/>
          </a:bodyPr>
          <a:lstStyle/>
          <a:p>
            <a:pPr marL="0" indent="0">
              <a:buNone/>
            </a:pPr>
            <a:r>
              <a:rPr lang="ja-JP" altLang="en-US" sz="3600" dirty="0"/>
              <a:t>今度は、段落の役割について考えます。</a:t>
            </a:r>
            <a:endParaRPr lang="en-US" altLang="ja-JP" sz="3600" dirty="0"/>
          </a:p>
          <a:p>
            <a:pPr marL="0" indent="0">
              <a:buNone/>
            </a:pPr>
            <a:endParaRPr lang="en-US" altLang="ja-JP" sz="1000" dirty="0"/>
          </a:p>
          <a:p>
            <a:pPr marL="0" indent="0">
              <a:buNone/>
            </a:pPr>
            <a:r>
              <a:rPr lang="ja-JP" altLang="en-US" sz="3600" dirty="0"/>
              <a:t>次の文章は</a:t>
            </a:r>
            <a:r>
              <a:rPr lang="en-US" altLang="ja-JP" sz="3600" dirty="0"/>
              <a:t>2</a:t>
            </a:r>
            <a:r>
              <a:rPr lang="ja-JP" altLang="en-US" sz="3600" dirty="0" err="1"/>
              <a:t>つの</a:t>
            </a:r>
            <a:r>
              <a:rPr lang="ja-JP" altLang="en-US" sz="3600" dirty="0"/>
              <a:t>段落で構成されています。それぞれの段落の役割は、ア、イ、ウのどれでしょう。</a:t>
            </a:r>
            <a:endParaRPr lang="en-US" altLang="ja-JP" sz="3600" dirty="0"/>
          </a:p>
          <a:p>
            <a:pPr marL="0" indent="0">
              <a:buNone/>
            </a:pPr>
            <a:endParaRPr lang="en-US" altLang="ja-JP" sz="1300" dirty="0"/>
          </a:p>
          <a:p>
            <a:pPr marL="0" indent="0">
              <a:buNone/>
            </a:pPr>
            <a:r>
              <a:rPr lang="ja-JP" altLang="en-US" sz="4400" dirty="0"/>
              <a:t>ア：問題提起　</a:t>
            </a:r>
            <a:endParaRPr lang="en-US" altLang="ja-JP" sz="4400" dirty="0"/>
          </a:p>
          <a:p>
            <a:pPr marL="0" indent="0">
              <a:buNone/>
            </a:pPr>
            <a:r>
              <a:rPr lang="ja-JP" altLang="en-US" sz="4400" dirty="0"/>
              <a:t>イ：筆者の感想</a:t>
            </a:r>
            <a:endParaRPr lang="en-US" altLang="ja-JP" sz="4400" dirty="0"/>
          </a:p>
          <a:p>
            <a:pPr marL="0" indent="0">
              <a:buNone/>
            </a:pPr>
            <a:r>
              <a:rPr lang="ja-JP" altLang="en-US" sz="4400" dirty="0"/>
              <a:t>ウ：問題の解答</a:t>
            </a:r>
            <a:endParaRPr lang="en-US" altLang="ja-JP" sz="4400" dirty="0"/>
          </a:p>
          <a:p>
            <a:pPr marL="0" indent="0">
              <a:buNone/>
            </a:pPr>
            <a:endParaRPr lang="en-US" altLang="ja-JP" sz="4000"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59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979882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72007" y="1347123"/>
            <a:ext cx="9776743" cy="5184775"/>
          </a:xfrm>
        </p:spPr>
        <p:txBody>
          <a:bodyPr>
            <a:normAutofit/>
          </a:bodyPr>
          <a:lstStyle/>
          <a:p>
            <a:pPr marL="0" indent="0">
              <a:buNone/>
            </a:pPr>
            <a:r>
              <a:rPr lang="ja-JP" altLang="en-US" sz="4400" dirty="0">
                <a:solidFill>
                  <a:schemeClr val="tx2">
                    <a:lumMod val="50000"/>
                  </a:schemeClr>
                </a:solidFill>
              </a:rPr>
              <a:t>　</a:t>
            </a:r>
            <a:r>
              <a:rPr lang="ja-JP" altLang="en-US" sz="4400" dirty="0">
                <a:solidFill>
                  <a:schemeClr val="accent1">
                    <a:lumMod val="50000"/>
                  </a:schemeClr>
                </a:solidFill>
              </a:rPr>
              <a:t>マンション名には外来語が使われることが多い。たとえば、○○パレス、○○ハイツなどだ。では、なぜ外来語が使われるのだろう。</a:t>
            </a:r>
            <a:r>
              <a:rPr lang="en-US" altLang="ja-JP" sz="4400" dirty="0">
                <a:solidFill>
                  <a:schemeClr val="accent1">
                    <a:lumMod val="50000"/>
                  </a:schemeClr>
                </a:solidFill>
              </a:rPr>
              <a:t>【</a:t>
            </a:r>
            <a:r>
              <a:rPr lang="ja-JP" altLang="en-US" sz="4400" dirty="0">
                <a:solidFill>
                  <a:schemeClr val="accent1">
                    <a:lumMod val="50000"/>
                  </a:schemeClr>
                </a:solidFill>
              </a:rPr>
              <a:t>第１段落</a:t>
            </a:r>
            <a:r>
              <a:rPr lang="en-US" altLang="ja-JP" sz="4400" dirty="0">
                <a:solidFill>
                  <a:schemeClr val="accent1">
                    <a:lumMod val="50000"/>
                  </a:schemeClr>
                </a:solidFill>
              </a:rPr>
              <a:t>】</a:t>
            </a:r>
          </a:p>
          <a:p>
            <a:pPr marL="0" indent="0">
              <a:buNone/>
            </a:pPr>
            <a:endParaRPr lang="en-US" altLang="ja-JP" sz="800" dirty="0">
              <a:solidFill>
                <a:schemeClr val="accent1">
                  <a:lumMod val="50000"/>
                </a:schemeClr>
              </a:solidFill>
            </a:endParaRPr>
          </a:p>
          <a:p>
            <a:pPr marL="0" indent="0">
              <a:buNone/>
            </a:pPr>
            <a:r>
              <a:rPr lang="ja-JP" altLang="en-US" sz="4400" dirty="0"/>
              <a:t>　それは、外来語がもつ特別な効果を利用するためだ。</a:t>
            </a:r>
            <a:r>
              <a:rPr lang="en-US" altLang="ja-JP" sz="4400" dirty="0"/>
              <a:t>【</a:t>
            </a:r>
            <a:r>
              <a:rPr lang="ja-JP" altLang="en-US" sz="4400" dirty="0"/>
              <a:t>第２段落</a:t>
            </a:r>
            <a:r>
              <a:rPr lang="en-US" altLang="ja-JP" sz="4400" dirty="0"/>
              <a:t>】</a:t>
            </a:r>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302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59958" y="1008077"/>
            <a:ext cx="9177690" cy="5184775"/>
          </a:xfrm>
        </p:spPr>
        <p:txBody>
          <a:bodyPr>
            <a:normAutofit lnSpcReduction="10000"/>
          </a:bodyPr>
          <a:lstStyle/>
          <a:p>
            <a:pPr marL="0" indent="0">
              <a:buNone/>
            </a:pPr>
            <a:r>
              <a:rPr lang="ja-JP" altLang="en-US" sz="4000" dirty="0">
                <a:solidFill>
                  <a:schemeClr val="tx2">
                    <a:lumMod val="50000"/>
                  </a:schemeClr>
                </a:solidFill>
              </a:rPr>
              <a:t>　</a:t>
            </a:r>
            <a:r>
              <a:rPr lang="ja-JP" altLang="en-US" sz="4000" dirty="0">
                <a:solidFill>
                  <a:schemeClr val="accent1">
                    <a:lumMod val="50000"/>
                  </a:schemeClr>
                </a:solidFill>
              </a:rPr>
              <a:t>マンション名には外来語が使われることが多い。たとえば、○○パレス、○○ハイツなどだ。では、</a:t>
            </a:r>
            <a:r>
              <a:rPr lang="ja-JP" altLang="en-US" sz="4000" dirty="0">
                <a:solidFill>
                  <a:srgbClr val="FF0000"/>
                </a:solidFill>
              </a:rPr>
              <a:t>なぜ外来語が使われるのだろう。</a:t>
            </a:r>
            <a:r>
              <a:rPr lang="en-US" altLang="ja-JP" sz="4000" dirty="0">
                <a:solidFill>
                  <a:schemeClr val="accent1">
                    <a:lumMod val="50000"/>
                  </a:schemeClr>
                </a:solidFill>
              </a:rPr>
              <a:t>【</a:t>
            </a:r>
            <a:r>
              <a:rPr lang="ja-JP" altLang="en-US" sz="4000" dirty="0">
                <a:solidFill>
                  <a:schemeClr val="accent1">
                    <a:lumMod val="50000"/>
                  </a:schemeClr>
                </a:solidFill>
              </a:rPr>
              <a:t>第１段落</a:t>
            </a:r>
            <a:r>
              <a:rPr lang="en-US" altLang="ja-JP" sz="4000" dirty="0">
                <a:solidFill>
                  <a:schemeClr val="accent1">
                    <a:lumMod val="50000"/>
                  </a:schemeClr>
                </a:solidFill>
              </a:rPr>
              <a:t>】</a:t>
            </a:r>
          </a:p>
          <a:p>
            <a:pPr marL="0" indent="0">
              <a:buNone/>
            </a:pPr>
            <a:r>
              <a:rPr lang="ja-JP" altLang="en-US" sz="4000" dirty="0">
                <a:solidFill>
                  <a:srgbClr val="FF0000"/>
                </a:solidFill>
              </a:rPr>
              <a:t>　</a:t>
            </a:r>
            <a:r>
              <a:rPr lang="ja-JP" altLang="en-US" sz="4000" b="1" dirty="0"/>
              <a:t>→ア：問題提起</a:t>
            </a:r>
            <a:endParaRPr lang="en-US" altLang="ja-JP" sz="4000" b="1" dirty="0"/>
          </a:p>
          <a:p>
            <a:pPr marL="0" indent="0">
              <a:buNone/>
            </a:pPr>
            <a:endParaRPr lang="en-US" altLang="ja-JP" sz="1300" dirty="0">
              <a:solidFill>
                <a:srgbClr val="FF0000"/>
              </a:solidFill>
            </a:endParaRPr>
          </a:p>
          <a:p>
            <a:pPr marL="0" indent="0">
              <a:buNone/>
            </a:pPr>
            <a:r>
              <a:rPr lang="ja-JP" altLang="en-US" sz="4000" dirty="0"/>
              <a:t>　それは、</a:t>
            </a:r>
            <a:r>
              <a:rPr lang="ja-JP" altLang="en-US" sz="4000" dirty="0">
                <a:solidFill>
                  <a:srgbClr val="FF0000"/>
                </a:solidFill>
              </a:rPr>
              <a:t>外来語がもつ特別な効果を利用するためだ。</a:t>
            </a:r>
            <a:r>
              <a:rPr lang="en-US" altLang="ja-JP" sz="4000" dirty="0"/>
              <a:t>【</a:t>
            </a:r>
            <a:r>
              <a:rPr lang="ja-JP" altLang="en-US" sz="4000" dirty="0"/>
              <a:t>第２段落</a:t>
            </a:r>
            <a:r>
              <a:rPr lang="en-US" altLang="ja-JP" sz="4000" dirty="0"/>
              <a:t>】</a:t>
            </a:r>
          </a:p>
          <a:p>
            <a:pPr marL="0" indent="0">
              <a:buNone/>
            </a:pPr>
            <a:r>
              <a:rPr lang="ja-JP" altLang="en-US" sz="4000" dirty="0">
                <a:solidFill>
                  <a:srgbClr val="FF0000"/>
                </a:solidFill>
              </a:rPr>
              <a:t>　</a:t>
            </a:r>
            <a:r>
              <a:rPr lang="ja-JP" altLang="en-US" sz="4000" b="1" dirty="0"/>
              <a:t>→ウ</a:t>
            </a:r>
            <a:r>
              <a:rPr lang="en-US" altLang="ja-JP" sz="4000" b="1" dirty="0"/>
              <a:t>:</a:t>
            </a:r>
            <a:r>
              <a:rPr lang="ja-JP" altLang="en-US" sz="4000" b="1" dirty="0"/>
              <a:t>問題の解答</a:t>
            </a:r>
            <a:endParaRPr lang="en-US" altLang="ja-JP" sz="4000" b="1"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012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15702" y="1008077"/>
            <a:ext cx="9177690" cy="5184775"/>
          </a:xfrm>
        </p:spPr>
        <p:txBody>
          <a:bodyPr>
            <a:normAutofit/>
          </a:bodyPr>
          <a:lstStyle/>
          <a:p>
            <a:pPr>
              <a:buFont typeface="Wingdings" panose="05000000000000000000" pitchFamily="2" charset="2"/>
              <a:buChar char="Ø"/>
            </a:pPr>
            <a:r>
              <a:rPr lang="ja-JP" altLang="en-US" sz="4000" dirty="0"/>
              <a:t>要旨をとらえる</a:t>
            </a:r>
            <a:endParaRPr lang="en-US" altLang="ja-JP" sz="4000" dirty="0"/>
          </a:p>
          <a:p>
            <a:pPr marL="0" indent="0">
              <a:buNone/>
            </a:pPr>
            <a:r>
              <a:rPr lang="ja-JP" altLang="en-US" sz="2400" dirty="0"/>
              <a:t>　</a:t>
            </a:r>
            <a:endParaRPr lang="en-US" altLang="ja-JP" sz="2400" dirty="0"/>
          </a:p>
          <a:p>
            <a:pPr marL="0" indent="0">
              <a:buNone/>
            </a:pPr>
            <a:r>
              <a:rPr lang="ja-JP" altLang="en-US" sz="4000" b="1" dirty="0">
                <a:solidFill>
                  <a:srgbClr val="FF0000"/>
                </a:solidFill>
              </a:rPr>
              <a:t>要旨</a:t>
            </a:r>
            <a:r>
              <a:rPr lang="ja-JP" altLang="en-US" sz="4000" dirty="0"/>
              <a:t>とは</a:t>
            </a:r>
            <a:br>
              <a:rPr lang="en-US" altLang="ja-JP" sz="4000" dirty="0"/>
            </a:br>
            <a:r>
              <a:rPr lang="ja-JP" altLang="en-US" sz="4000" dirty="0"/>
              <a:t>「文章全体の主旨をとらえたもの」</a:t>
            </a:r>
            <a:endParaRPr lang="en-US" altLang="ja-JP" sz="4000" dirty="0"/>
          </a:p>
          <a:p>
            <a:pPr marL="0" indent="0">
              <a:buNone/>
            </a:pPr>
            <a:endParaRPr lang="en-US" altLang="ja-JP" sz="2000" dirty="0"/>
          </a:p>
          <a:p>
            <a:pPr marL="0" indent="0">
              <a:buNone/>
            </a:pPr>
            <a:r>
              <a:rPr lang="ja-JP" altLang="en-US" sz="4000" dirty="0"/>
              <a:t>つまり、</a:t>
            </a:r>
            <a:endParaRPr lang="en-US" altLang="ja-JP" sz="4000" dirty="0"/>
          </a:p>
          <a:p>
            <a:pPr marL="0" indent="0">
              <a:buNone/>
            </a:pPr>
            <a:r>
              <a:rPr lang="ja-JP" altLang="en-US" sz="4000" b="1" dirty="0">
                <a:solidFill>
                  <a:srgbClr val="FF0000"/>
                </a:solidFill>
              </a:rPr>
              <a:t>「筆者がいちばん伝えたいこと」</a:t>
            </a:r>
            <a:r>
              <a:rPr lang="ja-JP" altLang="en-US" sz="4000" dirty="0"/>
              <a:t>です。</a:t>
            </a:r>
            <a:endParaRPr lang="en-US" altLang="ja-JP" sz="4000" dirty="0"/>
          </a:p>
          <a:p>
            <a:pPr marL="0" indent="0">
              <a:buNone/>
            </a:pP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6851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87710" y="1008077"/>
            <a:ext cx="9177690" cy="5184775"/>
          </a:xfrm>
        </p:spPr>
        <p:txBody>
          <a:bodyPr>
            <a:normAutofit lnSpcReduction="10000"/>
          </a:bodyPr>
          <a:lstStyle/>
          <a:p>
            <a:pPr>
              <a:buFont typeface="Wingdings" panose="05000000000000000000" pitchFamily="2" charset="2"/>
              <a:buChar char="Ø"/>
            </a:pPr>
            <a:r>
              <a:rPr lang="ja-JP" altLang="en-US" sz="3600" dirty="0"/>
              <a:t>要旨をとらえる</a:t>
            </a:r>
            <a:endParaRPr lang="en-US" altLang="ja-JP" sz="3600" dirty="0"/>
          </a:p>
          <a:p>
            <a:pPr marL="0" indent="0">
              <a:buNone/>
            </a:pPr>
            <a:r>
              <a:rPr lang="ja-JP" altLang="en-US" sz="2000" dirty="0"/>
              <a:t>　</a:t>
            </a:r>
            <a:endParaRPr lang="en-US" altLang="ja-JP" sz="2000" dirty="0"/>
          </a:p>
          <a:p>
            <a:pPr marL="0" indent="0">
              <a:buNone/>
            </a:pPr>
            <a:r>
              <a:rPr lang="ja-JP" altLang="en-US" sz="4000" dirty="0"/>
              <a:t>文章の要旨をとらえるコツは</a:t>
            </a:r>
            <a:endParaRPr lang="en-US" altLang="ja-JP" sz="4000" dirty="0"/>
          </a:p>
          <a:p>
            <a:pPr marL="0" indent="0">
              <a:buNone/>
            </a:pPr>
            <a:endParaRPr lang="ja-JP" altLang="en-US" sz="2000" dirty="0"/>
          </a:p>
          <a:p>
            <a:pPr marL="0" indent="0">
              <a:buNone/>
            </a:pPr>
            <a:r>
              <a:rPr lang="ja-JP" altLang="en-US" sz="4000" b="1" dirty="0"/>
              <a:t>この文章で</a:t>
            </a:r>
            <a:endParaRPr lang="en-US" altLang="ja-JP" sz="4000" b="1" dirty="0"/>
          </a:p>
          <a:p>
            <a:pPr marL="0" indent="0">
              <a:buNone/>
            </a:pPr>
            <a:r>
              <a:rPr lang="ja-JP" altLang="en-US" sz="4000" b="1" dirty="0"/>
              <a:t>　・</a:t>
            </a:r>
            <a:r>
              <a:rPr lang="ja-JP" altLang="en-US" sz="4000" b="1" dirty="0">
                <a:solidFill>
                  <a:srgbClr val="FF0000"/>
                </a:solidFill>
              </a:rPr>
              <a:t>話題になっていること</a:t>
            </a:r>
            <a:r>
              <a:rPr lang="ja-JP" altLang="en-US" sz="4000" b="1" dirty="0"/>
              <a:t>は何か</a:t>
            </a:r>
            <a:endParaRPr lang="en-US" altLang="ja-JP" sz="3600" b="1" dirty="0"/>
          </a:p>
          <a:p>
            <a:pPr marL="0" indent="0">
              <a:buNone/>
            </a:pPr>
            <a:r>
              <a:rPr lang="ja-JP" altLang="en-US" sz="3600" dirty="0"/>
              <a:t>　</a:t>
            </a:r>
            <a:r>
              <a:rPr lang="ja-JP" altLang="en-US" sz="4000" b="1" dirty="0"/>
              <a:t>・</a:t>
            </a:r>
            <a:r>
              <a:rPr lang="ja-JP" altLang="en-US" sz="4000" b="1" dirty="0">
                <a:solidFill>
                  <a:srgbClr val="FF0000"/>
                </a:solidFill>
              </a:rPr>
              <a:t>筆者が最も言いたいこと</a:t>
            </a:r>
            <a:r>
              <a:rPr lang="ja-JP" altLang="en-US" sz="4000" b="1" dirty="0"/>
              <a:t>は何か</a:t>
            </a:r>
            <a:endParaRPr lang="en-US" altLang="ja-JP" sz="4000" b="1" dirty="0"/>
          </a:p>
          <a:p>
            <a:pPr marL="0" indent="0">
              <a:buNone/>
            </a:pPr>
            <a:r>
              <a:rPr lang="ja-JP" altLang="en-US" sz="2000" dirty="0"/>
              <a:t>　</a:t>
            </a:r>
            <a:endParaRPr lang="en-US" altLang="ja-JP" sz="2000" dirty="0"/>
          </a:p>
          <a:p>
            <a:pPr marL="0" indent="0">
              <a:buNone/>
            </a:pPr>
            <a:r>
              <a:rPr lang="ja-JP" altLang="en-US" sz="4000" dirty="0"/>
              <a:t>を考えながら読むことです。</a:t>
            </a:r>
            <a:endParaRPr lang="en-US" altLang="ja-JP" sz="40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文章読解</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79216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spcBef>
                <a:spcPct val="0"/>
              </a:spcBef>
              <a:spcAft>
                <a:spcPct val="0"/>
              </a:spcAft>
            </a:pPr>
            <a:endParaRPr lang="en-US" altLang="ja-JP" sz="1200"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dirty="0"/>
          </a:p>
        </p:txBody>
      </p:sp>
      <p:sp>
        <p:nvSpPr>
          <p:cNvPr id="13" name="コンテンツ プレースホルダー 2"/>
          <p:cNvSpPr>
            <a:spLocks noGrp="1"/>
          </p:cNvSpPr>
          <p:nvPr>
            <p:ph idx="1"/>
          </p:nvPr>
        </p:nvSpPr>
        <p:spPr>
          <a:xfrm>
            <a:off x="491817" y="2422848"/>
            <a:ext cx="8913972" cy="2012303"/>
          </a:xfrm>
        </p:spPr>
        <p:txBody>
          <a:bodyPr>
            <a:noAutofit/>
          </a:bodyPr>
          <a:lstStyle/>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テキスト（</a:t>
            </a:r>
            <a:r>
              <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p.32</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5400" b="1" dirty="0">
                <a:solidFill>
                  <a:srgbClr val="FF0000"/>
                </a:solidFill>
              </a:rPr>
              <a:t>41</a:t>
            </a: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5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解いてみましょう</a:t>
            </a:r>
            <a:r>
              <a:rPr kumimoji="1" lang="ja-JP" altLang="en-US"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en-US" altLang="ja-JP" sz="6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fld id="{8B1C1A98-0DC3-4A67-B4FC-DF5BFBD3AEF1}" type="slidenum">
              <a:rPr lang="ja-JP" altLang="en-US" sz="240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pPr/>
              <a:t>64</a:t>
            </a:fld>
            <a:r>
              <a:rPr lang="ja-JP" altLang="en-US" dirty="0"/>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章　文章読解</a:t>
            </a:r>
            <a:endParaRPr lang="en-US" altLang="ja-JP" sz="3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r>
              <a:rPr lang="en-US" altLang="ja-JP">
                <a:solidFill>
                  <a:prstClr val="black">
                    <a:tint val="75000"/>
                  </a:prstClr>
                </a:solidFill>
              </a:rPr>
              <a:t>©2025 The Japan Kanji Aptitude Testing Foundation</a:t>
            </a:r>
            <a:endParaRPr lang="ja-JP" altLang="en-US" dirty="0">
              <a:solidFill>
                <a:prstClr val="black">
                  <a:tint val="75000"/>
                </a:prstClr>
              </a:solidFill>
            </a:endParaRPr>
          </a:p>
        </p:txBody>
      </p:sp>
    </p:spTree>
    <p:extLst>
      <p:ext uri="{BB962C8B-B14F-4D97-AF65-F5344CB8AC3E}">
        <p14:creationId xmlns:p14="http://schemas.microsoft.com/office/powerpoint/2010/main" val="2166264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63390" y="2492896"/>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774645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直角三角形 1"/>
          <p:cNvSpPr/>
          <p:nvPr/>
        </p:nvSpPr>
        <p:spPr bwMode="auto">
          <a:xfrm rot="16200000">
            <a:off x="4345611" y="-1718699"/>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429871"/>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8909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　　　実習・実験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履歴書　　</a:t>
            </a: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　　レポート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　　国家試験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面接</a:t>
            </a:r>
            <a:r>
              <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3401" y="1758152"/>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8">
            <a:extLst>
              <a:ext uri="{FF2B5EF4-FFF2-40B4-BE49-F238E27FC236}">
                <a16:creationId xmlns:a16="http://schemas.microsoft.com/office/drawing/2014/main" id="{5676D78C-5106-FB1D-CBB8-18CF0B9132D3}"/>
              </a:ext>
            </a:extLst>
          </p:cNvPr>
          <p:cNvSpPr txBox="1">
            <a:spLocks noChangeArrowheads="1"/>
          </p:cNvSpPr>
          <p:nvPr/>
        </p:nvSpPr>
        <p:spPr bwMode="auto">
          <a:xfrm>
            <a:off x="199678" y="830759"/>
            <a:ext cx="89090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この章では、自分の考えやメッセージを、</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目上の人に分かりやすく伝えるための書き方を</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学びます。また、書いたあとに、見直しを</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するコツも学びます。　　　　　　　　　　　　　　　　　　　　　　　　　　　　　</a:t>
            </a:r>
          </a:p>
        </p:txBody>
      </p:sp>
      <p:sp>
        <p:nvSpPr>
          <p:cNvPr id="6" name="Text Box 6">
            <a:extLst>
              <a:ext uri="{FF2B5EF4-FFF2-40B4-BE49-F238E27FC236}">
                <a16:creationId xmlns:a16="http://schemas.microsoft.com/office/drawing/2014/main" id="{99B6F525-F540-58C4-933D-8C5BCAD6B15B}"/>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9952795"/>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742831"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95221" y="1337472"/>
            <a:ext cx="8913972" cy="5044277"/>
          </a:xfrm>
          <a:noFill/>
        </p:spPr>
        <p:txBody>
          <a:bodyPr anchor="ctr" anchorCtr="0">
            <a:normAutofit/>
          </a:bodyPr>
          <a:lstStyle/>
          <a:p>
            <a:pPr marL="0" indent="0" algn="ctr">
              <a:buNone/>
            </a:pPr>
            <a:r>
              <a:rPr lang="ja-JP" altLang="en-US" sz="8000" b="1" dirty="0"/>
              <a:t>手紙の型</a:t>
            </a:r>
            <a:endParaRPr lang="en-US" altLang="ja-JP" sz="8000" b="1" dirty="0"/>
          </a:p>
        </p:txBody>
      </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5604873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1794381" y="3138800"/>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a:spLocks noGrp="1"/>
          </p:cNvSpPr>
          <p:nvPr>
            <p:ph type="title"/>
          </p:nvPr>
        </p:nvSpPr>
        <p:spPr>
          <a:xfrm>
            <a:off x="977202" y="-1179512"/>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271686" y="1782762"/>
            <a:ext cx="3449819" cy="4525963"/>
          </a:xfrm>
        </p:spPr>
        <p:txBody>
          <a:bodyPr>
            <a:normAutofit/>
          </a:bodyPr>
          <a:lstStyle/>
          <a:p>
            <a:pPr marL="0" indent="0">
              <a:buNone/>
            </a:pPr>
            <a:r>
              <a:rPr lang="ja-JP" altLang="en-US" sz="2800" dirty="0"/>
              <a:t>（問）右</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の手紙の</a:t>
            </a:r>
            <a:r>
              <a:rPr lang="ja-JP" altLang="en-US" sz="2800" dirty="0"/>
              <a:t>　</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2800" dirty="0"/>
              <a:t>②</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には、</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t>頭語</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t>結語</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t>が</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入ります。</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正しい組み合わせは</a:t>
            </a:r>
            <a:r>
              <a:rPr lang="ja-JP" altLang="en-US" sz="2800" dirty="0"/>
              <a:t>どれ</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ですか？</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ア：①拝啓　②敬具</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イ：</a:t>
            </a:r>
            <a:r>
              <a:rPr lang="ja-JP" altLang="en-US" sz="2800" dirty="0"/>
              <a:t>①拝敬　②啓</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具</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t>ウ：①拝啓　②啓具</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7" name="Text Box 8"/>
          <p:cNvSpPr txBox="1">
            <a:spLocks noChangeArrowheads="1"/>
          </p:cNvSpPr>
          <p:nvPr/>
        </p:nvSpPr>
        <p:spPr bwMode="auto">
          <a:xfrm>
            <a:off x="199678" y="1181246"/>
            <a:ext cx="990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手紙文の構成</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flipH="1">
            <a:off x="9125392" y="836712"/>
            <a:ext cx="363318" cy="63692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①</a:t>
            </a:r>
          </a:p>
        </p:txBody>
      </p:sp>
      <p:sp>
        <p:nvSpPr>
          <p:cNvPr id="20" name="正方形/長方形 19"/>
          <p:cNvSpPr/>
          <p:nvPr/>
        </p:nvSpPr>
        <p:spPr>
          <a:xfrm flipH="1">
            <a:off x="6968430" y="5502316"/>
            <a:ext cx="325678" cy="54055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a:ea typeface="メイリオ"/>
                <a:cs typeface="+mn-cs"/>
              </a:rPr>
              <a:t>②</a:t>
            </a:r>
          </a:p>
        </p:txBody>
      </p:sp>
      <p:sp>
        <p:nvSpPr>
          <p:cNvPr id="4" name="正方形/長方形 3"/>
          <p:cNvSpPr/>
          <p:nvPr/>
        </p:nvSpPr>
        <p:spPr>
          <a:xfrm>
            <a:off x="3916497" y="764704"/>
            <a:ext cx="5634876" cy="5340179"/>
          </a:xfrm>
          <a:prstGeom prst="rect">
            <a:avLst/>
          </a:prstGeom>
          <a:ln>
            <a:solidFill>
              <a:schemeClr val="tx1"/>
            </a:solidFill>
          </a:ln>
        </p:spPr>
        <p:txBody>
          <a:bodyPr vert="eaVert" wrap="square">
            <a:spAutoFit/>
          </a:bodyPr>
          <a:lstStyle/>
          <a:p>
            <a:pPr marL="0" marR="0" lvl="0" indent="0" algn="just"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Century"/>
                <a:ea typeface="ＭＳ 明朝"/>
                <a:cs typeface="Times New Roman"/>
              </a:rPr>
              <a:t>　</a:t>
            </a:r>
            <a:endParaRPr kumimoji="1" lang="en-US" altLang="ja-JP" sz="18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just" defTabSz="914400" rtl="0" eaLnBrk="1" fontAlgn="auto" latinLnBrk="0" hangingPunct="1">
              <a:lnSpc>
                <a:spcPts val="25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Century"/>
                <a:ea typeface="ＭＳ 明朝"/>
                <a:cs typeface="Times New Roman"/>
              </a:rPr>
              <a:t>　</a:t>
            </a: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早春の候、みなさまにはお元気でお過ごしのことと存じます。</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　このたび、二十歳の節目として、左記の通り、第六十期生の学年同窓会を開催することにいたしました。皆様お誘いあわせの上、ぜひご参加ください。</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Century"/>
                <a:ea typeface="ＭＳ 明朝"/>
                <a:cs typeface="Times New Roman"/>
              </a:rPr>
              <a:t> </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812800" lvl="0" indent="35560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三月十日</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r"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田中由美子</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記</a:t>
            </a:r>
            <a:endParaRPr kumimoji="1" lang="ja-JP" altLang="ja-JP" sz="20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17780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日時　五月五日（火）　午後六時～九時</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17780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会場　市民プラザ　バンケットルームＡ</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17780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会費　五千円</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177800" algn="just"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なお、出欠のお返事は同封のハガキにて、四月末日までにお知らせください。</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177800" lvl="0" indent="0" algn="r" defTabSz="914400" rtl="0" eaLnBrk="1" fontAlgn="auto" latinLnBrk="0" hangingPunct="1">
              <a:lnSpc>
                <a:spcPts val="2500"/>
              </a:lnSpc>
              <a:spcBef>
                <a:spcPts val="0"/>
              </a:spcBef>
              <a:spcAft>
                <a:spcPts val="0"/>
              </a:spcAft>
              <a:buClrTx/>
              <a:buSzTx/>
              <a:buFontTx/>
              <a:buNone/>
              <a:tabLst/>
              <a:defRPr/>
            </a:pPr>
            <a:r>
              <a:rPr kumimoji="1" lang="ja-JP" altLang="ja-JP" sz="1800" b="0" i="0" u="none" strike="noStrike" kern="100" cap="none" spc="0" normalizeH="0" baseline="0" noProof="0" dirty="0">
                <a:ln>
                  <a:noFill/>
                </a:ln>
                <a:solidFill>
                  <a:prstClr val="black"/>
                </a:solidFill>
                <a:effectLst/>
                <a:uLnTx/>
                <a:uFillTx/>
                <a:latin typeface="Century"/>
                <a:ea typeface="ＭＳ 明朝"/>
                <a:cs typeface="Times New Roman"/>
              </a:rPr>
              <a:t>以上</a:t>
            </a:r>
            <a:endParaRPr kumimoji="1" lang="ja-JP" altLang="ja-JP" sz="12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720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8102" y="926189"/>
            <a:ext cx="9145015"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文章力がないと・・・</a:t>
            </a:r>
            <a:endParaRPr kumimoji="1" lang="en-US" altLang="ja-JP" sz="5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教科書が理解できない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→専門知識が身につかない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レポートが書けない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→単位がもらえない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自己ＰＲ文がしょぼい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→書類選考で落とされる</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国家試験に受からない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→希望する仕事につけない！</a:t>
            </a:r>
            <a:endParaRPr kumimoji="1" lang="en-US" altLang="ja-JP"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7744982" y="515360"/>
            <a:ext cx="2215196" cy="4455785"/>
            <a:chOff x="7904534" y="116632"/>
            <a:chExt cx="2215196" cy="4455785"/>
          </a:xfrm>
        </p:grpSpPr>
        <p:pic>
          <p:nvPicPr>
            <p:cNvPr id="8" name="Picture 4" descr="C:\Users\k1488\Desktop\fukidashi_ogdo01BK_png\fukidashi_ogdo_BK-1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4534" y="116632"/>
              <a:ext cx="2215196" cy="445578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712158" y="1548082"/>
              <a:ext cx="461665" cy="3024335"/>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a:ea typeface="メイリオ"/>
                  <a:cs typeface="+mn-cs"/>
                </a:rPr>
                <a:t>どうすれば</a:t>
              </a:r>
              <a:r>
                <a:rPr kumimoji="1" lang="en-US" altLang="ja-JP"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a:ea typeface="メイリオ"/>
                  <a:cs typeface="+mn-cs"/>
                </a:rPr>
                <a:t>…</a:t>
              </a:r>
            </a:p>
          </p:txBody>
        </p:sp>
      </p:grpSp>
      <p:sp>
        <p:nvSpPr>
          <p:cNvPr id="10" name="フッター プレースホルダー 2">
            <a:extLst>
              <a:ext uri="{FF2B5EF4-FFF2-40B4-BE49-F238E27FC236}">
                <a16:creationId xmlns:a16="http://schemas.microsoft.com/office/drawing/2014/main" id="{C8074D03-A24F-12B5-CBE9-D46BA343C59B}"/>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7" name="Picture 2" descr="\\File-sv04\011_検定\03_文章検\100_新商品\030_拡散資材\01_イラスト・素材\shojomanga03\color02-shirom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0358" y="2132856"/>
            <a:ext cx="2849248" cy="373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00818" y="671484"/>
            <a:ext cx="5752857" cy="5628694"/>
          </a:xfrm>
          <a:prstGeom prst="rect">
            <a:avLst/>
          </a:prstGeom>
          <a:ln>
            <a:solidFill>
              <a:schemeClr val="tx1"/>
            </a:solidFill>
          </a:ln>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Century"/>
                <a:ea typeface="ＭＳ 明朝"/>
                <a:cs typeface="Times New Roman"/>
              </a:rPr>
              <a:t>　</a:t>
            </a:r>
            <a:endParaRPr kumimoji="1" lang="en-US" altLang="ja-JP" sz="18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Century"/>
                <a:ea typeface="ＭＳ 明朝"/>
                <a:cs typeface="Times New Roman"/>
              </a:rPr>
              <a:t>　</a:t>
            </a:r>
            <a:endParaRPr kumimoji="1" lang="en-US" altLang="ja-JP" sz="1800" b="0" i="0" u="none" strike="noStrike" kern="100" cap="none" spc="0" normalizeH="0" baseline="0" noProof="0" dirty="0">
              <a:ln>
                <a:noFill/>
              </a:ln>
              <a:solidFill>
                <a:prstClr val="black"/>
              </a:solidFill>
              <a:effectLst/>
              <a:uLnTx/>
              <a:uFillTx/>
              <a:latin typeface="Century"/>
              <a:ea typeface="ＭＳ 明朝"/>
              <a:cs typeface="Times New Roman"/>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Century"/>
                <a:ea typeface="ＭＳ 明朝"/>
                <a:cs typeface="Times New Roman"/>
              </a:rPr>
              <a:t>　</a:t>
            </a: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早春の候、みなさまにはお元気でお過ごしのことと存じます。</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このたび、二十歳の節目として、左記の通り、第六十期生の学年同窓会を開催することにいたしました。皆様お誘いあわせの上、ぜひご参加ください。</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三月十日</a:t>
            </a:r>
          </a:p>
          <a:p>
            <a:pPr marL="0" marR="0" lvl="0" indent="0" algn="r" defTabSz="914400" rtl="0" eaLnBrk="1" fontAlgn="auto" latinLnBrk="0" hangingPunct="1">
              <a:lnSpc>
                <a:spcPts val="23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田中由美子</a:t>
            </a:r>
          </a:p>
          <a:p>
            <a:pPr marL="0" marR="0" lvl="0" indent="0" algn="ctr" defTabSz="914400" rtl="0" eaLnBrk="1" fontAlgn="auto" latinLnBrk="0" hangingPunct="1">
              <a:lnSpc>
                <a:spcPts val="23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rtl="0" eaLnBrk="1" fontAlgn="auto" latinLnBrk="0" hangingPunct="1">
              <a:lnSpc>
                <a:spcPts val="23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記</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日時　五月五日（火）　午後六時～九時</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会場　市民プラザ　バンケットルームＡ</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会費　五千円</a:t>
            </a: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　</a:t>
            </a:r>
            <a:endParaRPr kumimoji="1" lang="en-US"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なお、出欠のお返事は同封のハガキにて、四月末日までにお知らせください。</a:t>
            </a:r>
          </a:p>
          <a:p>
            <a:pPr marL="0" marR="0" lvl="0" indent="0" algn="r" defTabSz="914400" rtl="0" eaLnBrk="1" fontAlgn="auto" latinLnBrk="0" hangingPunct="1">
              <a:lnSpc>
                <a:spcPts val="23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以上</a:t>
            </a:r>
          </a:p>
        </p:txBody>
      </p:sp>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1794381" y="3138800"/>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a:spLocks noGrp="1"/>
          </p:cNvSpPr>
          <p:nvPr>
            <p:ph type="title"/>
          </p:nvPr>
        </p:nvSpPr>
        <p:spPr>
          <a:xfrm>
            <a:off x="977202" y="-1179512"/>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227776" y="1799148"/>
            <a:ext cx="3449819" cy="4525963"/>
          </a:xfrm>
        </p:spPr>
        <p:txBody>
          <a:bodyPr>
            <a:normAutofit/>
          </a:bodyPr>
          <a:lstStyle/>
          <a:p>
            <a:pPr marL="0" indent="0">
              <a:buNone/>
            </a:pPr>
            <a:r>
              <a:rPr lang="ja-JP" altLang="en-US" sz="2800" dirty="0"/>
              <a:t>（問）右</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の手紙の</a:t>
            </a:r>
            <a:r>
              <a:rPr lang="ja-JP" altLang="en-US" sz="2800" dirty="0"/>
              <a:t>　</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2800" dirty="0"/>
              <a:t>②</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には、</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t>頭語</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t>結語</a:t>
            </a:r>
            <a:r>
              <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t>が</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入ります。</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正しい組み合わせは</a:t>
            </a:r>
            <a:r>
              <a:rPr lang="ja-JP" altLang="en-US" sz="2800" dirty="0"/>
              <a:t>どれ</a:t>
            </a:r>
            <a:r>
              <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rPr>
              <a:t>ですか？</a:t>
            </a: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kumimoji="1"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2800" dirty="0">
                <a:solidFill>
                  <a:srgbClr val="FF0000"/>
                </a:solidFill>
              </a:rPr>
              <a:t>★答え</a:t>
            </a:r>
            <a:endParaRPr lang="en-US" altLang="ja-JP" sz="2800" dirty="0">
              <a:solidFill>
                <a:srgbClr val="FF0000"/>
              </a:solidFill>
            </a:endParaRPr>
          </a:p>
          <a:p>
            <a:pPr marL="0" indent="0">
              <a:buNone/>
            </a:pPr>
            <a:r>
              <a:rPr lang="ja-JP" altLang="en-US" sz="2800" dirty="0">
                <a:solidFill>
                  <a:srgbClr val="FF0000"/>
                </a:solidFill>
              </a:rPr>
              <a:t>ア　①拝啓　②敬具</a:t>
            </a:r>
            <a:endParaRPr lang="en-US" altLang="ja-JP" sz="2800" dirty="0">
              <a:solidFill>
                <a:srgbClr val="FF0000"/>
              </a:solidFill>
            </a:endParaRPr>
          </a:p>
        </p:txBody>
      </p:sp>
      <p:sp>
        <p:nvSpPr>
          <p:cNvPr id="13" name="スライド番号プレースホルダー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69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17" name="Text Box 8"/>
          <p:cNvSpPr txBox="1">
            <a:spLocks noChangeArrowheads="1"/>
          </p:cNvSpPr>
          <p:nvPr/>
        </p:nvSpPr>
        <p:spPr bwMode="auto">
          <a:xfrm>
            <a:off x="199678" y="1242605"/>
            <a:ext cx="9904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手紙文の構成</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flipH="1">
            <a:off x="9238090" y="849121"/>
            <a:ext cx="363318" cy="63692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a:ea typeface="メイリオ"/>
                <a:cs typeface="+mn-cs"/>
              </a:rPr>
              <a:t>拝啓</a:t>
            </a:r>
          </a:p>
        </p:txBody>
      </p:sp>
      <p:sp>
        <p:nvSpPr>
          <p:cNvPr id="14" name="正方形/長方形 13"/>
          <p:cNvSpPr/>
          <p:nvPr/>
        </p:nvSpPr>
        <p:spPr>
          <a:xfrm flipH="1">
            <a:off x="7325192" y="5517232"/>
            <a:ext cx="363318" cy="63692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a:ea typeface="メイリオ"/>
                <a:cs typeface="+mn-cs"/>
              </a:rPr>
              <a:t>敬具</a:t>
            </a: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668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742831"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91817" y="906861"/>
            <a:ext cx="8913972" cy="5044277"/>
          </a:xfrm>
          <a:noFill/>
        </p:spPr>
        <p:txBody>
          <a:bodyPr>
            <a:normAutofit fontScale="92500" lnSpcReduction="10000"/>
          </a:bodyPr>
          <a:lstStyle/>
          <a:p>
            <a:pPr marL="0" indent="0">
              <a:buNone/>
            </a:pP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600" b="1" dirty="0"/>
              <a:t>同窓会など、イベントのお知らせには、</a:t>
            </a:r>
            <a:endParaRPr lang="en-US" altLang="ja-JP" sz="3600" b="1" dirty="0"/>
          </a:p>
          <a:p>
            <a:pPr marL="0" indent="0">
              <a:buNone/>
            </a:pPr>
            <a:r>
              <a:rPr lang="ja-JP" altLang="en-US" sz="3600" b="1" dirty="0"/>
              <a:t>日時や場所など細かい内容が含まれます。</a:t>
            </a:r>
            <a:endParaRPr lang="en-US" altLang="ja-JP" sz="3600" b="1" dirty="0"/>
          </a:p>
          <a:p>
            <a:pPr marL="0" indent="0">
              <a:buNone/>
            </a:pPr>
            <a:endParaRPr lang="en-US" altLang="ja-JP" sz="3600" b="1" dirty="0"/>
          </a:p>
          <a:p>
            <a:pPr marL="0" indent="0">
              <a:buNone/>
            </a:pPr>
            <a:r>
              <a:rPr lang="ja-JP" altLang="en-US" sz="3600" b="1" dirty="0"/>
              <a:t>細かい内容は、読みやすいように、</a:t>
            </a:r>
            <a:endParaRPr lang="en-US" altLang="ja-JP" sz="3600" b="1" dirty="0"/>
          </a:p>
          <a:p>
            <a:pPr marL="0" indent="0">
              <a:buNone/>
            </a:pPr>
            <a:r>
              <a:rPr lang="ja-JP" altLang="en-US" sz="3600" b="1" dirty="0"/>
              <a:t>本文とは別にまとめて書きます。</a:t>
            </a:r>
            <a:endParaRPr lang="en-US" altLang="ja-JP" sz="3600" b="1" dirty="0"/>
          </a:p>
          <a:p>
            <a:pPr marL="0" indent="0">
              <a:buNone/>
            </a:pPr>
            <a:r>
              <a:rPr lang="ja-JP" altLang="en-US" sz="3600" b="1" dirty="0"/>
              <a:t>その書き方が「</a:t>
            </a:r>
            <a:r>
              <a:rPr lang="ja-JP" altLang="en-US" sz="3600" b="1" dirty="0">
                <a:solidFill>
                  <a:srgbClr val="FF0000"/>
                </a:solidFill>
              </a:rPr>
              <a:t>記書き（きがき）</a:t>
            </a:r>
            <a:r>
              <a:rPr lang="ja-JP" altLang="en-US" sz="3600" b="1" dirty="0"/>
              <a:t>」です。</a:t>
            </a:r>
            <a:endParaRPr lang="en-US" altLang="ja-JP" sz="3600" b="1" dirty="0"/>
          </a:p>
          <a:p>
            <a:pPr marL="0" indent="0">
              <a:buNone/>
            </a:pPr>
            <a:endParaRPr lang="en-US" altLang="ja-JP" sz="3600" b="1" dirty="0"/>
          </a:p>
          <a:p>
            <a:pPr marL="0" indent="0">
              <a:buNone/>
            </a:pPr>
            <a:r>
              <a:rPr lang="ja-JP" altLang="en-US" sz="3600" b="1" dirty="0"/>
              <a:t>さきほどのスライドはその書き方の例です。</a:t>
            </a:r>
            <a:endParaRPr lang="en-US" altLang="ja-JP" sz="3600" b="1" dirty="0"/>
          </a:p>
          <a:p>
            <a:pPr marL="0" indent="0">
              <a:buNone/>
            </a:pPr>
            <a:endParaRPr lang="en-US" altLang="ja-JP" sz="3600" b="1" dirty="0"/>
          </a:p>
          <a:p>
            <a:pPr marL="0" indent="0">
              <a:buNone/>
            </a:pPr>
            <a:endParaRPr lang="en-US" altLang="ja-JP" sz="3600" b="1" dirty="0"/>
          </a:p>
        </p:txBody>
      </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43883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p.42</a:t>
            </a:r>
            <a:r>
              <a:rPr kumimoji="1" lang="ja-JP" altLang="en-US" sz="5400" b="1" dirty="0">
                <a:solidFill>
                  <a:srgbClr val="FF0000"/>
                </a:solidFill>
              </a:rPr>
              <a:t>～</a:t>
            </a:r>
            <a:r>
              <a:rPr kumimoji="1" lang="en-US" altLang="ja-JP" sz="5400" b="1" dirty="0">
                <a:solidFill>
                  <a:srgbClr val="FF0000"/>
                </a:solidFill>
              </a:rPr>
              <a:t>43</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63282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742831"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95221" y="1337472"/>
            <a:ext cx="8913972" cy="5044277"/>
          </a:xfrm>
          <a:noFill/>
        </p:spPr>
        <p:txBody>
          <a:bodyPr anchor="ctr" anchorCtr="0">
            <a:normAutofit/>
          </a:bodyPr>
          <a:lstStyle/>
          <a:p>
            <a:pPr marL="0" indent="0" algn="ctr">
              <a:buNone/>
            </a:pPr>
            <a:r>
              <a:rPr lang="ja-JP" altLang="en-US" sz="8000" b="1" dirty="0"/>
              <a:t>敬語</a:t>
            </a:r>
            <a:endParaRPr lang="en-US" altLang="ja-JP" sz="8000" b="1" dirty="0"/>
          </a:p>
        </p:txBody>
      </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18160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a:spLocks noGrp="1"/>
          </p:cNvSpPr>
          <p:nvPr>
            <p:ph type="title"/>
          </p:nvPr>
        </p:nvSpPr>
        <p:spPr>
          <a:xfrm>
            <a:off x="728950" y="-60344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232278" y="1080185"/>
            <a:ext cx="9433049" cy="5040559"/>
          </a:xfrm>
        </p:spPr>
        <p:txBody>
          <a:bodyPr>
            <a:normAutofit/>
          </a:bodyPr>
          <a:lstStyle/>
          <a:p>
            <a:pPr marL="0" indent="0">
              <a:buNone/>
            </a:pPr>
            <a:r>
              <a:rPr kumimoji="1" lang="ja-JP" altLang="en-US" dirty="0"/>
              <a:t>（問）</a:t>
            </a:r>
            <a:r>
              <a:rPr lang="ja-JP" altLang="en-US" dirty="0"/>
              <a:t>次の①②には、</a:t>
            </a:r>
            <a:endParaRPr lang="en-US" altLang="ja-JP" dirty="0"/>
          </a:p>
          <a:p>
            <a:pPr marL="0" indent="0">
              <a:buNone/>
            </a:pPr>
            <a:r>
              <a:rPr lang="ja-JP" altLang="en-US" dirty="0"/>
              <a:t>ア：自分　イ：相手のどちらが入りますか</a:t>
            </a:r>
            <a:r>
              <a:rPr kumimoji="1" lang="ja-JP" altLang="en-US" dirty="0"/>
              <a:t>。</a:t>
            </a:r>
            <a:endParaRPr kumimoji="1" lang="en-US" altLang="ja-JP" dirty="0"/>
          </a:p>
          <a:p>
            <a:pPr marL="0" indent="0">
              <a:buNone/>
            </a:pPr>
            <a:endParaRPr lang="en-US" altLang="ja-JP" dirty="0"/>
          </a:p>
          <a:p>
            <a:pPr marL="0" indent="0">
              <a:buNone/>
            </a:pPr>
            <a:r>
              <a:rPr lang="ja-JP" altLang="en-US" sz="4000" dirty="0"/>
              <a:t>尊敬語</a:t>
            </a:r>
            <a:endParaRPr lang="en-US" altLang="ja-JP" sz="4000" dirty="0"/>
          </a:p>
          <a:p>
            <a:pPr marL="0" indent="0">
              <a:buNone/>
            </a:pPr>
            <a:r>
              <a:rPr lang="ja-JP" altLang="en-US" sz="4000" dirty="0"/>
              <a:t>　→（　</a:t>
            </a:r>
            <a:r>
              <a:rPr lang="ja-JP" altLang="en-US" sz="4000" dirty="0">
                <a:solidFill>
                  <a:schemeClr val="accent1">
                    <a:lumMod val="50000"/>
                  </a:schemeClr>
                </a:solidFill>
              </a:rPr>
              <a:t>①　</a:t>
            </a:r>
            <a:r>
              <a:rPr lang="ja-JP" altLang="en-US" sz="4000" dirty="0"/>
              <a:t>）の動作・状態などに使う</a:t>
            </a:r>
            <a:endParaRPr kumimoji="1" lang="en-US" altLang="ja-JP" sz="4000" dirty="0"/>
          </a:p>
          <a:p>
            <a:pPr marL="0" indent="0">
              <a:buNone/>
            </a:pPr>
            <a:r>
              <a:rPr lang="ja-JP" altLang="en-US" sz="4000" dirty="0"/>
              <a:t>謙譲語</a:t>
            </a:r>
            <a:endParaRPr lang="en-US" altLang="ja-JP" sz="4000" dirty="0"/>
          </a:p>
          <a:p>
            <a:pPr marL="0" indent="0">
              <a:buNone/>
            </a:pPr>
            <a:r>
              <a:rPr lang="ja-JP" altLang="en-US" sz="4000" dirty="0"/>
              <a:t>　→（　</a:t>
            </a:r>
            <a:r>
              <a:rPr lang="ja-JP" altLang="en-US" sz="4000" dirty="0">
                <a:solidFill>
                  <a:schemeClr val="accent1">
                    <a:lumMod val="50000"/>
                  </a:schemeClr>
                </a:solidFill>
              </a:rPr>
              <a:t>②　</a:t>
            </a:r>
            <a:r>
              <a:rPr lang="ja-JP" altLang="en-US" sz="4000" dirty="0"/>
              <a:t>）の動作・状態などに使う</a:t>
            </a:r>
            <a:endParaRPr kumimoji="1" lang="en-US" altLang="ja-JP" sz="40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79743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a:spLocks noGrp="1"/>
          </p:cNvSpPr>
          <p:nvPr>
            <p:ph type="title"/>
          </p:nvPr>
        </p:nvSpPr>
        <p:spPr>
          <a:xfrm>
            <a:off x="728950" y="-60344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232278" y="1121694"/>
            <a:ext cx="9433049" cy="5040559"/>
          </a:xfrm>
        </p:spPr>
        <p:txBody>
          <a:bodyPr>
            <a:normAutofit/>
          </a:bodyPr>
          <a:lstStyle/>
          <a:p>
            <a:pPr marL="0" indent="0">
              <a:buNone/>
            </a:pPr>
            <a:r>
              <a:rPr lang="ja-JP" altLang="en-US" dirty="0">
                <a:solidFill>
                  <a:srgbClr val="FF0000"/>
                </a:solidFill>
              </a:rPr>
              <a:t>★答え★</a:t>
            </a:r>
            <a:endParaRPr lang="en-US" altLang="ja-JP" dirty="0">
              <a:solidFill>
                <a:srgbClr val="FF0000"/>
              </a:solidFill>
            </a:endParaRPr>
          </a:p>
          <a:p>
            <a:pPr marL="0" indent="0">
              <a:buNone/>
            </a:pPr>
            <a:endParaRPr lang="en-US" altLang="ja-JP" sz="2000" dirty="0"/>
          </a:p>
          <a:p>
            <a:pPr marL="0" indent="0">
              <a:buNone/>
            </a:pPr>
            <a:r>
              <a:rPr lang="ja-JP" altLang="en-US" sz="4000" dirty="0"/>
              <a:t>尊敬語</a:t>
            </a:r>
            <a:endParaRPr lang="en-US" altLang="ja-JP" sz="4000" dirty="0"/>
          </a:p>
          <a:p>
            <a:pPr marL="0" indent="0">
              <a:buNone/>
            </a:pPr>
            <a:r>
              <a:rPr lang="ja-JP" altLang="en-US" sz="4000" dirty="0"/>
              <a:t>→（</a:t>
            </a:r>
            <a:r>
              <a:rPr lang="ja-JP" altLang="en-US" sz="4000" dirty="0">
                <a:solidFill>
                  <a:srgbClr val="FF0000"/>
                </a:solidFill>
              </a:rPr>
              <a:t>イ：相手</a:t>
            </a:r>
            <a:r>
              <a:rPr lang="ja-JP" altLang="en-US" sz="4000" dirty="0"/>
              <a:t>）の動作・状態などに使う</a:t>
            </a:r>
            <a:endParaRPr kumimoji="1" lang="en-US" altLang="ja-JP" sz="4000" dirty="0"/>
          </a:p>
          <a:p>
            <a:pPr marL="0" indent="0">
              <a:buNone/>
            </a:pPr>
            <a:r>
              <a:rPr lang="ja-JP" altLang="en-US" sz="4000" dirty="0"/>
              <a:t>謙譲語</a:t>
            </a:r>
            <a:endParaRPr lang="en-US" altLang="ja-JP" sz="4000" dirty="0"/>
          </a:p>
          <a:p>
            <a:pPr marL="0" indent="0">
              <a:buNone/>
            </a:pPr>
            <a:r>
              <a:rPr lang="ja-JP" altLang="en-US" sz="4000" dirty="0"/>
              <a:t>→（</a:t>
            </a:r>
            <a:r>
              <a:rPr lang="ja-JP" altLang="en-US" sz="4000" dirty="0">
                <a:solidFill>
                  <a:srgbClr val="FF0000"/>
                </a:solidFill>
              </a:rPr>
              <a:t>ア：自分</a:t>
            </a:r>
            <a:r>
              <a:rPr lang="ja-JP" altLang="en-US" sz="4000" dirty="0"/>
              <a:t>）の動作・状態などに使う</a:t>
            </a:r>
            <a:endParaRPr kumimoji="1" lang="en-US" altLang="ja-JP" sz="40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5545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1" name="タイトル 1"/>
          <p:cNvSpPr>
            <a:spLocks noGrp="1"/>
          </p:cNvSpPr>
          <p:nvPr>
            <p:ph type="title"/>
          </p:nvPr>
        </p:nvSpPr>
        <p:spPr>
          <a:xfrm>
            <a:off x="772233"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343694" y="1008077"/>
            <a:ext cx="8913972" cy="5184775"/>
          </a:xfrm>
        </p:spPr>
        <p:txBody>
          <a:bodyPr>
            <a:normAutofit/>
          </a:bodyPr>
          <a:lstStyle/>
          <a:p>
            <a:pPr marL="0" indent="0">
              <a:buNone/>
            </a:pPr>
            <a:r>
              <a:rPr lang="ja-JP" altLang="en-US" sz="4000" dirty="0"/>
              <a:t>尊敬語の主な例</a:t>
            </a:r>
            <a:endParaRPr lang="en-US" altLang="ja-JP" sz="4000" dirty="0"/>
          </a:p>
          <a:p>
            <a:pPr marL="0" indent="0">
              <a:buNone/>
            </a:pPr>
            <a:r>
              <a:rPr lang="ja-JP" altLang="en-US" sz="4000" dirty="0"/>
              <a:t>　</a:t>
            </a:r>
            <a:r>
              <a:rPr lang="ja-JP" altLang="en-US" sz="4000" dirty="0">
                <a:solidFill>
                  <a:srgbClr val="FF0000"/>
                </a:solidFill>
              </a:rPr>
              <a:t>お</a:t>
            </a:r>
            <a:r>
              <a:rPr lang="ja-JP" altLang="en-US" sz="4000" dirty="0"/>
              <a:t>読み</a:t>
            </a:r>
            <a:r>
              <a:rPr lang="ja-JP" altLang="en-US" sz="4000" dirty="0">
                <a:solidFill>
                  <a:srgbClr val="FF0000"/>
                </a:solidFill>
              </a:rPr>
              <a:t>になる</a:t>
            </a:r>
            <a:r>
              <a:rPr lang="ja-JP" altLang="en-US" sz="4000" dirty="0"/>
              <a:t>　</a:t>
            </a:r>
            <a:r>
              <a:rPr lang="ja-JP" altLang="en-US" sz="4000" dirty="0">
                <a:solidFill>
                  <a:schemeClr val="accent1">
                    <a:lumMod val="50000"/>
                  </a:schemeClr>
                </a:solidFill>
              </a:rPr>
              <a:t>くださる</a:t>
            </a:r>
            <a:endParaRPr lang="en-US" altLang="ja-JP" sz="4000" dirty="0">
              <a:solidFill>
                <a:schemeClr val="accent1">
                  <a:lumMod val="50000"/>
                </a:schemeClr>
              </a:solidFill>
            </a:endParaRPr>
          </a:p>
          <a:p>
            <a:pPr marL="0" indent="0">
              <a:buNone/>
            </a:pPr>
            <a:r>
              <a:rPr lang="ja-JP" altLang="en-US" sz="4000" dirty="0">
                <a:solidFill>
                  <a:schemeClr val="accent1">
                    <a:lumMod val="50000"/>
                  </a:schemeClr>
                </a:solidFill>
              </a:rPr>
              <a:t>　おっしゃる　なさる　いらっしゃる</a:t>
            </a:r>
            <a:endParaRPr lang="en-US" altLang="ja-JP" sz="4000" dirty="0">
              <a:solidFill>
                <a:schemeClr val="accent1">
                  <a:lumMod val="50000"/>
                </a:schemeClr>
              </a:solidFill>
            </a:endParaRPr>
          </a:p>
          <a:p>
            <a:pPr marL="0" indent="0">
              <a:buNone/>
            </a:pPr>
            <a:r>
              <a:rPr lang="ja-JP" altLang="en-US" sz="4000" dirty="0"/>
              <a:t>　　</a:t>
            </a:r>
            <a:endParaRPr lang="en-US" altLang="ja-JP" sz="4000" dirty="0"/>
          </a:p>
          <a:p>
            <a:pPr marL="0" indent="0">
              <a:buNone/>
            </a:pPr>
            <a:r>
              <a:rPr lang="ja-JP" altLang="en-US" sz="4000" dirty="0"/>
              <a:t>謙譲語の主な例</a:t>
            </a:r>
            <a:endParaRPr lang="en-US" altLang="ja-JP" sz="4000" dirty="0"/>
          </a:p>
          <a:p>
            <a:pPr marL="0" indent="0">
              <a:buNone/>
            </a:pPr>
            <a:r>
              <a:rPr lang="ja-JP" altLang="en-US" sz="4000" dirty="0"/>
              <a:t>　</a:t>
            </a:r>
            <a:r>
              <a:rPr lang="ja-JP" altLang="en-US" sz="4000" dirty="0">
                <a:solidFill>
                  <a:srgbClr val="FF0000"/>
                </a:solidFill>
              </a:rPr>
              <a:t>お</a:t>
            </a:r>
            <a:r>
              <a:rPr lang="ja-JP" altLang="en-US" sz="4000" dirty="0"/>
              <a:t>読み</a:t>
            </a:r>
            <a:r>
              <a:rPr lang="ja-JP" altLang="en-US" sz="4000" dirty="0">
                <a:solidFill>
                  <a:srgbClr val="FF0000"/>
                </a:solidFill>
              </a:rPr>
              <a:t>する</a:t>
            </a:r>
            <a:r>
              <a:rPr lang="ja-JP" altLang="en-US" sz="4000" dirty="0"/>
              <a:t>　</a:t>
            </a:r>
            <a:r>
              <a:rPr lang="ja-JP" altLang="en-US" sz="4000" dirty="0">
                <a:solidFill>
                  <a:schemeClr val="accent1">
                    <a:lumMod val="50000"/>
                  </a:schemeClr>
                </a:solidFill>
              </a:rPr>
              <a:t>差し上げる</a:t>
            </a:r>
            <a:r>
              <a:rPr kumimoji="1" lang="ja-JP" altLang="en-US" sz="4000" dirty="0">
                <a:solidFill>
                  <a:schemeClr val="accent1">
                    <a:lumMod val="50000"/>
                  </a:schemeClr>
                </a:solidFill>
              </a:rPr>
              <a:t>　</a:t>
            </a:r>
            <a:endParaRPr kumimoji="1" lang="en-US" altLang="ja-JP" sz="4000" dirty="0">
              <a:solidFill>
                <a:schemeClr val="accent1">
                  <a:lumMod val="50000"/>
                </a:schemeClr>
              </a:solidFill>
            </a:endParaRPr>
          </a:p>
          <a:p>
            <a:pPr marL="0" indent="0">
              <a:buNone/>
            </a:pPr>
            <a:r>
              <a:rPr lang="ja-JP" altLang="en-US" sz="4000" dirty="0">
                <a:solidFill>
                  <a:schemeClr val="accent1">
                    <a:lumMod val="50000"/>
                  </a:schemeClr>
                </a:solidFill>
              </a:rPr>
              <a:t>　</a:t>
            </a:r>
            <a:r>
              <a:rPr kumimoji="1" lang="ja-JP" altLang="en-US" sz="4000" dirty="0">
                <a:solidFill>
                  <a:schemeClr val="accent1">
                    <a:lumMod val="50000"/>
                  </a:schemeClr>
                </a:solidFill>
              </a:rPr>
              <a:t>申し上げる　いたす　おる</a:t>
            </a:r>
            <a:endParaRPr kumimoji="1" lang="en-US" altLang="ja-JP" sz="4000" dirty="0">
              <a:solidFill>
                <a:schemeClr val="accent1">
                  <a:lumMod val="50000"/>
                </a:schemeClr>
              </a:solidFill>
            </a:endParaRPr>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1823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p.44</a:t>
            </a:r>
            <a:r>
              <a:rPr kumimoji="1" lang="ja-JP" altLang="en-US" sz="5400" b="1" dirty="0">
                <a:solidFill>
                  <a:srgbClr val="FF0000"/>
                </a:solidFill>
              </a:rPr>
              <a:t>～</a:t>
            </a:r>
            <a:r>
              <a:rPr kumimoji="1" lang="en-US" altLang="ja-JP" sz="5400" b="1" dirty="0">
                <a:solidFill>
                  <a:srgbClr val="FF0000"/>
                </a:solidFill>
              </a:rPr>
              <a:t>45</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en-US" altLang="ja-JP" sz="6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670918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8" name="タイトル 1"/>
          <p:cNvSpPr>
            <a:spLocks noGrp="1"/>
          </p:cNvSpPr>
          <p:nvPr>
            <p:ph type="title"/>
          </p:nvPr>
        </p:nvSpPr>
        <p:spPr>
          <a:xfrm>
            <a:off x="742831" y="-963488"/>
            <a:ext cx="8913972" cy="322417"/>
          </a:xfrm>
        </p:spPr>
        <p:txBody>
          <a:bodyPr>
            <a:noAutofit/>
          </a:bodyPr>
          <a:lstStyle/>
          <a:p>
            <a:r>
              <a:rPr kumimoji="1" lang="ja-JP" altLang="en-US" sz="2500" dirty="0"/>
              <a:t>第</a:t>
            </a:r>
            <a:r>
              <a:rPr lang="en-US" altLang="ja-JP" sz="2500" dirty="0"/>
              <a:t>4</a:t>
            </a:r>
            <a:r>
              <a:rPr kumimoji="1" lang="ja-JP" altLang="en-US" sz="2500" dirty="0"/>
              <a:t>章</a:t>
            </a:r>
          </a:p>
        </p:txBody>
      </p:sp>
      <p:sp>
        <p:nvSpPr>
          <p:cNvPr id="2" name="コンテンツ プレースホルダー 1"/>
          <p:cNvSpPr>
            <a:spLocks noGrp="1"/>
          </p:cNvSpPr>
          <p:nvPr>
            <p:ph idx="1"/>
          </p:nvPr>
        </p:nvSpPr>
        <p:spPr>
          <a:xfrm>
            <a:off x="485884" y="1078326"/>
            <a:ext cx="8913972" cy="5044277"/>
          </a:xfrm>
          <a:noFill/>
        </p:spPr>
        <p:txBody>
          <a:bodyPr anchor="ctr" anchorCtr="0">
            <a:normAutofit/>
          </a:bodyPr>
          <a:lstStyle/>
          <a:p>
            <a:pPr marL="0" indent="0" algn="ctr">
              <a:buNone/>
            </a:pPr>
            <a:r>
              <a:rPr lang="ja-JP" altLang="en-US" sz="8000" b="1" dirty="0"/>
              <a:t>推敲（すいこう）</a:t>
            </a:r>
            <a:r>
              <a:rPr lang="ja-JP" altLang="en-US" sz="5400" b="1" dirty="0"/>
              <a:t>書いた文章の見直し・訂正　</a:t>
            </a:r>
            <a:endParaRPr lang="en-US" altLang="ja-JP" sz="5400" b="1" dirty="0"/>
          </a:p>
        </p:txBody>
      </p:sp>
      <p:sp>
        <p:nvSpPr>
          <p:cNvPr id="10" name="スライド番号プレースホルダー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537932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376122" y="1171676"/>
            <a:ext cx="9145362" cy="5184675"/>
          </a:xfrm>
        </p:spPr>
        <p:txBody>
          <a:bodyPr>
            <a:normAutofit/>
          </a:bodyPr>
          <a:lstStyle/>
          <a:p>
            <a:pPr marL="0" indent="0">
              <a:buNone/>
            </a:pPr>
            <a:r>
              <a:rPr lang="ja-JP" altLang="en-US" dirty="0"/>
              <a:t>手紙を書き終わったら、差し出す前に、間違っているところがないか、推敲しましょう。</a:t>
            </a:r>
            <a:endParaRPr lang="en-US" altLang="ja-JP" dirty="0"/>
          </a:p>
          <a:p>
            <a:pPr marL="0" indent="0">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rgbClr val="FF0000"/>
                </a:solidFill>
              </a:rPr>
              <a:t>★ポイント★</a:t>
            </a:r>
            <a:endParaRPr lang="en-US" altLang="ja-JP" dirty="0">
              <a:solidFill>
                <a:srgbClr val="FF0000"/>
              </a:solidFill>
            </a:endParaRPr>
          </a:p>
          <a:p>
            <a:pPr marL="0" indent="0">
              <a:buNone/>
            </a:pPr>
            <a:r>
              <a:rPr lang="ja-JP" altLang="en-US" dirty="0"/>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誤字、脱字、敬語の誤りはないか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・ですます体とである体がまじっていないか</a:t>
            </a:r>
            <a:endParaRPr lang="en-US" altLang="ja-JP" dirty="0"/>
          </a:p>
          <a:p>
            <a:pPr marL="0" indent="0">
              <a:buNone/>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・失礼な表現（上から目線など）はないか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・あいまいな表現、分かりにくい文などはないか</a:t>
            </a:r>
            <a:endParaRPr lang="en-US" altLang="ja-JP" dirty="0"/>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454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5899" y="1417709"/>
            <a:ext cx="928903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大丈夫！</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この授業で</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文章を</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読む力と書く力を</a:t>
            </a:r>
            <a:endPar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身につければ</a:t>
            </a:r>
            <a:r>
              <a:rPr kumimoji="1" lang="en-US" altLang="ja-JP" sz="5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2" name="Picture 2" descr="\\File-sv04\011_検定\03_文章検\100_新商品\030_拡散資材\01_イラスト・素材\1402609_jpg_wi\14026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6342" y="1763717"/>
            <a:ext cx="3359752" cy="3928577"/>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6C9224C-CFC2-9129-A435-D81E23A40525}"/>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28026218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5" name="chimes.wav"/>
          </p:stSnd>
        </p:sndAc>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94278" y="1008127"/>
            <a:ext cx="8909050" cy="5184675"/>
          </a:xfrm>
        </p:spPr>
        <p:txBody>
          <a:bodyPr>
            <a:normAutofit lnSpcReduction="10000"/>
          </a:bodyPr>
          <a:lstStyle/>
          <a:p>
            <a:pPr marL="0" indent="0">
              <a:buNone/>
            </a:pPr>
            <a:r>
              <a:rPr lang="ja-JP" altLang="en-US" b="1" dirty="0">
                <a:solidFill>
                  <a:srgbClr val="FF0066"/>
                </a:solidFill>
              </a:rPr>
              <a:t>わかりやすい文を書くコツ</a:t>
            </a:r>
            <a:endParaRPr lang="en-US" altLang="ja-JP" b="1" dirty="0">
              <a:solidFill>
                <a:srgbClr val="FF0066"/>
              </a:solidFill>
            </a:endParaRPr>
          </a:p>
          <a:p>
            <a:pPr marL="0" indent="0">
              <a:buNone/>
            </a:pPr>
            <a:endParaRPr lang="en-US" altLang="ja-JP" dirty="0"/>
          </a:p>
          <a:p>
            <a:pPr marL="0" indent="0">
              <a:buNone/>
            </a:pPr>
            <a:r>
              <a:rPr lang="ja-JP" altLang="en-US" dirty="0"/>
              <a:t>①１つの文が長くならないように、</a:t>
            </a:r>
            <a:endParaRPr lang="en-US" altLang="ja-JP" dirty="0"/>
          </a:p>
          <a:p>
            <a:pPr marL="0" indent="0">
              <a:buNone/>
            </a:pPr>
            <a:r>
              <a:rPr lang="ja-JP" altLang="en-US" dirty="0"/>
              <a:t>　</a:t>
            </a:r>
            <a:r>
              <a:rPr lang="en-US" altLang="ja-JP" dirty="0"/>
              <a:t>1</a:t>
            </a:r>
            <a:r>
              <a:rPr lang="ja-JP" altLang="en-US" dirty="0" err="1"/>
              <a:t>つの</a:t>
            </a:r>
            <a:r>
              <a:rPr lang="ja-JP" altLang="en-US" dirty="0"/>
              <a:t>文には</a:t>
            </a:r>
            <a:r>
              <a:rPr lang="en-US" altLang="ja-JP" dirty="0"/>
              <a:t>1</a:t>
            </a:r>
            <a:r>
              <a:rPr lang="ja-JP" altLang="en-US" dirty="0" err="1"/>
              <a:t>つの</a:t>
            </a:r>
            <a:r>
              <a:rPr lang="ja-JP" altLang="en-US" dirty="0"/>
              <a:t>ことだけを書く。</a:t>
            </a:r>
            <a:endParaRPr lang="en-US" altLang="ja-JP" dirty="0"/>
          </a:p>
          <a:p>
            <a:pPr marL="0" indent="0">
              <a:buNone/>
            </a:pPr>
            <a:endParaRPr lang="en-US" altLang="ja-JP" dirty="0"/>
          </a:p>
          <a:p>
            <a:pPr marL="0" indent="0">
              <a:buNone/>
            </a:pPr>
            <a:r>
              <a:rPr lang="ja-JP" altLang="en-US" dirty="0"/>
              <a:t>②文と文の関係がよく分かるように</a:t>
            </a:r>
            <a:endParaRPr lang="en-US" altLang="ja-JP" dirty="0"/>
          </a:p>
          <a:p>
            <a:pPr marL="0" indent="0">
              <a:buNone/>
            </a:pPr>
            <a:r>
              <a:rPr lang="ja-JP" altLang="en-US" dirty="0"/>
              <a:t>　接続語を入れてつなぐ。</a:t>
            </a:r>
            <a:endParaRPr lang="en-US" altLang="ja-JP" dirty="0"/>
          </a:p>
          <a:p>
            <a:pPr marL="0" indent="0">
              <a:buNone/>
            </a:pPr>
            <a:endParaRPr lang="en-US" altLang="ja-JP" dirty="0"/>
          </a:p>
          <a:p>
            <a:pPr marL="0" indent="0">
              <a:buNone/>
            </a:pPr>
            <a:r>
              <a:rPr lang="ja-JP" altLang="en-US" dirty="0"/>
              <a:t>では、次で長い文を短く切る練習をします。</a:t>
            </a:r>
            <a:endParaRPr lang="en-US" altLang="ja-JP"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79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316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83144" y="1008127"/>
            <a:ext cx="8909050" cy="5184675"/>
          </a:xfrm>
        </p:spPr>
        <p:txBody>
          <a:bodyPr>
            <a:normAutofit/>
          </a:bodyPr>
          <a:lstStyle/>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FF0000"/>
                </a:solidFill>
              </a:rPr>
              <a:t>問</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次の文を、</a:t>
            </a:r>
            <a:r>
              <a:rPr lang="ja-JP" altLang="en-US" b="1" u="sng" dirty="0">
                <a:solidFill>
                  <a:srgbClr val="FF0000"/>
                </a:solidFill>
              </a:rPr>
              <a:t>３</a:t>
            </a:r>
            <a:r>
              <a:rPr lang="ja-JP" altLang="en-US"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つの内容になるよう文を分けて、</a:t>
            </a:r>
            <a:endParaRPr lang="en-US" altLang="ja-JP"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わかりやすく書き直しましょう。</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ja-JP"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dirty="0"/>
              <a:t>自転車は免許が必要なく自動車やバイクと比べて安価で手軽な乗り物</a:t>
            </a:r>
            <a:r>
              <a:rPr lang="ja-JP" altLang="en-US" dirty="0">
                <a:solidFill>
                  <a:schemeClr val="accent1">
                    <a:lumMod val="50000"/>
                  </a:schemeClr>
                </a:solidFill>
              </a:rPr>
              <a:t>だが</a:t>
            </a:r>
            <a:r>
              <a:rPr lang="ja-JP" altLang="en-US" dirty="0"/>
              <a:t>乗り方を間違えると自分や他人を傷つけたり、場合によっては命を奪うことになったりする恐ろしい凶器にも</a:t>
            </a:r>
            <a:r>
              <a:rPr lang="ja-JP" altLang="en-US" dirty="0">
                <a:solidFill>
                  <a:schemeClr val="accent1">
                    <a:lumMod val="50000"/>
                  </a:schemeClr>
                </a:solidFill>
              </a:rPr>
              <a:t>なるので</a:t>
            </a:r>
            <a:r>
              <a:rPr lang="ja-JP" altLang="en-US" dirty="0"/>
              <a:t>交通ルールを守って安全運転をしなければいけない。</a:t>
            </a:r>
            <a:endParaRPr lang="en-US" altLang="ja-JP"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8389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94278" y="1008127"/>
            <a:ext cx="8909050" cy="5184675"/>
          </a:xfrm>
        </p:spPr>
        <p:txBody>
          <a:bodyPr>
            <a:normAutofit/>
          </a:bodyPr>
          <a:lstStyle/>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★ヒント★</a:t>
            </a:r>
            <a:endParaRPr lang="en-US"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p>
          <a:p>
            <a:pPr marL="0" indent="0">
              <a:buNone/>
            </a:pPr>
            <a:r>
              <a:rPr lang="en-US" altLang="ja-JP" dirty="0"/>
              <a:t>1</a:t>
            </a:r>
            <a:r>
              <a:rPr lang="ja-JP" altLang="en-US" dirty="0" err="1"/>
              <a:t>つの</a:t>
            </a:r>
            <a:r>
              <a:rPr lang="ja-JP" altLang="en-US" dirty="0"/>
              <a:t>文に</a:t>
            </a:r>
            <a:r>
              <a:rPr lang="en-US" altLang="ja-JP" dirty="0"/>
              <a:t>1</a:t>
            </a:r>
            <a:r>
              <a:rPr lang="ja-JP" altLang="en-US" dirty="0"/>
              <a:t>つの内容になるように、</a:t>
            </a:r>
            <a:endParaRPr lang="en-US" altLang="ja-JP" dirty="0"/>
          </a:p>
          <a:p>
            <a:pPr marL="0" indent="0">
              <a:buNone/>
            </a:pPr>
            <a:r>
              <a:rPr lang="ja-JP" altLang="en-US" dirty="0"/>
              <a:t>内容で分けます。</a:t>
            </a:r>
            <a:endParaRPr lang="en-US" altLang="ja-JP" dirty="0"/>
          </a:p>
          <a:p>
            <a:pPr marL="0" indent="0">
              <a:buNone/>
            </a:pPr>
            <a:endParaRPr lang="en-US" altLang="ja-JP" dirty="0"/>
          </a:p>
          <a:p>
            <a:pPr marL="0" indent="0">
              <a:buNone/>
            </a:pPr>
            <a:r>
              <a:rPr lang="en-US" altLang="ja-JP" dirty="0"/>
              <a:t>3</a:t>
            </a:r>
            <a:r>
              <a:rPr lang="ja-JP" altLang="en-US" dirty="0"/>
              <a:t>つに分けたら、文と文の間に、</a:t>
            </a:r>
            <a:endParaRPr lang="en-US" altLang="ja-JP" dirty="0"/>
          </a:p>
          <a:p>
            <a:pPr marL="0" indent="0">
              <a:buNone/>
            </a:pPr>
            <a:r>
              <a:rPr lang="ja-JP" altLang="en-US" dirty="0">
                <a:solidFill>
                  <a:srgbClr val="FF0000"/>
                </a:solidFill>
              </a:rPr>
              <a:t>接続語</a:t>
            </a:r>
            <a:r>
              <a:rPr lang="ja-JP" altLang="en-US" dirty="0"/>
              <a:t>を補うと分かりやすくなります。</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849284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0" name="コンテンツ プレースホルダー 2"/>
          <p:cNvSpPr>
            <a:spLocks noGrp="1"/>
          </p:cNvSpPr>
          <p:nvPr>
            <p:ph idx="1"/>
          </p:nvPr>
        </p:nvSpPr>
        <p:spPr>
          <a:xfrm>
            <a:off x="487710" y="1140480"/>
            <a:ext cx="8909050" cy="5184675"/>
          </a:xfrm>
        </p:spPr>
        <p:txBody>
          <a:bodyPr>
            <a:normAutofit/>
          </a:bodyPr>
          <a:lstStyle/>
          <a:p>
            <a:pPr marL="0" indent="0">
              <a:buNone/>
            </a:pP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★答え★</a:t>
            </a:r>
            <a:endParaRPr lang="ja-JP" altLang="ja-JP"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dirty="0"/>
          </a:p>
          <a:p>
            <a:pPr marL="0" indent="0">
              <a:buNone/>
            </a:pPr>
            <a:r>
              <a:rPr lang="ja-JP" altLang="en-US" dirty="0"/>
              <a:t>自転車は免許が必要なく自動車やバイクと比べて安価で手軽な乗り物</a:t>
            </a:r>
            <a:r>
              <a:rPr lang="ja-JP" altLang="en-US" dirty="0">
                <a:solidFill>
                  <a:srgbClr val="FF0000"/>
                </a:solidFill>
              </a:rPr>
              <a:t>だ。</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 name="コンテンツ プレースホルダー 2">
            <a:extLst>
              <a:ext uri="{FF2B5EF4-FFF2-40B4-BE49-F238E27FC236}">
                <a16:creationId xmlns:a16="http://schemas.microsoft.com/office/drawing/2014/main" id="{C1E42075-40BA-0C30-4ECD-DE6FBAE1F133}"/>
              </a:ext>
            </a:extLst>
          </p:cNvPr>
          <p:cNvSpPr txBox="1">
            <a:spLocks/>
          </p:cNvSpPr>
          <p:nvPr/>
        </p:nvSpPr>
        <p:spPr>
          <a:xfrm>
            <a:off x="490806" y="2204864"/>
            <a:ext cx="8909050" cy="3071712"/>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　　　　　　　　　　　　　　　　　　</a:t>
            </a:r>
            <a:endParaRPr kumimoji="1" lang="en-US" altLang="ja-JP"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　　　　　　　　　　　　しかし、</a:t>
            </a: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乗り方を間違えると自分や他人を傷つけたり、場合によっては命を奪うことになったりする恐ろしい凶器にも</a:t>
            </a: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なる。</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p:txBody>
      </p:sp>
      <p:sp>
        <p:nvSpPr>
          <p:cNvPr id="8" name="コンテンツ プレースホルダー 2">
            <a:extLst>
              <a:ext uri="{FF2B5EF4-FFF2-40B4-BE49-F238E27FC236}">
                <a16:creationId xmlns:a16="http://schemas.microsoft.com/office/drawing/2014/main" id="{6EC28A31-A477-F46A-F19E-7263469A3994}"/>
              </a:ext>
            </a:extLst>
          </p:cNvPr>
          <p:cNvSpPr txBox="1">
            <a:spLocks/>
          </p:cNvSpPr>
          <p:nvPr/>
        </p:nvSpPr>
        <p:spPr>
          <a:xfrm>
            <a:off x="487710" y="4293097"/>
            <a:ext cx="8737451" cy="1224135"/>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rPr>
              <a:t>　　　　　だから、</a:t>
            </a:r>
            <a:r>
              <a:rPr kumimoji="1" lang="ja-JP" altLang="en-US"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rPr>
              <a:t>交通ルールを守って安全運転をしなければいけない。</a:t>
            </a: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04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p.46</a:t>
            </a:r>
            <a:r>
              <a:rPr kumimoji="1" lang="ja-JP" altLang="en-US" sz="5400" b="1" dirty="0">
                <a:solidFill>
                  <a:srgbClr val="FF0000"/>
                </a:solidFill>
              </a:rPr>
              <a:t>～</a:t>
            </a:r>
            <a:r>
              <a:rPr kumimoji="1" lang="en-US" altLang="ja-JP" sz="5400" b="1" dirty="0">
                <a:solidFill>
                  <a:srgbClr val="FF0000"/>
                </a:solidFill>
              </a:rPr>
              <a:t>51</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a:p>
            <a:pPr marL="0" indent="0" algn="ctr">
              <a:buNone/>
            </a:pPr>
            <a:endParaRPr kumimoji="1" lang="en-US" altLang="ja-JP" sz="6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endParaRPr kumimoji="1" lang="ja-JP" altLang="en-US" sz="4800"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83</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手紙文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701357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348881"/>
            <a:ext cx="8418751" cy="1470025"/>
          </a:xfrm>
          <a:prstGeom prst="rect">
            <a:avLst/>
          </a:prstGeom>
          <a:solidFill>
            <a:schemeClr val="bg1">
              <a:alpha val="61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4400" b="0" i="0" u="none" strike="noStrike" kern="1200" cap="none" spc="0" normalizeH="0" baseline="0" noProof="0" dirty="0">
                <a:ln>
                  <a:noFill/>
                </a:ln>
                <a:solidFill>
                  <a:srgbClr val="A5C24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a:t>
            </a:r>
          </a:p>
        </p:txBody>
      </p:sp>
      <p:sp>
        <p:nvSpPr>
          <p:cNvPr id="8" name="スライド番号プレースホルダー 2"/>
          <p:cNvSpPr>
            <a:spLocks noGrp="1"/>
          </p:cNvSpPr>
          <p:nvPr>
            <p:ph type="sldNum" sz="quarter" idx="12"/>
          </p:nvPr>
        </p:nvSpPr>
        <p:spPr>
          <a:xfrm>
            <a:off x="7088826" y="6381750"/>
            <a:ext cx="2311030" cy="476250"/>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84</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33962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85</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2" name="直角三角形 1"/>
          <p:cNvSpPr/>
          <p:nvPr/>
        </p:nvSpPr>
        <p:spPr bwMode="auto">
          <a:xfrm rot="16200000">
            <a:off x="4345611" y="-1718699"/>
            <a:ext cx="1729938" cy="8568952"/>
          </a:xfrm>
          <a:prstGeom prst="rtTriangle">
            <a:avLst/>
          </a:prstGeom>
          <a:solidFill>
            <a:schemeClr val="bg2"/>
          </a:solidFill>
          <a:ln w="6350">
            <a:solidFill>
              <a:schemeClr val="tx1"/>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40000"/>
              </a:lnSpc>
              <a:spcBef>
                <a:spcPct val="0"/>
              </a:spcBef>
              <a:spcAft>
                <a:spcPts val="600"/>
              </a:spcAft>
              <a:buClrTx/>
              <a:buSzTx/>
              <a:buFontTx/>
              <a:buNone/>
              <a:tabLst/>
              <a:defRPr/>
            </a:pPr>
            <a:endParaRPr kumimoji="1" lang="ja-JP" altLang="en-US" sz="1600" b="0" i="0" u="none" strike="noStrike" kern="120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7" name="Text Box 8"/>
          <p:cNvSpPr txBox="1">
            <a:spLocks noChangeArrowheads="1"/>
          </p:cNvSpPr>
          <p:nvPr/>
        </p:nvSpPr>
        <p:spPr bwMode="auto">
          <a:xfrm>
            <a:off x="573554" y="3429871"/>
            <a:ext cx="8909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入学　　　　在校　　　　就活　　　　　卒業　　　</a:t>
            </a:r>
            <a:endParaRPr kumimoji="1" lang="en-US" altLang="ja-JP" sz="32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8"/>
          <p:cNvSpPr txBox="1">
            <a:spLocks noChangeArrowheads="1"/>
          </p:cNvSpPr>
          <p:nvPr/>
        </p:nvSpPr>
        <p:spPr bwMode="auto">
          <a:xfrm>
            <a:off x="476689" y="4118307"/>
            <a:ext cx="89090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実習・実験　　履歴書　　</a:t>
            </a: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レポート　</a:t>
            </a: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自己ＰＲ　　</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テスト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国家試験　　　面接</a:t>
            </a:r>
            <a:r>
              <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C:\Users\k1177\AppData\Local\Microsoft\Windows\INetCache\IE\IHA7OHZ7\publicdomainq-0008708qaqllk[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8809" y="1912979"/>
            <a:ext cx="580940" cy="1081867"/>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5172DAE3-9E9A-00EC-F05F-A9A63109932F}"/>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Text Box 8">
            <a:extLst>
              <a:ext uri="{FF2B5EF4-FFF2-40B4-BE49-F238E27FC236}">
                <a16:creationId xmlns:a16="http://schemas.microsoft.com/office/drawing/2014/main" id="{5676D78C-5106-FB1D-CBB8-18CF0B9132D3}"/>
              </a:ext>
            </a:extLst>
          </p:cNvPr>
          <p:cNvSpPr txBox="1">
            <a:spLocks noChangeArrowheads="1"/>
          </p:cNvSpPr>
          <p:nvPr/>
        </p:nvSpPr>
        <p:spPr bwMode="auto">
          <a:xfrm>
            <a:off x="199678" y="830759"/>
            <a:ext cx="890905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意見文の書き方を学ぶことで、</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実習レポートが書けるようになります。</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また、自己ＰＲや面接でも好印象を</a:t>
            </a:r>
            <a:endParaRPr kumimoji="1" lang="en-US" altLang="ja-JP"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与えられるようになります。</a:t>
            </a:r>
          </a:p>
        </p:txBody>
      </p:sp>
      <p:sp>
        <p:nvSpPr>
          <p:cNvPr id="9" name="Text Box 6">
            <a:extLst>
              <a:ext uri="{FF2B5EF4-FFF2-40B4-BE49-F238E27FC236}">
                <a16:creationId xmlns:a16="http://schemas.microsoft.com/office/drawing/2014/main" id="{983610D6-4419-B470-6A31-2E349F2AFDB5}"/>
              </a:ext>
            </a:extLst>
          </p:cNvPr>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90347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428599" y="1413063"/>
            <a:ext cx="9040407" cy="4031873"/>
          </a:xfrm>
          <a:prstGeom prst="rect">
            <a:avLst/>
          </a:prstGeom>
          <a:noFill/>
        </p:spPr>
        <p:txBody>
          <a:bodyPr wrap="square" rtlCol="0">
            <a:spAutoFit/>
          </a:bodyPr>
          <a:lstStyle/>
          <a:p>
            <a:pPr marL="0" indent="0">
              <a:buNone/>
            </a:pPr>
            <a:r>
              <a:rPr lang="ja-JP" altLang="en-US" sz="4000" dirty="0"/>
              <a:t>文章検の意見文とは、</a:t>
            </a:r>
            <a:endParaRPr lang="en-US" altLang="ja-JP" sz="4000" dirty="0"/>
          </a:p>
          <a:p>
            <a:pPr marL="0" indent="0">
              <a:buNone/>
            </a:pPr>
            <a:r>
              <a:rPr lang="ja-JP" altLang="en-US" sz="4000" dirty="0"/>
              <a:t>自分の意見を述べる文章です。</a:t>
            </a:r>
            <a:endParaRPr lang="en-US" altLang="ja-JP" sz="4000" dirty="0"/>
          </a:p>
          <a:p>
            <a:pPr marL="0" indent="0">
              <a:buNone/>
            </a:pPr>
            <a:endParaRPr lang="en-US" altLang="ja-JP" sz="2000" dirty="0"/>
          </a:p>
          <a:p>
            <a:pPr marL="0" indent="0">
              <a:buNone/>
            </a:pPr>
            <a:r>
              <a:rPr lang="ja-JP" altLang="en-US" sz="4000" dirty="0"/>
              <a:t>相手が納得しやすくなるよう、</a:t>
            </a:r>
            <a:endParaRPr lang="en-US" altLang="ja-JP" sz="4000" dirty="0"/>
          </a:p>
          <a:p>
            <a:pPr marL="0" indent="0">
              <a:buNone/>
            </a:pPr>
            <a:r>
              <a:rPr lang="ja-JP" altLang="en-US" sz="4000" dirty="0"/>
              <a:t>自分の意見に、事実（経験や知識）や、</a:t>
            </a:r>
            <a:endParaRPr lang="en-US" altLang="ja-JP" sz="4000" dirty="0"/>
          </a:p>
          <a:p>
            <a:pPr marL="0" indent="0">
              <a:buNone/>
            </a:pPr>
            <a:r>
              <a:rPr lang="ja-JP" altLang="en-US" sz="4000" dirty="0"/>
              <a:t>意見の理由などを添えます。</a:t>
            </a:r>
            <a:endParaRPr lang="en-US" altLang="ja-JP" sz="40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98900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327349" y="1012749"/>
            <a:ext cx="9577064" cy="5041380"/>
          </a:xfrm>
          <a:prstGeom prst="rect">
            <a:avLst/>
          </a:prstGeom>
          <a:noFill/>
        </p:spPr>
        <p:txBody>
          <a:bodyPr wrap="square" rtlCol="0">
            <a:spAutoFit/>
          </a:bodyPr>
          <a:lstStyle/>
          <a:p>
            <a:pPr marL="0" indent="0">
              <a:buNone/>
            </a:pPr>
            <a:r>
              <a:rPr lang="ja-JP" altLang="en-US" sz="3600" dirty="0"/>
              <a:t>事実とは、</a:t>
            </a:r>
            <a:endParaRPr lang="en-US" altLang="ja-JP" sz="3600" dirty="0"/>
          </a:p>
          <a:p>
            <a:pPr marL="0" indent="0">
              <a:buNone/>
            </a:pPr>
            <a:r>
              <a:rPr lang="ja-JP" altLang="en-US" sz="3600" b="1" dirty="0">
                <a:solidFill>
                  <a:srgbClr val="FF0000"/>
                </a:solidFill>
              </a:rPr>
              <a:t>自分が経験したことや、人から聞くなどして知識として知っていること</a:t>
            </a:r>
            <a:r>
              <a:rPr lang="ja-JP" altLang="en-US" sz="3600" dirty="0"/>
              <a:t>です。</a:t>
            </a:r>
            <a:endParaRPr lang="en-US" altLang="ja-JP" sz="3600" dirty="0"/>
          </a:p>
          <a:p>
            <a:pPr marL="0" indent="0">
              <a:buNone/>
            </a:pPr>
            <a:endParaRPr lang="en-US" altLang="ja-JP" dirty="0"/>
          </a:p>
          <a:p>
            <a:pPr marL="0" indent="0">
              <a:buNone/>
            </a:pPr>
            <a:r>
              <a:rPr lang="ja-JP" altLang="en-US" dirty="0"/>
              <a:t>文章検の意見文は、事実（経験や知識）と</a:t>
            </a:r>
            <a:endParaRPr lang="en-US" altLang="ja-JP" dirty="0"/>
          </a:p>
          <a:p>
            <a:pPr marL="0" indent="0">
              <a:buNone/>
            </a:pPr>
            <a:r>
              <a:rPr lang="ja-JP" altLang="en-US" dirty="0"/>
              <a:t>事実以外をはっきり区別して書きます。</a:t>
            </a:r>
            <a:endParaRPr lang="en-US" altLang="ja-JP" dirty="0"/>
          </a:p>
          <a:p>
            <a:pPr marL="0" indent="0">
              <a:buNone/>
            </a:pPr>
            <a:endParaRPr lang="en-US" altLang="ja-JP" sz="1200" dirty="0"/>
          </a:p>
          <a:p>
            <a:pPr marL="0" indent="0">
              <a:buNone/>
            </a:pPr>
            <a:r>
              <a:rPr lang="ja-JP" altLang="en-US" dirty="0"/>
              <a:t>次のスライドで、事実と事実以外の違いを</a:t>
            </a:r>
            <a:endParaRPr lang="en-US" altLang="ja-JP" dirty="0"/>
          </a:p>
          <a:p>
            <a:pPr marL="0" indent="0">
              <a:buNone/>
            </a:pPr>
            <a:r>
              <a:rPr lang="ja-JP" altLang="en-US" dirty="0"/>
              <a:t>見てみましょう。</a:t>
            </a:r>
            <a:endParaRPr lang="en-US" altLang="ja-JP" sz="28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22092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xEl>
                                              <p:pRg st="6" end="6"/>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371439" y="701407"/>
            <a:ext cx="9577064" cy="5386090"/>
          </a:xfrm>
          <a:prstGeom prst="rect">
            <a:avLst/>
          </a:prstGeom>
          <a:noFill/>
        </p:spPr>
        <p:txBody>
          <a:bodyPr wrap="square" rtlCol="0">
            <a:spAutoFit/>
          </a:bodyPr>
          <a:lstStyle/>
          <a:p>
            <a:pPr marL="0" indent="0">
              <a:buNone/>
            </a:pPr>
            <a:endParaRPr lang="en-US" altLang="ja-JP" sz="800" dirty="0"/>
          </a:p>
          <a:p>
            <a:pPr marL="0" indent="0">
              <a:buNone/>
            </a:pPr>
            <a:r>
              <a:rPr lang="ja-JP" altLang="en-US" dirty="0"/>
              <a:t>事実（経験）</a:t>
            </a:r>
            <a:endParaRPr lang="en-US" altLang="ja-JP" dirty="0"/>
          </a:p>
          <a:p>
            <a:pPr marL="0" indent="0">
              <a:buNone/>
            </a:pPr>
            <a:r>
              <a:rPr lang="ja-JP" altLang="en-US" dirty="0"/>
              <a:t>「毎日ケーキを食べたら半年間で</a:t>
            </a:r>
            <a:r>
              <a:rPr lang="en-US" altLang="ja-JP" dirty="0"/>
              <a:t>10</a:t>
            </a:r>
            <a:r>
              <a:rPr lang="ja-JP" altLang="en-US" dirty="0"/>
              <a:t>キロ太った」</a:t>
            </a:r>
            <a:endParaRPr lang="en-US" altLang="ja-JP" dirty="0"/>
          </a:p>
          <a:p>
            <a:pPr marL="0" indent="0">
              <a:buNone/>
            </a:pPr>
            <a:endParaRPr lang="en-US" altLang="ja-JP" sz="800" dirty="0"/>
          </a:p>
          <a:p>
            <a:pPr marL="0" indent="0">
              <a:buNone/>
            </a:pPr>
            <a:r>
              <a:rPr lang="ja-JP" altLang="en-US" dirty="0"/>
              <a:t>意見</a:t>
            </a:r>
            <a:endParaRPr lang="en-US" altLang="ja-JP" dirty="0"/>
          </a:p>
          <a:p>
            <a:pPr marL="0" indent="0">
              <a:buNone/>
            </a:pPr>
            <a:r>
              <a:rPr lang="ja-JP" altLang="en-US" dirty="0"/>
              <a:t>「毎日ケーキを食べるのはよくない」</a:t>
            </a:r>
            <a:endParaRPr lang="en-US" altLang="ja-JP" dirty="0"/>
          </a:p>
          <a:p>
            <a:pPr marL="0" indent="0">
              <a:buNone/>
            </a:pPr>
            <a:endParaRPr lang="en-US" altLang="ja-JP" sz="800" dirty="0"/>
          </a:p>
          <a:p>
            <a:pPr marL="0" indent="0">
              <a:buNone/>
            </a:pPr>
            <a:r>
              <a:rPr lang="ja-JP" altLang="en-US" dirty="0"/>
              <a:t>感想</a:t>
            </a:r>
            <a:endParaRPr lang="en-US" altLang="ja-JP" dirty="0"/>
          </a:p>
          <a:p>
            <a:pPr marL="0" indent="0">
              <a:buNone/>
            </a:pPr>
            <a:r>
              <a:rPr lang="ja-JP" altLang="en-US" dirty="0"/>
              <a:t>「このケーキはとてもおいしかった」</a:t>
            </a:r>
            <a:endParaRPr lang="en-US" altLang="ja-JP" dirty="0"/>
          </a:p>
          <a:p>
            <a:pPr marL="0" indent="0">
              <a:buNone/>
            </a:pPr>
            <a:endParaRPr lang="en-US" altLang="ja-JP" sz="800" dirty="0"/>
          </a:p>
          <a:p>
            <a:pPr marL="0" indent="0">
              <a:buNone/>
            </a:pPr>
            <a:r>
              <a:rPr lang="ja-JP" altLang="en-US" dirty="0"/>
              <a:t>推測</a:t>
            </a:r>
            <a:endParaRPr lang="en-US" altLang="ja-JP" dirty="0"/>
          </a:p>
          <a:p>
            <a:pPr marL="0" indent="0">
              <a:buNone/>
            </a:pPr>
            <a:r>
              <a:rPr lang="ja-JP" altLang="en-US" dirty="0"/>
              <a:t>「このケーキは人気が出そうだ」</a:t>
            </a:r>
            <a:endParaRPr lang="en-US" altLang="ja-JP"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9" name="Picture 5" descr="C:\Users\k1177\AppData\Local\Microsoft\Windows\INetCache\IE\OOBLLMTW\publicdomainq-0009764rakerp[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4494" y="4365104"/>
            <a:ext cx="1956444" cy="1728192"/>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503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5" end="5"/>
                                            </p:txEl>
                                          </p:spTgt>
                                        </p:tgtEl>
                                        <p:attrNameLst>
                                          <p:attrName>style.visibility</p:attrName>
                                        </p:attrNameLst>
                                      </p:cBhvr>
                                      <p:to>
                                        <p:strVal val="visible"/>
                                      </p:to>
                                    </p:set>
                                    <p:animEffect transition="in" filter="fade">
                                      <p:cBhvr>
                                        <p:cTn id="12" dur="500"/>
                                        <p:tgtEl>
                                          <p:spTgt spid="1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animEffect transition="in" filter="fade">
                                      <p:cBhvr>
                                        <p:cTn id="17" dur="500"/>
                                        <p:tgtEl>
                                          <p:spTgt spid="1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11" end="11"/>
                                            </p:txEl>
                                          </p:spTgt>
                                        </p:tgtEl>
                                        <p:attrNameLst>
                                          <p:attrName>style.visibility</p:attrName>
                                        </p:attrNameLst>
                                      </p:cBhvr>
                                      <p:to>
                                        <p:strVal val="visible"/>
                                      </p:to>
                                    </p:set>
                                    <p:animEffect transition="in" filter="fade">
                                      <p:cBhvr>
                                        <p:cTn id="22"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04368" y="1041336"/>
            <a:ext cx="8919098"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教科書が読める。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授業が分かる。</a:t>
            </a:r>
            <a:endParaRPr kumimoji="1" lang="en-US" altLang="ja-JP" sz="5400" b="1" i="0" u="none" strike="noStrike" kern="1200" cap="none" spc="0" normalizeH="0" baseline="0" noProof="0" dirty="0">
              <a:ln>
                <a:noFill/>
              </a:ln>
              <a:solidFill>
                <a:srgbClr val="0F6FC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→専門的な知識が身につく！</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→単位がもらえる！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→友達に自慢できる！</a:t>
            </a:r>
            <a:endParaRPr kumimoji="1" lang="en-US" altLang="ja-JP" sz="4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6"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File-sv04\011_検定\03_文章検\100_新商品\030_拡散資材\01_イラスト・素材\shojomanga03\color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726" y="2987580"/>
            <a:ext cx="1862314" cy="2885848"/>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2">
            <a:extLst>
              <a:ext uri="{FF2B5EF4-FFF2-40B4-BE49-F238E27FC236}">
                <a16:creationId xmlns:a16="http://schemas.microsoft.com/office/drawing/2014/main" id="{E983CEA3-DC00-6667-19F7-FF0F155E4308}"/>
              </a:ext>
            </a:extLst>
          </p:cNvPr>
          <p:cNvSpPr>
            <a:spLocks noGrp="1"/>
          </p:cNvSpPr>
          <p:nvPr>
            <p:ph type="ftr" sz="quarter" idx="11"/>
          </p:nvPr>
        </p:nvSpPr>
        <p:spPr>
          <a:xfrm>
            <a:off x="3402412" y="6381750"/>
            <a:ext cx="3136397"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088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808343" y="1314575"/>
            <a:ext cx="8280920" cy="4228850"/>
          </a:xfrm>
          <a:prstGeom prst="rect">
            <a:avLst/>
          </a:prstGeom>
          <a:noFill/>
        </p:spPr>
        <p:txBody>
          <a:bodyPr wrap="square" rtlCol="0">
            <a:spAutoFit/>
          </a:bodyPr>
          <a:lstStyle/>
          <a:p>
            <a:pPr marL="0" indent="0">
              <a:buNone/>
            </a:pPr>
            <a:r>
              <a:rPr lang="ja-JP" altLang="en-US" sz="4000" dirty="0"/>
              <a:t>事実（経験や知識）と、</a:t>
            </a:r>
            <a:endParaRPr lang="en-US" altLang="ja-JP" sz="4000" dirty="0"/>
          </a:p>
          <a:p>
            <a:pPr marL="0" indent="0">
              <a:buNone/>
            </a:pPr>
            <a:r>
              <a:rPr lang="ja-JP" altLang="en-US" sz="4000" dirty="0"/>
              <a:t>事実以外を区別して書くことは、</a:t>
            </a:r>
            <a:r>
              <a:rPr lang="ja-JP" altLang="en-US" sz="4000" dirty="0">
                <a:solidFill>
                  <a:srgbClr val="FF0000"/>
                </a:solidFill>
              </a:rPr>
              <a:t>実習レポートを書く場合にも重要なポイント</a:t>
            </a:r>
            <a:r>
              <a:rPr lang="ja-JP" altLang="en-US" sz="4000" dirty="0"/>
              <a:t>です。</a:t>
            </a:r>
            <a:endParaRPr lang="en-US" altLang="ja-JP" sz="4000" dirty="0"/>
          </a:p>
          <a:p>
            <a:pPr marL="0" indent="0">
              <a:buNone/>
            </a:pPr>
            <a:endParaRPr lang="en-US" altLang="ja-JP" sz="2000" dirty="0"/>
          </a:p>
          <a:p>
            <a:pPr marL="0" indent="0">
              <a:buNone/>
            </a:pPr>
            <a:r>
              <a:rPr lang="ja-JP" altLang="en-US" dirty="0"/>
              <a:t>次のスライドでは、</a:t>
            </a:r>
            <a:endParaRPr lang="en-US" altLang="ja-JP" dirty="0"/>
          </a:p>
          <a:p>
            <a:pPr marL="0" indent="0">
              <a:buNone/>
            </a:pPr>
            <a:r>
              <a:rPr lang="ja-JP" altLang="en-US" dirty="0"/>
              <a:t>事実と事実以外を区別する練習をします。</a:t>
            </a:r>
            <a:endParaRPr lang="en-US" altLang="ja-JP"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89</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063503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k1177\AppData\Local\Microsoft\Windows\INetCache\IE\ZK4VMOQD\publicdomainq-0009268rgx[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9530" y="961540"/>
            <a:ext cx="3136397" cy="2851269"/>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90</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a:xfrm>
            <a:off x="99517" y="1147267"/>
            <a:ext cx="9361040" cy="5472608"/>
          </a:xfrm>
        </p:spPr>
        <p:txBody>
          <a:bodyPr>
            <a:normAutofit fontScale="47500" lnSpcReduction="20000"/>
          </a:bodyPr>
          <a:lstStyle/>
          <a:p>
            <a:pPr marL="0" indent="0">
              <a:buNone/>
            </a:pPr>
            <a:r>
              <a:rPr lang="ja-JP" altLang="en-US" sz="7000" dirty="0"/>
              <a:t>（問）</a:t>
            </a:r>
            <a:endParaRPr lang="en-US" altLang="ja-JP" sz="7000" dirty="0"/>
          </a:p>
          <a:p>
            <a:pPr marL="0" indent="0">
              <a:buNone/>
            </a:pPr>
            <a:r>
              <a:rPr lang="ja-JP" altLang="en-US" sz="8000" dirty="0"/>
              <a:t>右の絵から読み取れる</a:t>
            </a:r>
            <a:r>
              <a:rPr lang="ja-JP" altLang="en-US" sz="8000" b="1" dirty="0">
                <a:solidFill>
                  <a:srgbClr val="FF0000"/>
                </a:solidFill>
              </a:rPr>
              <a:t>事実</a:t>
            </a:r>
            <a:r>
              <a:rPr lang="ja-JP" altLang="en-US" sz="8000" dirty="0"/>
              <a:t>は</a:t>
            </a:r>
            <a:endParaRPr lang="en-US" altLang="ja-JP" sz="8000" dirty="0"/>
          </a:p>
          <a:p>
            <a:pPr marL="0" indent="0">
              <a:buNone/>
            </a:pPr>
            <a:r>
              <a:rPr lang="ja-JP" altLang="en-US" sz="8000" dirty="0"/>
              <a:t>①②③のどれでしょう。</a:t>
            </a:r>
            <a:endParaRPr lang="en-US" altLang="ja-JP" sz="8000" dirty="0"/>
          </a:p>
          <a:p>
            <a:pPr marL="0" indent="0">
              <a:buNone/>
            </a:pPr>
            <a:endParaRPr lang="en-US" altLang="ja-JP" sz="4000" dirty="0"/>
          </a:p>
          <a:p>
            <a:pPr marL="0" indent="0">
              <a:buNone/>
            </a:pPr>
            <a:endParaRPr lang="en-US" altLang="ja-JP" sz="4000" dirty="0"/>
          </a:p>
          <a:p>
            <a:pPr marL="0" indent="0">
              <a:buNone/>
            </a:pPr>
            <a:endParaRPr lang="en-US" altLang="ja-JP" sz="4000" dirty="0"/>
          </a:p>
          <a:p>
            <a:pPr marL="0" indent="0">
              <a:buNone/>
            </a:pPr>
            <a:endParaRPr lang="en-US" altLang="ja-JP" sz="4000" dirty="0"/>
          </a:p>
          <a:p>
            <a:pPr marL="0" indent="0">
              <a:buNone/>
            </a:pPr>
            <a:r>
              <a:rPr lang="ja-JP" altLang="en-US" sz="8000" dirty="0"/>
              <a:t>①</a:t>
            </a:r>
            <a:r>
              <a:rPr kumimoji="1" lang="ja-JP" altLang="en-US" sz="8000" dirty="0"/>
              <a:t>男の子は、</a:t>
            </a:r>
            <a:r>
              <a:rPr lang="ja-JP" altLang="en-US" sz="8000" dirty="0"/>
              <a:t>緑色のシャツを着ている</a:t>
            </a:r>
            <a:r>
              <a:rPr kumimoji="1" lang="ja-JP" altLang="en-US" sz="8000" dirty="0"/>
              <a:t>。</a:t>
            </a:r>
            <a:endParaRPr kumimoji="1" lang="en-US" altLang="ja-JP" sz="8000" dirty="0"/>
          </a:p>
          <a:p>
            <a:pPr marL="0" indent="0">
              <a:buNone/>
            </a:pPr>
            <a:endParaRPr kumimoji="1" lang="en-US" altLang="ja-JP" sz="1400" dirty="0"/>
          </a:p>
          <a:p>
            <a:pPr marL="0" indent="0">
              <a:buNone/>
            </a:pPr>
            <a:r>
              <a:rPr lang="ja-JP" altLang="en-US" sz="8000" dirty="0"/>
              <a:t>②お母さんのスカートは水色だ。</a:t>
            </a:r>
            <a:endParaRPr lang="en-US" altLang="ja-JP" sz="8000" dirty="0"/>
          </a:p>
          <a:p>
            <a:pPr marL="0" indent="0">
              <a:buNone/>
            </a:pPr>
            <a:endParaRPr lang="en-US" altLang="ja-JP" sz="1400" dirty="0"/>
          </a:p>
          <a:p>
            <a:pPr marL="0" indent="0">
              <a:buNone/>
            </a:pPr>
            <a:r>
              <a:rPr lang="ja-JP" altLang="en-US" sz="8000" dirty="0"/>
              <a:t>③女の子は黄色の洋服が好きだ。</a:t>
            </a:r>
            <a:endParaRPr lang="en-US" altLang="ja-JP" sz="8000" dirty="0"/>
          </a:p>
          <a:p>
            <a:pPr marL="0" indent="0">
              <a:buNone/>
            </a:pPr>
            <a:endParaRPr kumimoji="1" lang="en-US" altLang="ja-JP" dirty="0"/>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6737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91</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コンテンツ プレースホルダー 1"/>
          <p:cNvSpPr>
            <a:spLocks noGrp="1"/>
          </p:cNvSpPr>
          <p:nvPr>
            <p:ph idx="1"/>
          </p:nvPr>
        </p:nvSpPr>
        <p:spPr>
          <a:xfrm>
            <a:off x="369008" y="788856"/>
            <a:ext cx="8908702" cy="4968552"/>
          </a:xfrm>
          <a:ln>
            <a:noFill/>
          </a:ln>
        </p:spPr>
        <p:txBody>
          <a:bodyPr>
            <a:normAutofit fontScale="77500" lnSpcReduction="20000"/>
          </a:bodyPr>
          <a:lstStyle/>
          <a:p>
            <a:pPr marL="0" indent="0">
              <a:buNone/>
            </a:pPr>
            <a:endParaRPr lang="en-US" altLang="ja-JP" dirty="0"/>
          </a:p>
          <a:p>
            <a:pPr marL="0" indent="0">
              <a:buNone/>
            </a:pPr>
            <a:r>
              <a:rPr lang="ja-JP" altLang="en-US" sz="4600" b="1" dirty="0">
                <a:solidFill>
                  <a:srgbClr val="FF0000"/>
                </a:solidFill>
              </a:rPr>
              <a:t>★答え★</a:t>
            </a:r>
            <a:endParaRPr lang="en-US" altLang="ja-JP" sz="4600" b="1" dirty="0">
              <a:solidFill>
                <a:srgbClr val="FF0000"/>
              </a:solidFill>
            </a:endParaRPr>
          </a:p>
          <a:p>
            <a:pPr marL="0" indent="0">
              <a:buNone/>
            </a:pPr>
            <a:endParaRPr lang="en-US" altLang="ja-JP" b="1" dirty="0">
              <a:solidFill>
                <a:srgbClr val="FF0000"/>
              </a:solidFill>
            </a:endParaRPr>
          </a:p>
          <a:p>
            <a:pPr marL="0" indent="0">
              <a:buNone/>
            </a:pPr>
            <a:r>
              <a:rPr lang="ja-JP" altLang="en-US" sz="3600" b="1" dirty="0"/>
              <a:t>①</a:t>
            </a:r>
            <a:r>
              <a:rPr kumimoji="1" lang="ja-JP" altLang="en-US" sz="3600" b="1" dirty="0"/>
              <a:t>男の子は、緑色のシャツを着ている。</a:t>
            </a:r>
            <a:endParaRPr kumimoji="1" lang="en-US" altLang="ja-JP" sz="3600" b="1" dirty="0"/>
          </a:p>
          <a:p>
            <a:pPr marL="0" indent="0">
              <a:buNone/>
            </a:pPr>
            <a:r>
              <a:rPr lang="ja-JP" altLang="en-US" b="1" dirty="0"/>
              <a:t>　→</a:t>
            </a:r>
            <a:r>
              <a:rPr lang="ja-JP" altLang="en-US" sz="4700" b="1" dirty="0">
                <a:solidFill>
                  <a:srgbClr val="FF0000"/>
                </a:solidFill>
              </a:rPr>
              <a:t>事実</a:t>
            </a:r>
            <a:endParaRPr lang="en-US" altLang="ja-JP" sz="4700" b="1" dirty="0">
              <a:solidFill>
                <a:srgbClr val="FF0000"/>
              </a:solidFill>
            </a:endParaRPr>
          </a:p>
          <a:p>
            <a:pPr marL="0" indent="0">
              <a:buNone/>
            </a:pPr>
            <a:endParaRPr kumimoji="1" lang="en-US" altLang="ja-JP" dirty="0"/>
          </a:p>
          <a:p>
            <a:pPr marL="0" indent="0">
              <a:buNone/>
            </a:pPr>
            <a:r>
              <a:rPr lang="ja-JP" altLang="en-US" b="1" dirty="0"/>
              <a:t>②お母さんのスカートは水色だ。</a:t>
            </a:r>
            <a:endParaRPr lang="en-US" altLang="ja-JP" b="1" dirty="0"/>
          </a:p>
          <a:p>
            <a:pPr marL="0" indent="0">
              <a:buNone/>
            </a:pPr>
            <a:r>
              <a:rPr lang="ja-JP" altLang="en-US" b="1" dirty="0"/>
              <a:t>　→</a:t>
            </a:r>
            <a:r>
              <a:rPr lang="ja-JP" altLang="en-US" b="1" dirty="0">
                <a:solidFill>
                  <a:srgbClr val="FF0000"/>
                </a:solidFill>
              </a:rPr>
              <a:t>家族かどうかはこの絵からは判断できない。</a:t>
            </a:r>
            <a:endParaRPr lang="en-US" altLang="ja-JP" b="1" dirty="0">
              <a:solidFill>
                <a:srgbClr val="FF0000"/>
              </a:solidFill>
            </a:endParaRPr>
          </a:p>
          <a:p>
            <a:pPr marL="0" indent="0">
              <a:buNone/>
            </a:pPr>
            <a:endParaRPr lang="en-US" altLang="ja-JP" dirty="0"/>
          </a:p>
          <a:p>
            <a:pPr marL="0" indent="0">
              <a:buNone/>
            </a:pPr>
            <a:r>
              <a:rPr lang="ja-JP" altLang="en-US" b="1" dirty="0"/>
              <a:t>③女の子は黄色の洋服が好きだ。</a:t>
            </a:r>
            <a:endParaRPr lang="en-US" altLang="ja-JP" b="1" dirty="0"/>
          </a:p>
          <a:p>
            <a:pPr marL="0" indent="0">
              <a:buNone/>
            </a:pPr>
            <a:r>
              <a:rPr lang="ja-JP" altLang="en-US" b="1" dirty="0"/>
              <a:t>　→黄色の洋服を着ているが、</a:t>
            </a:r>
            <a:endParaRPr lang="en-US" altLang="ja-JP" b="1" dirty="0"/>
          </a:p>
          <a:p>
            <a:pPr marL="0" indent="0">
              <a:buNone/>
            </a:pPr>
            <a:r>
              <a:rPr lang="ja-JP" altLang="en-US" b="1" dirty="0">
                <a:solidFill>
                  <a:srgbClr val="FF0000"/>
                </a:solidFill>
              </a:rPr>
              <a:t>　　好きかどうかはこの絵からは判断できない</a:t>
            </a:r>
            <a:endParaRPr lang="en-US" altLang="ja-JP" b="1" dirty="0">
              <a:solidFill>
                <a:srgbClr val="FF0000"/>
              </a:solidFill>
            </a:endParaRPr>
          </a:p>
          <a:p>
            <a:pPr marL="0" indent="0">
              <a:buNone/>
            </a:pPr>
            <a:endParaRPr kumimoji="1" lang="en-US" altLang="ja-JP" dirty="0"/>
          </a:p>
        </p:txBody>
      </p:sp>
      <p:pic>
        <p:nvPicPr>
          <p:cNvPr id="7175" name="Picture 7" descr="C:\Users\k1177\AppData\Local\Microsoft\Windows\INetCache\IE\ZK4VMOQD\publicdomainq-0009268rgx[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8330" y="1040884"/>
            <a:ext cx="2455472"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91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fade">
                                      <p:cBhvr>
                                        <p:cTn id="17" dur="500"/>
                                        <p:tgtEl>
                                          <p:spTgt spid="2">
                                            <p:txEl>
                                              <p:pRg st="10" end="1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11" end="11"/>
                                            </p:txEl>
                                          </p:spTgt>
                                        </p:tgtEl>
                                        <p:attrNameLst>
                                          <p:attrName>style.visibility</p:attrName>
                                        </p:attrNameLst>
                                      </p:cBhvr>
                                      <p:to>
                                        <p:strVal val="visible"/>
                                      </p:to>
                                    </p:set>
                                    <p:animEffect transition="in" filter="fade">
                                      <p:cBhvr>
                                        <p:cTn id="2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Users\k1302\Desktop\IMG_9892.jpeg"/>
          <p:cNvPicPr/>
          <p:nvPr/>
        </p:nvPicPr>
        <p:blipFill rotWithShape="1">
          <a:blip r:embed="rId3" cstate="email">
            <a:extLst>
              <a:ext uri="{28A0092B-C50C-407E-A947-70E740481C1C}">
                <a14:useLocalDpi xmlns:a14="http://schemas.microsoft.com/office/drawing/2010/main"/>
              </a:ext>
            </a:extLst>
          </a:blip>
          <a:srcRect/>
          <a:stretch/>
        </p:blipFill>
        <p:spPr bwMode="auto">
          <a:xfrm>
            <a:off x="7544494" y="3444561"/>
            <a:ext cx="2071386" cy="2601844"/>
          </a:xfrm>
          <a:prstGeom prst="rect">
            <a:avLst/>
          </a:prstGeom>
          <a:noFill/>
          <a:ln>
            <a:noFill/>
          </a:ln>
          <a:extLst>
            <a:ext uri="{53640926-AAD7-44D8-BBD7-CCE9431645EC}">
              <a14:shadowObscured xmlns:a14="http://schemas.microsoft.com/office/drawing/2010/main"/>
            </a:ext>
          </a:extLst>
        </p:spPr>
      </p:pic>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703735" y="1002079"/>
            <a:ext cx="8280920" cy="4708981"/>
          </a:xfrm>
          <a:prstGeom prst="rect">
            <a:avLst/>
          </a:prstGeom>
          <a:noFill/>
        </p:spPr>
        <p:txBody>
          <a:bodyPr wrap="square" rtlCol="0">
            <a:spAutoFit/>
          </a:bodyPr>
          <a:lstStyle/>
          <a:p>
            <a:pPr marL="0" indent="0">
              <a:buNone/>
            </a:pPr>
            <a:r>
              <a:rPr lang="ja-JP" altLang="en-US" sz="4800" dirty="0"/>
              <a:t>次は</a:t>
            </a:r>
            <a:endParaRPr lang="en-US" altLang="ja-JP" sz="4800" dirty="0"/>
          </a:p>
          <a:p>
            <a:pPr marL="0" indent="0">
              <a:buNone/>
            </a:pPr>
            <a:r>
              <a:rPr lang="ja-JP" altLang="en-US" sz="5400" dirty="0"/>
              <a:t>・感想　　これらを　　</a:t>
            </a:r>
            <a:endParaRPr lang="en-US" altLang="ja-JP" sz="5400" dirty="0"/>
          </a:p>
          <a:p>
            <a:pPr marL="0" indent="0">
              <a:buNone/>
            </a:pPr>
            <a:r>
              <a:rPr lang="ja-JP" altLang="en-US" sz="5400" dirty="0"/>
              <a:t>・事実　　区別する</a:t>
            </a:r>
            <a:endParaRPr lang="en-US" altLang="ja-JP" sz="5400" dirty="0"/>
          </a:p>
          <a:p>
            <a:pPr marL="0" indent="0">
              <a:buNone/>
            </a:pPr>
            <a:r>
              <a:rPr lang="ja-JP" altLang="en-US" sz="5400" dirty="0"/>
              <a:t>・意見　　練習です</a:t>
            </a:r>
            <a:endParaRPr lang="en-US" altLang="ja-JP" sz="4800" dirty="0"/>
          </a:p>
          <a:p>
            <a:pPr marL="0" indent="0">
              <a:buNone/>
            </a:pPr>
            <a:endParaRPr lang="en-US" altLang="ja-JP" sz="48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92</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右中かっこ 1"/>
          <p:cNvSpPr/>
          <p:nvPr/>
        </p:nvSpPr>
        <p:spPr>
          <a:xfrm>
            <a:off x="3167984" y="2037325"/>
            <a:ext cx="432048" cy="2448272"/>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00211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a:spLocks noGrp="1"/>
          </p:cNvSpPr>
          <p:nvPr>
            <p:ph type="title"/>
          </p:nvPr>
        </p:nvSpPr>
        <p:spPr>
          <a:xfrm>
            <a:off x="571191" y="-747464"/>
            <a:ext cx="8913972" cy="322417"/>
          </a:xfrm>
        </p:spPr>
        <p:txBody>
          <a:bodyPr>
            <a:noAutofit/>
          </a:bodyPr>
          <a:lstStyle/>
          <a:p>
            <a:r>
              <a:rPr kumimoji="1" lang="ja-JP" altLang="en-US" sz="2500"/>
              <a:t>第</a:t>
            </a:r>
            <a:r>
              <a:rPr lang="en-US" altLang="ja-JP" sz="2500"/>
              <a:t>5</a:t>
            </a:r>
            <a:r>
              <a:rPr kumimoji="1" lang="ja-JP" altLang="en-US" sz="2500"/>
              <a:t>章</a:t>
            </a:r>
            <a:endParaRPr kumimoji="1" lang="ja-JP" altLang="en-US" sz="25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93</a:t>
            </a:fld>
            <a:r>
              <a:rPr kumimoji="1" lang="ja-JP" altLang="en-US" sz="24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endPar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21" name="Text Box 6"/>
          <p:cNvSpPr txBox="1">
            <a:spLocks noChangeArrowheads="1"/>
          </p:cNvSpPr>
          <p:nvPr/>
        </p:nvSpPr>
        <p:spPr bwMode="auto">
          <a:xfrm>
            <a:off x="8959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2" name="Picture 2" descr="C:\Users\k1177\AppData\Local\Microsoft\Windows\INetCache\IE\IOO3X6Q6\publicdomainq-0013373dud[1].jpg"/>
          <p:cNvPicPr>
            <a:picLocks noChangeAspect="1" noChangeArrowheads="1"/>
          </p:cNvPicPr>
          <p:nvPr/>
        </p:nvPicPr>
        <p:blipFill>
          <a:blip r:embed="rId3" cstate="email">
            <a:alphaModFix amt="35000"/>
            <a:extLst>
              <a:ext uri="{28A0092B-C50C-407E-A947-70E740481C1C}">
                <a14:useLocalDpi xmlns:a14="http://schemas.microsoft.com/office/drawing/2010/main"/>
              </a:ext>
            </a:extLst>
          </a:blip>
          <a:srcRect/>
          <a:stretch>
            <a:fillRect/>
          </a:stretch>
        </p:blipFill>
        <p:spPr bwMode="auto">
          <a:xfrm>
            <a:off x="3368031" y="701406"/>
            <a:ext cx="6474262" cy="4301787"/>
          </a:xfrm>
          <a:prstGeom prst="rect">
            <a:avLst/>
          </a:prstGeom>
          <a:noFill/>
          <a:effectLst>
            <a:glow rad="127000">
              <a:schemeClr val="accent1">
                <a:alpha val="0"/>
              </a:schemeClr>
            </a:glow>
            <a:softEdge rad="635000"/>
          </a:effectLst>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94695" y="916778"/>
            <a:ext cx="9515021"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★次の①～④の中で意見はどれですか？</a:t>
            </a:r>
            <a:endParaRPr kumimoji="1" lang="en-US" altLang="ja-JP" sz="40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①ヨーグルトはおいしい　</a:t>
            </a:r>
            <a:endParaRPr kumimoji="1" lang="en-US" altLang="ja-JP"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②ヨーグルトを毎日食べている</a:t>
            </a:r>
            <a:endParaRPr kumimoji="1" lang="en-US" altLang="ja-JP"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③ヨーグルトは体によいと聞いた　　　　　</a:t>
            </a:r>
            <a:endParaRPr kumimoji="1" lang="en-US" altLang="ja-JP"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④ヨーグルトを毎日食べるべきだ</a:t>
            </a:r>
            <a:endParaRPr kumimoji="1" lang="en-US" altLang="ja-JP" sz="4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26018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a:spLocks noGrp="1"/>
          </p:cNvSpPr>
          <p:nvPr>
            <p:ph type="title"/>
          </p:nvPr>
        </p:nvSpPr>
        <p:spPr>
          <a:xfrm>
            <a:off x="571191" y="-747464"/>
            <a:ext cx="8913972" cy="322417"/>
          </a:xfrm>
        </p:spPr>
        <p:txBody>
          <a:bodyPr>
            <a:noAutofit/>
          </a:bodyPr>
          <a:lstStyle/>
          <a:p>
            <a:r>
              <a:rPr kumimoji="1" lang="ja-JP" altLang="en-US" sz="2500"/>
              <a:t>第</a:t>
            </a:r>
            <a:r>
              <a:rPr lang="en-US" altLang="ja-JP" sz="2500"/>
              <a:t>5</a:t>
            </a:r>
            <a:r>
              <a:rPr kumimoji="1" lang="ja-JP" altLang="en-US" sz="2500"/>
              <a:t>章</a:t>
            </a:r>
            <a:endParaRPr kumimoji="1" lang="ja-JP" altLang="en-US" sz="25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94</a:t>
            </a:fld>
            <a:r>
              <a:rPr kumimoji="1" lang="ja-JP" altLang="en-US" sz="24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endPar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21" name="Text Box 6"/>
          <p:cNvSpPr txBox="1">
            <a:spLocks noChangeArrowheads="1"/>
          </p:cNvSpPr>
          <p:nvPr/>
        </p:nvSpPr>
        <p:spPr bwMode="auto">
          <a:xfrm>
            <a:off x="8959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42" name="Picture 2" descr="C:\Users\k1177\AppData\Local\Microsoft\Windows\INetCache\IE\IOO3X6Q6\publicdomainq-0013373dud[1].jpg"/>
          <p:cNvPicPr>
            <a:picLocks noChangeAspect="1" noChangeArrowheads="1"/>
          </p:cNvPicPr>
          <p:nvPr/>
        </p:nvPicPr>
        <p:blipFill>
          <a:blip r:embed="rId3" cstate="email">
            <a:alphaModFix amt="35000"/>
            <a:extLst>
              <a:ext uri="{28A0092B-C50C-407E-A947-70E740481C1C}">
                <a14:useLocalDpi xmlns:a14="http://schemas.microsoft.com/office/drawing/2010/main"/>
              </a:ext>
            </a:extLst>
          </a:blip>
          <a:srcRect/>
          <a:stretch>
            <a:fillRect/>
          </a:stretch>
        </p:blipFill>
        <p:spPr bwMode="auto">
          <a:xfrm>
            <a:off x="3368031" y="701406"/>
            <a:ext cx="6474262" cy="4301787"/>
          </a:xfrm>
          <a:prstGeom prst="rect">
            <a:avLst/>
          </a:prstGeom>
          <a:noFill/>
          <a:effectLst>
            <a:glow rad="127000">
              <a:schemeClr val="accent1">
                <a:alpha val="0"/>
              </a:schemeClr>
            </a:glow>
            <a:softEdge rad="635000"/>
          </a:effectLst>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27272" y="987877"/>
            <a:ext cx="9515021"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★答え★</a:t>
            </a:r>
            <a:endParaRPr kumimoji="1" lang="en-US" altLang="ja-JP" sz="4000" b="1" i="0" u="none" strike="noStrike" kern="1200" cap="none" spc="0" normalizeH="0" baseline="0" noProof="0" dirty="0">
              <a:ln>
                <a:noFill/>
              </a:ln>
              <a:solidFill>
                <a:srgbClr val="FF006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①ヨーグルトはおいしい</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②ヨーグルトを毎日食べている</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③ヨーグルトは体によいと聞いた</a:t>
            </a:r>
            <a:endParaRPr kumimoji="1" lang="en-US" altLang="ja-JP"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24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④ヨーグルトを毎日食べるべきだ</a:t>
            </a:r>
            <a:endParaRPr kumimoji="1" lang="en-US" altLang="ja-JP" sz="3600" b="0" i="0" u="none" strike="noStrike" kern="1200" cap="none" spc="0" normalizeH="0" baseline="0" noProof="0" dirty="0">
              <a:ln>
                <a:noFill/>
              </a:ln>
              <a:solidFill>
                <a:srgbClr val="004E6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 name="テキスト ボックス 2">
            <a:extLst>
              <a:ext uri="{FF2B5EF4-FFF2-40B4-BE49-F238E27FC236}">
                <a16:creationId xmlns:a16="http://schemas.microsoft.com/office/drawing/2014/main" id="{4B06B687-2BE0-0DA5-CC45-D1F40E9F4EC8}"/>
              </a:ext>
            </a:extLst>
          </p:cNvPr>
          <p:cNvSpPr txBox="1"/>
          <p:nvPr/>
        </p:nvSpPr>
        <p:spPr>
          <a:xfrm>
            <a:off x="5816302" y="1894739"/>
            <a:ext cx="20242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→感想</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11EF0814-675F-ABB0-229A-236AE37E8CC8}"/>
              </a:ext>
            </a:extLst>
          </p:cNvPr>
          <p:cNvSpPr txBox="1"/>
          <p:nvPr/>
        </p:nvSpPr>
        <p:spPr>
          <a:xfrm>
            <a:off x="7616502" y="2827540"/>
            <a:ext cx="20242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9C266BE2-DF11-49D9-C100-5F863FACD876}"/>
              </a:ext>
            </a:extLst>
          </p:cNvPr>
          <p:cNvSpPr txBox="1"/>
          <p:nvPr/>
        </p:nvSpPr>
        <p:spPr>
          <a:xfrm>
            <a:off x="7616502" y="3734402"/>
            <a:ext cx="20242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→事実</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8770664B-CAEE-47BB-421F-E9173A7BF144}"/>
              </a:ext>
            </a:extLst>
          </p:cNvPr>
          <p:cNvSpPr txBox="1"/>
          <p:nvPr/>
        </p:nvSpPr>
        <p:spPr>
          <a:xfrm>
            <a:off x="847749" y="5241394"/>
            <a:ext cx="2520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368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a:t>
            </a:r>
            <a:endParaRPr kumimoji="1" lang="en-US" altLang="ja-JP" sz="4000" b="0" i="0" u="none" strike="noStrike" kern="1200" cap="none" spc="0" normalizeH="0" baseline="0" noProof="0" dirty="0">
              <a:ln>
                <a:noFill/>
              </a:ln>
              <a:solidFill>
                <a:srgbClr val="FF3686"/>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159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mph" presetSubtype="0" fill="hold" nodeType="clickEffect">
                                  <p:stCondLst>
                                    <p:cond delay="0"/>
                                  </p:stCondLst>
                                  <p:childTnLst>
                                    <p:set>
                                      <p:cBhvr override="childStyle">
                                        <p:cTn id="21" dur="500" fill="hold"/>
                                        <p:tgtEl>
                                          <p:spTgt spid="10">
                                            <p:txEl>
                                              <p:pRg st="8" end="8"/>
                                            </p:txEl>
                                          </p:spTgt>
                                        </p:tgtEl>
                                        <p:attrNameLst>
                                          <p:attrName>style.color</p:attrName>
                                        </p:attrNameLst>
                                      </p:cBhvr>
                                      <p:to>
                                        <p:clrVal>
                                          <a:srgbClr val="FF3686"/>
                                        </p:clrVal>
                                      </p:to>
                                    </p:set>
                                    <p:set>
                                      <p:cBhvr>
                                        <p:cTn id="22" dur="500" fill="hold"/>
                                        <p:tgtEl>
                                          <p:spTgt spid="10">
                                            <p:txEl>
                                              <p:pRg st="8" end="8"/>
                                            </p:txEl>
                                          </p:spTgt>
                                        </p:tgtEl>
                                        <p:attrNameLst>
                                          <p:attrName>fillcolor</p:attrName>
                                        </p:attrNameLst>
                                      </p:cBhvr>
                                      <p:to>
                                        <p:clrVal>
                                          <a:srgbClr val="FF3686"/>
                                        </p:clrVal>
                                      </p:to>
                                    </p:set>
                                    <p:set>
                                      <p:cBhvr>
                                        <p:cTn id="23" dur="500" fill="hold"/>
                                        <p:tgtEl>
                                          <p:spTgt spid="10">
                                            <p:txEl>
                                              <p:pRg st="8" end="8"/>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a:spLocks noGrp="1"/>
          </p:cNvSpPr>
          <p:nvPr>
            <p:ph type="title"/>
          </p:nvPr>
        </p:nvSpPr>
        <p:spPr>
          <a:xfrm>
            <a:off x="571191" y="-747464"/>
            <a:ext cx="8913972" cy="322417"/>
          </a:xfrm>
        </p:spPr>
        <p:txBody>
          <a:bodyPr>
            <a:noAutofit/>
          </a:bodyPr>
          <a:lstStyle/>
          <a:p>
            <a:r>
              <a:rPr kumimoji="1" lang="ja-JP" altLang="en-US" sz="2500"/>
              <a:t>第</a:t>
            </a:r>
            <a:r>
              <a:rPr lang="en-US" altLang="ja-JP" sz="2500"/>
              <a:t>5</a:t>
            </a:r>
            <a:r>
              <a:rPr kumimoji="1" lang="ja-JP" altLang="en-US" sz="2500"/>
              <a:t>章</a:t>
            </a:r>
            <a:endParaRPr kumimoji="1" lang="ja-JP" altLang="en-US" sz="2500" dirty="0"/>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95</a:t>
            </a:fld>
            <a:r>
              <a:rPr kumimoji="1" lang="ja-JP" altLang="en-US" sz="24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endPar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25" name="Text Box 6"/>
          <p:cNvSpPr txBox="1">
            <a:spLocks noChangeArrowheads="1"/>
          </p:cNvSpPr>
          <p:nvPr/>
        </p:nvSpPr>
        <p:spPr bwMode="auto">
          <a:xfrm>
            <a:off x="343694" y="87199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★意見は、意見らしくはっきり述べよう！</a:t>
            </a:r>
          </a:p>
        </p:txBody>
      </p:sp>
      <p:sp>
        <p:nvSpPr>
          <p:cNvPr id="21" name="Text Box 6"/>
          <p:cNvSpPr txBox="1">
            <a:spLocks noChangeArrowheads="1"/>
          </p:cNvSpPr>
          <p:nvPr/>
        </p:nvSpPr>
        <p:spPr bwMode="auto">
          <a:xfrm>
            <a:off x="89594"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00029" y="1332904"/>
            <a:ext cx="8899827" cy="4585871"/>
          </a:xfrm>
          <a:prstGeom prst="rect">
            <a:avLst/>
          </a:prstGeom>
          <a:blipFill>
            <a:blip r:embed="rId3"/>
            <a:tile tx="0" ty="0" sx="100000" sy="100000" flip="none" algn="tl"/>
          </a:bli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文末ではっきりさせる</a:t>
            </a: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のがポイント！</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信号を無視するのはよくない</a:t>
            </a:r>
            <a:r>
              <a:rPr kumimoji="1" lang="ja-JP" altLang="en-US" sz="3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と考える</a:t>
            </a:r>
            <a:endParaRPr kumimoji="1" lang="en-US" altLang="ja-JP" sz="3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交通ルールは守る</a:t>
            </a:r>
            <a:r>
              <a:rPr kumimoji="1" lang="ja-JP" altLang="en-US" sz="3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べきである</a:t>
            </a: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交通ルールは守ら</a:t>
            </a:r>
            <a:r>
              <a:rPr kumimoji="1" lang="ja-JP" altLang="en-US" sz="3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なければならない</a:t>
            </a:r>
            <a:endParaRPr kumimoji="1" lang="en-US" altLang="ja-JP" sz="36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3600" b="0" i="0" u="none" strike="noStrike" kern="1200" cap="none" spc="0" normalizeH="0" baseline="0" noProof="0" dirty="0">
              <a:ln>
                <a:noFill/>
              </a:ln>
              <a:solidFill>
                <a:srgbClr val="009DD9">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5660638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0" y="1603105"/>
            <a:ext cx="9904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13" name="コンテンツ プレースホルダー 2"/>
          <p:cNvSpPr>
            <a:spLocks noGrp="1"/>
          </p:cNvSpPr>
          <p:nvPr>
            <p:ph idx="1"/>
          </p:nvPr>
        </p:nvSpPr>
        <p:spPr>
          <a:xfrm>
            <a:off x="495221" y="2064771"/>
            <a:ext cx="8913972" cy="2012303"/>
          </a:xfrm>
        </p:spPr>
        <p:txBody>
          <a:bodyPr>
            <a:noAutofit/>
          </a:bodyPr>
          <a:lstStyle/>
          <a:p>
            <a:pPr marL="0" indent="0" algn="ctr">
              <a:buNone/>
            </a:pPr>
            <a:r>
              <a:rPr lang="ja-JP" altLang="en-US" sz="5400" b="1" dirty="0">
                <a:solidFill>
                  <a:srgbClr val="FF0000"/>
                </a:solidFill>
              </a:rPr>
              <a:t>以上の内容をふまえて、</a:t>
            </a:r>
            <a:endParaRPr lang="en-US" altLang="ja-JP" sz="5400" b="1" dirty="0">
              <a:solidFill>
                <a:srgbClr val="FF0000"/>
              </a:solidFill>
            </a:endParaRPr>
          </a:p>
          <a:p>
            <a:pPr marL="0" indent="0" algn="ctr">
              <a:buNone/>
            </a:pPr>
            <a:r>
              <a:rPr kumimoji="1" lang="ja-JP" altLang="en-US" sz="5400" b="1" dirty="0">
                <a:solidFill>
                  <a:srgbClr val="FF0000"/>
                </a:solidFill>
              </a:rPr>
              <a:t>テキスト（</a:t>
            </a:r>
            <a:r>
              <a:rPr kumimoji="1" lang="en-US" altLang="ja-JP" sz="5400" b="1" dirty="0">
                <a:solidFill>
                  <a:srgbClr val="FF0000"/>
                </a:solidFill>
              </a:rPr>
              <a:t>p.52</a:t>
            </a:r>
            <a:r>
              <a:rPr lang="en-US" altLang="ja-JP" sz="5400" b="1" dirty="0">
                <a:solidFill>
                  <a:srgbClr val="FF0000"/>
                </a:solidFill>
              </a:rPr>
              <a:t>,</a:t>
            </a:r>
            <a:r>
              <a:rPr kumimoji="1" lang="en-US" altLang="ja-JP" sz="5400" b="1" dirty="0">
                <a:solidFill>
                  <a:srgbClr val="FF0000"/>
                </a:solidFill>
              </a:rPr>
              <a:t>53</a:t>
            </a:r>
            <a:r>
              <a:rPr kumimoji="1" lang="ja-JP" altLang="en-US" sz="5400" b="1" dirty="0">
                <a:solidFill>
                  <a:srgbClr val="FF0000"/>
                </a:solidFill>
              </a:rPr>
              <a:t>）を</a:t>
            </a:r>
            <a:endParaRPr kumimoji="1" lang="en-US" altLang="ja-JP" sz="5400" b="1" dirty="0">
              <a:solidFill>
                <a:srgbClr val="FF0000"/>
              </a:solidFill>
            </a:endParaRPr>
          </a:p>
          <a:p>
            <a:pPr marL="0" indent="0" algn="ctr">
              <a:buNone/>
            </a:pPr>
            <a:r>
              <a:rPr kumimoji="1" lang="ja-JP" altLang="en-US" sz="5400" b="1" dirty="0">
                <a:solidFill>
                  <a:srgbClr val="FF0000"/>
                </a:solidFill>
              </a:rPr>
              <a:t>解いてみましょう。</a:t>
            </a:r>
            <a:endParaRPr kumimoji="1" lang="en-US" altLang="ja-JP" sz="5400" b="1" dirty="0">
              <a:solidFill>
                <a:srgbClr val="FF0000"/>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96</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482344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a:spLocks noGrp="1"/>
          </p:cNvSpPr>
          <p:nvPr>
            <p:ph type="title"/>
          </p:nvPr>
        </p:nvSpPr>
        <p:spPr>
          <a:xfrm>
            <a:off x="847750" y="-1035496"/>
            <a:ext cx="8913972" cy="322417"/>
          </a:xfrm>
        </p:spPr>
        <p:txBody>
          <a:bodyPr>
            <a:noAutofit/>
          </a:bodyPr>
          <a:lstStyle/>
          <a:p>
            <a:r>
              <a:rPr kumimoji="1" lang="ja-JP" altLang="en-US" sz="2500" dirty="0"/>
              <a:t>第</a:t>
            </a:r>
            <a:r>
              <a:rPr lang="en-US" altLang="ja-JP" sz="2500" dirty="0"/>
              <a:t>5</a:t>
            </a:r>
            <a:r>
              <a:rPr kumimoji="1" lang="ja-JP" altLang="en-US" sz="2500" dirty="0"/>
              <a:t>章</a:t>
            </a:r>
          </a:p>
        </p:txBody>
      </p:sp>
      <p:sp>
        <p:nvSpPr>
          <p:cNvPr id="14" name="コンテンツ プレースホルダー 13"/>
          <p:cNvSpPr txBox="1">
            <a:spLocks noGrp="1"/>
          </p:cNvSpPr>
          <p:nvPr>
            <p:ph idx="1"/>
          </p:nvPr>
        </p:nvSpPr>
        <p:spPr>
          <a:xfrm>
            <a:off x="808343" y="1388441"/>
            <a:ext cx="8280920" cy="4179606"/>
          </a:xfrm>
          <a:prstGeom prst="rect">
            <a:avLst/>
          </a:prstGeom>
          <a:noFill/>
        </p:spPr>
        <p:txBody>
          <a:bodyPr wrap="square" rtlCol="0">
            <a:spAutoFit/>
          </a:bodyPr>
          <a:lstStyle/>
          <a:p>
            <a:pPr marL="0" indent="0">
              <a:buNone/>
            </a:pPr>
            <a:r>
              <a:rPr lang="ja-JP" altLang="en-US" dirty="0"/>
              <a:t>事実・意見・感想の違いは理解できましたか？</a:t>
            </a:r>
            <a:endParaRPr lang="en-US" altLang="ja-JP" dirty="0"/>
          </a:p>
          <a:p>
            <a:pPr marL="0" indent="0">
              <a:buNone/>
            </a:pPr>
            <a:endParaRPr lang="en-US" altLang="ja-JP" sz="2000" dirty="0"/>
          </a:p>
          <a:p>
            <a:pPr marL="0" indent="0">
              <a:buNone/>
            </a:pPr>
            <a:r>
              <a:rPr lang="ja-JP" altLang="en-US" dirty="0"/>
              <a:t>意見文を書くときは、その意見を支える</a:t>
            </a:r>
            <a:endParaRPr lang="en-US" altLang="ja-JP" dirty="0"/>
          </a:p>
          <a:p>
            <a:pPr marL="0" indent="0">
              <a:buNone/>
            </a:pPr>
            <a:r>
              <a:rPr lang="ja-JP" altLang="en-US" dirty="0"/>
              <a:t>事実を思い出すことが必要になります。</a:t>
            </a:r>
            <a:endParaRPr lang="en-US" altLang="ja-JP" dirty="0"/>
          </a:p>
          <a:p>
            <a:pPr marL="0" indent="0">
              <a:buNone/>
            </a:pPr>
            <a:endParaRPr lang="en-US" altLang="ja-JP" sz="2000" dirty="0"/>
          </a:p>
          <a:p>
            <a:pPr marL="0" indent="0">
              <a:buNone/>
            </a:pPr>
            <a:r>
              <a:rPr lang="ja-JP" altLang="en-US" dirty="0"/>
              <a:t>事実を思い出すときに役立つのが、</a:t>
            </a:r>
            <a:endParaRPr lang="en-US" altLang="ja-JP" dirty="0"/>
          </a:p>
          <a:p>
            <a:pPr marL="0" indent="0">
              <a:buNone/>
            </a:pPr>
            <a:r>
              <a:rPr lang="ja-JP" altLang="en-US" dirty="0"/>
              <a:t>ブレーン・ストーミングです。</a:t>
            </a:r>
            <a:endParaRPr lang="en-US" altLang="ja-JP"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97</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7"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フッター プレースホルダー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741452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0" y="4293096"/>
            <a:ext cx="9904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2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000" b="1" i="0" u="sng"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742831" y="2130440"/>
            <a:ext cx="8418751"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j-cs"/>
            </a:endParaRPr>
          </a:p>
        </p:txBody>
      </p:sp>
      <p:sp>
        <p:nvSpPr>
          <p:cNvPr id="2" name="コンテンツ プレースホルダー 1"/>
          <p:cNvSpPr>
            <a:spLocks noGrp="1"/>
          </p:cNvSpPr>
          <p:nvPr>
            <p:ph idx="1"/>
          </p:nvPr>
        </p:nvSpPr>
        <p:spPr>
          <a:xfrm>
            <a:off x="542658" y="1268599"/>
            <a:ext cx="8812289" cy="4320802"/>
          </a:xfrm>
          <a:solidFill>
            <a:schemeClr val="bg1">
              <a:lumMod val="95000"/>
              <a:alpha val="53000"/>
            </a:schemeClr>
          </a:solidFill>
        </p:spPr>
        <p:txBody>
          <a:bodyPr>
            <a:normAutofit lnSpcReduction="10000"/>
          </a:bodyPr>
          <a:lstStyle/>
          <a:p>
            <a:pPr>
              <a:buFont typeface="Wingdings" panose="05000000000000000000" pitchFamily="2" charset="2"/>
              <a:buChar char="Ø"/>
            </a:pPr>
            <a:r>
              <a:rPr lang="ja-JP" altLang="en-US" sz="4000" dirty="0"/>
              <a:t>ブレーン・ストーミングのコツ</a:t>
            </a:r>
            <a:endParaRPr lang="en-US" altLang="ja-JP" sz="4000" dirty="0"/>
          </a:p>
          <a:p>
            <a:pPr marL="0" indent="0">
              <a:buNone/>
            </a:pP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solidFill>
                  <a:srgbClr val="FF0000"/>
                </a:solidFill>
              </a:rPr>
              <a:t>質より量！</a:t>
            </a:r>
            <a:r>
              <a:rPr lang="ja-JP" altLang="en-US" sz="3600" dirty="0"/>
              <a:t>とにかくたくさん出す。</a:t>
            </a:r>
            <a:endParaRPr lang="en-US" altLang="ja-JP" sz="3600" dirty="0"/>
          </a:p>
          <a:p>
            <a:r>
              <a:rPr lang="ja-JP" altLang="en-US" sz="3600" b="1" dirty="0">
                <a:solidFill>
                  <a:srgbClr val="FF0000"/>
                </a:solidFill>
              </a:rPr>
              <a:t>箇条書きで</a:t>
            </a:r>
            <a:r>
              <a:rPr lang="ja-JP" altLang="en-US" sz="3600" dirty="0"/>
              <a:t>書き留める</a:t>
            </a:r>
            <a:endParaRPr lang="en-US" altLang="ja-JP" sz="3600" dirty="0"/>
          </a:p>
          <a:p>
            <a:r>
              <a:rPr lang="ja-JP" altLang="en-US" sz="3600" b="1" dirty="0">
                <a:solidFill>
                  <a:srgbClr val="FF0000"/>
                </a:solidFill>
              </a:rPr>
              <a:t>常識にとらわれず</a:t>
            </a:r>
            <a:r>
              <a:rPr lang="ja-JP" altLang="en-US" sz="3600" dirty="0"/>
              <a:t>自由に考える。</a:t>
            </a:r>
            <a:endParaRPr lang="en-US" altLang="ja-JP" sz="3600" dirty="0"/>
          </a:p>
          <a:p>
            <a:r>
              <a:rPr lang="ja-JP" altLang="en-US" sz="3600" dirty="0"/>
              <a:t>関係があることだけでなく、</a:t>
            </a:r>
            <a:endParaRPr lang="en-US" altLang="ja-JP" sz="3600" dirty="0"/>
          </a:p>
          <a:p>
            <a:pPr marL="0" indent="0">
              <a:buNone/>
            </a:pPr>
            <a:r>
              <a:rPr lang="ja-JP" altLang="en-US" sz="3600" dirty="0"/>
              <a:t>　</a:t>
            </a:r>
            <a:r>
              <a:rPr lang="ja-JP" altLang="en-US" sz="3600" b="1" dirty="0">
                <a:solidFill>
                  <a:srgbClr val="FF0000"/>
                </a:solidFill>
              </a:rPr>
              <a:t>「関係がありそうなもの」</a:t>
            </a:r>
            <a:r>
              <a:rPr lang="ja-JP" altLang="en-US" sz="3600" dirty="0"/>
              <a:t>でもよい。</a:t>
            </a:r>
            <a:endParaRPr lang="en-US" altLang="ja-JP" sz="3600" dirty="0"/>
          </a:p>
          <a:p>
            <a:pPr marL="0" indent="0">
              <a:buNone/>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1C1A98-0DC3-4A67-B4FC-DF5BFBD3AEF1}" type="slidenum">
              <a:rPr kumimoji="1" lang="ja-JP" altLang="en-US" sz="2400" b="0" i="0" u="none" strike="noStrike" kern="1200" cap="none" spc="0" normalizeH="0" baseline="0" noProof="0" smtClean="0">
                <a:ln>
                  <a:noFill/>
                </a:ln>
                <a:solidFill>
                  <a:srgbClr val="0F6FC6">
                    <a:lumMod val="5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98</a:t>
            </a:fld>
            <a:r>
              <a:rPr kumimoji="1" lang="ja-JP" altLang="en-US" sz="2400" b="0" i="0" u="none" strike="noStrike" kern="1200" cap="none" spc="0" normalizeH="0" baseline="0" noProof="0" dirty="0">
                <a:ln>
                  <a:noFill/>
                </a:ln>
                <a:solidFill>
                  <a:prstClr val="black">
                    <a:tint val="75000"/>
                  </a:prstClr>
                </a:solidFill>
                <a:effectLst/>
                <a:uLnTx/>
                <a:uFillTx/>
                <a:latin typeface="メイリオ" panose="020B0604030504040204" pitchFamily="50" charset="-128"/>
                <a:ea typeface="メイリオ" panose="020B0604030504040204" pitchFamily="50" charset="-128"/>
              </a:rPr>
              <a:t>　　　　　　　　　</a:t>
            </a:r>
          </a:p>
        </p:txBody>
      </p:sp>
      <p:sp>
        <p:nvSpPr>
          <p:cNvPr id="8" name="Text Box 6"/>
          <p:cNvSpPr txBox="1">
            <a:spLocks noChangeArrowheads="1"/>
          </p:cNvSpPr>
          <p:nvPr/>
        </p:nvSpPr>
        <p:spPr bwMode="auto">
          <a:xfrm>
            <a:off x="1116717" y="-747464"/>
            <a:ext cx="8044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ルール①　事実と意見を分ける</a:t>
            </a:r>
          </a:p>
        </p:txBody>
      </p:sp>
      <p:sp>
        <p:nvSpPr>
          <p:cNvPr id="9" name="Text Box 6"/>
          <p:cNvSpPr txBox="1">
            <a:spLocks noChangeArrowheads="1"/>
          </p:cNvSpPr>
          <p:nvPr/>
        </p:nvSpPr>
        <p:spPr bwMode="auto">
          <a:xfrm>
            <a:off x="6432" y="116632"/>
            <a:ext cx="9884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章　意見文　</a:t>
            </a:r>
            <a:endParaRPr kumimoji="1" lang="en-US" altLang="ja-JP" sz="3200" b="0" i="0" u="none" strike="noStrike" kern="1200" cap="none" spc="0" normalizeH="0" baseline="0" noProof="0" dirty="0">
              <a:ln>
                <a:noFill/>
              </a:ln>
              <a:solidFill>
                <a:srgbClr val="04617B"/>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tint val="75000"/>
                  </a:prstClr>
                </a:solidFill>
                <a:effectLst/>
                <a:uLnTx/>
                <a:uFillTx/>
                <a:latin typeface="メイリオ"/>
                <a:ea typeface="メイリオ"/>
                <a:cs typeface="+mn-cs"/>
              </a:rPr>
              <a:t>©2025 The Japan Kanji Aptitude Testing Foundation</a:t>
            </a:r>
            <a:endParaRPr kumimoji="1" lang="ja-JP" altLang="en-US" sz="12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11549131"/>
      </p:ext>
    </p:extLst>
  </p:cSld>
  <p:clrMapOvr>
    <a:masterClrMapping/>
  </p:clrMapOvr>
</p:sld>
</file>

<file path=ppt/theme/theme1.xml><?xml version="1.0" encoding="utf-8"?>
<a:theme xmlns:a="http://schemas.openxmlformats.org/drawingml/2006/main" name="PowerPoint Design">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solidFill>
              <a:schemeClr val="accent1">
                <a:lumMod val="50000"/>
              </a:schemeClr>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14180</TotalTime>
  <Words>15585</Words>
  <Application>Microsoft Office PowerPoint</Application>
  <PresentationFormat>ユーザー設定</PresentationFormat>
  <Paragraphs>2120</Paragraphs>
  <Slides>128</Slides>
  <Notes>127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128</vt:i4>
      </vt:variant>
    </vt:vector>
  </HeadingPairs>
  <TitlesOfParts>
    <vt:vector size="138" baseType="lpstr">
      <vt:lpstr>BIZ UDP明朝 Medium</vt:lpstr>
      <vt:lpstr>ＤＦＧ教科書体ＲW4</vt:lpstr>
      <vt:lpstr>ヒラギノ角ゴ Pro W3</vt:lpstr>
      <vt:lpstr>メイリオ</vt:lpstr>
      <vt:lpstr>游明朝</vt:lpstr>
      <vt:lpstr>Arial</vt:lpstr>
      <vt:lpstr>Calibri</vt:lpstr>
      <vt:lpstr>Century</vt:lpstr>
      <vt:lpstr>Wingdings</vt:lpstr>
      <vt:lpstr>PowerPoint Design</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第1章　語彙・文法</vt:lpstr>
      <vt:lpstr>第1章　語彙・文法</vt:lpstr>
      <vt:lpstr>第1章　語彙・文法</vt:lpstr>
      <vt:lpstr>PowerPoint プレゼンテーション</vt:lpstr>
      <vt:lpstr>第1章　語彙・文法</vt:lpstr>
      <vt:lpstr>第1章　語彙・文法</vt:lpstr>
      <vt:lpstr>PowerPoint プレゼンテーション</vt:lpstr>
      <vt:lpstr>PowerPoint プレゼンテーション</vt:lpstr>
      <vt:lpstr>第1章　語彙・文法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第3章</vt:lpstr>
      <vt:lpstr>第3章</vt:lpstr>
      <vt:lpstr>第3章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第4章</vt:lpstr>
      <vt:lpstr>第4章</vt:lpstr>
      <vt:lpstr>第4章</vt:lpstr>
      <vt:lpstr>第4章</vt:lpstr>
      <vt:lpstr>PowerPoint プレゼンテーション</vt:lpstr>
      <vt:lpstr>第4章</vt:lpstr>
      <vt:lpstr>第4章</vt:lpstr>
      <vt:lpstr>第4章</vt:lpstr>
      <vt:lpstr>第4章</vt:lpstr>
      <vt:lpstr>PowerPoint プレゼンテーション</vt:lpstr>
      <vt:lpstr>第4章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第5章</vt:lpstr>
      <vt:lpstr>第5章</vt:lpstr>
      <vt:lpstr>第5章</vt:lpstr>
      <vt:lpstr>第5章</vt:lpstr>
      <vt:lpstr>第5章</vt:lpstr>
      <vt:lpstr>第5章</vt:lpstr>
      <vt:lpstr>第5章</vt:lpstr>
      <vt:lpstr>第5章</vt:lpstr>
      <vt:lpstr>第5章</vt:lpstr>
      <vt:lpstr>第5章</vt:lpstr>
      <vt:lpstr>PowerPoint プレゼンテーション</vt:lpstr>
      <vt:lpstr>第5章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第5章</vt:lpstr>
      <vt:lpstr>第5章</vt:lpstr>
      <vt:lpstr>第5章</vt:lpstr>
      <vt:lpstr>PowerPoint プレゼンテーション</vt:lpstr>
      <vt:lpstr>第5章</vt:lpstr>
      <vt:lpstr>第5章</vt:lpstr>
      <vt:lpstr>第5章</vt:lpstr>
      <vt:lpstr>第5章</vt:lpstr>
      <vt:lpstr>第5章</vt:lpstr>
      <vt:lpstr>第5章</vt:lpstr>
      <vt:lpstr>第5章</vt:lpstr>
      <vt:lpstr>第5章</vt:lpstr>
      <vt:lpstr>第5章</vt:lpstr>
      <vt:lpstr>第5章</vt:lpstr>
      <vt:lpstr>第5章</vt:lpstr>
      <vt:lpstr>第5章</vt:lpstr>
      <vt:lpstr>第5章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解説編</dc:title>
  <dc:creator>漢検協会</dc:creator>
  <cp:lastModifiedBy>有本　瀬菜</cp:lastModifiedBy>
  <cp:revision>742</cp:revision>
  <cp:lastPrinted>2020-03-06T03:15:17Z</cp:lastPrinted>
  <dcterms:created xsi:type="dcterms:W3CDTF">2018-08-20T04:16:27Z</dcterms:created>
  <dcterms:modified xsi:type="dcterms:W3CDTF">2024-11-07T05:11:10Z</dcterms:modified>
</cp:coreProperties>
</file>